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71" r:id="rId6"/>
    <p:sldId id="269" r:id="rId7"/>
    <p:sldId id="259" r:id="rId8"/>
    <p:sldId id="260" r:id="rId9"/>
    <p:sldId id="261" r:id="rId10"/>
    <p:sldId id="262" r:id="rId11"/>
    <p:sldId id="267" r:id="rId12"/>
    <p:sldId id="264" r:id="rId13"/>
    <p:sldId id="288" r:id="rId14"/>
    <p:sldId id="265" r:id="rId15"/>
    <p:sldId id="266" r:id="rId16"/>
    <p:sldId id="272" r:id="rId17"/>
    <p:sldId id="270" r:id="rId18"/>
    <p:sldId id="273" r:id="rId19"/>
    <p:sldId id="284" r:id="rId20"/>
    <p:sldId id="289" r:id="rId21"/>
    <p:sldId id="287" r:id="rId22"/>
    <p:sldId id="285" r:id="rId23"/>
    <p:sldId id="290" r:id="rId24"/>
    <p:sldId id="286" r:id="rId25"/>
    <p:sldId id="275" r:id="rId26"/>
    <p:sldId id="276" r:id="rId27"/>
    <p:sldId id="277" r:id="rId28"/>
    <p:sldId id="278" r:id="rId29"/>
    <p:sldId id="279" r:id="rId30"/>
    <p:sldId id="280" r:id="rId31"/>
    <p:sldId id="282" r:id="rId32"/>
    <p:sldId id="283" r:id="rId33"/>
    <p:sldId id="28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Slave narratives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3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228" y="381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Harriet Jacobs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295400"/>
            <a:ext cx="11045952" cy="548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Born into slavery. First owner was kind, but then was willed to a 5-year old child of Dr. James </a:t>
            </a:r>
            <a:r>
              <a:rPr lang="en-US" sz="2800" dirty="0" err="1">
                <a:solidFill>
                  <a:schemeClr val="tx1"/>
                </a:solidFill>
              </a:rPr>
              <a:t>Norcom</a:t>
            </a:r>
            <a:r>
              <a:rPr lang="en-US" sz="2800" dirty="0">
                <a:solidFill>
                  <a:schemeClr val="tx1"/>
                </a:solidFill>
              </a:rPr>
              <a:t> (Dr. Flint). </a:t>
            </a:r>
            <a:r>
              <a:rPr lang="en-US" sz="2800" dirty="0" err="1">
                <a:solidFill>
                  <a:schemeClr val="tx1"/>
                </a:solidFill>
              </a:rPr>
              <a:t>Norcom</a:t>
            </a:r>
            <a:r>
              <a:rPr lang="en-US" sz="2800" dirty="0">
                <a:solidFill>
                  <a:schemeClr val="tx1"/>
                </a:solidFill>
              </a:rPr>
              <a:t> began to sexually abuse her.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She finally decided to run away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She hid in a tiny space in her grandmother’s attic for seven years.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Finally escaped to New York, where she worked as a nanny for a white family.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Became involved in the abolitionist movement; published “Incidents of a Slave Girl”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Always worried that she would be caught, a worry most runaway slaves had.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176" y="316992"/>
            <a:ext cx="98389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Sojourner Truth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1797-1883)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161288"/>
            <a:ext cx="11045952" cy="54864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African American abolitionist and women’s rights advocate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Born into slavery, but escaped with her baby daughter in 1826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Had to go to court to win the freedom of her son (who had been sold into slavery in Alabama)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New York emancipated slaves in 1827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Her autobiography, </a:t>
            </a:r>
            <a:r>
              <a:rPr lang="en-US" sz="3400" i="1" dirty="0" smtClean="0">
                <a:solidFill>
                  <a:schemeClr val="tx1"/>
                </a:solidFill>
              </a:rPr>
              <a:t>The Narrative of Sojourner Truth: A Northern Slave </a:t>
            </a:r>
            <a:r>
              <a:rPr lang="en-US" sz="3400" dirty="0" smtClean="0">
                <a:solidFill>
                  <a:schemeClr val="tx1"/>
                </a:solidFill>
              </a:rPr>
              <a:t>was published in 1850 by famed abolitionist William Lloyd Garrison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/>
              <a:t>Slave Narrative Jigsaw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416" y="1219200"/>
            <a:ext cx="10863072" cy="54102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We will be having a jigsaw in class </a:t>
            </a:r>
            <a:r>
              <a:rPr lang="en-US" sz="4000" dirty="0" smtClean="0">
                <a:solidFill>
                  <a:schemeClr val="tx1"/>
                </a:solidFill>
              </a:rPr>
              <a:t>Thursday, </a:t>
            </a:r>
            <a:r>
              <a:rPr lang="en-US" sz="4000" dirty="0">
                <a:solidFill>
                  <a:schemeClr val="tx1"/>
                </a:solidFill>
              </a:rPr>
              <a:t>based on </a:t>
            </a:r>
            <a:r>
              <a:rPr lang="en-US" sz="4000" dirty="0" smtClean="0">
                <a:solidFill>
                  <a:schemeClr val="tx1"/>
                </a:solidFill>
              </a:rPr>
              <a:t>two essays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Narrative of the Life of Frederick Douglass </a:t>
            </a:r>
            <a:r>
              <a:rPr lang="en-US" sz="3600" dirty="0" smtClean="0">
                <a:solidFill>
                  <a:schemeClr val="tx1"/>
                </a:solidFill>
              </a:rPr>
              <a:t>(614-624)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Incidents </a:t>
            </a:r>
            <a:r>
              <a:rPr lang="en-US" sz="3600" dirty="0">
                <a:solidFill>
                  <a:schemeClr val="tx1"/>
                </a:solidFill>
              </a:rPr>
              <a:t>in the Life of a Slave </a:t>
            </a:r>
            <a:r>
              <a:rPr lang="en-US" sz="3600" dirty="0" smtClean="0">
                <a:solidFill>
                  <a:schemeClr val="tx1"/>
                </a:solidFill>
              </a:rPr>
              <a:t>Girl (675-684)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Read </a:t>
            </a:r>
            <a:r>
              <a:rPr lang="en-US" sz="4000" dirty="0">
                <a:solidFill>
                  <a:schemeClr val="tx1"/>
                </a:solidFill>
              </a:rPr>
              <a:t>the story, then answer the reading questions. 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Also provide quotes/facts to support answers</a:t>
            </a:r>
          </a:p>
        </p:txBody>
      </p:sp>
    </p:spTree>
    <p:extLst>
      <p:ext uri="{BB962C8B-B14F-4D97-AF65-F5344CB8AC3E}">
        <p14:creationId xmlns:p14="http://schemas.microsoft.com/office/powerpoint/2010/main" val="37885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376"/>
          </a:xfrm>
        </p:spPr>
        <p:txBody>
          <a:bodyPr/>
          <a:lstStyle/>
          <a:p>
            <a:r>
              <a:rPr lang="en-US" dirty="0" smtClean="0"/>
              <a:t>Learning Targets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juxtapose slave </a:t>
            </a:r>
            <a:r>
              <a:rPr lang="en-US" sz="4400" dirty="0" smtClean="0"/>
              <a:t>narratives </a:t>
            </a:r>
            <a:r>
              <a:rPr lang="en-US" sz="4400" dirty="0"/>
              <a:t>and </a:t>
            </a:r>
            <a:r>
              <a:rPr lang="en-US" sz="4400" dirty="0" smtClean="0"/>
              <a:t>white American experiences</a:t>
            </a:r>
            <a:endParaRPr lang="en-US" sz="4400" i="1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42164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33400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Questions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04" y="1219200"/>
            <a:ext cx="10799064" cy="54864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Provide a summary </a:t>
            </a:r>
            <a:r>
              <a:rPr lang="en-US" sz="2400" dirty="0">
                <a:solidFill>
                  <a:schemeClr val="tx1"/>
                </a:solidFill>
              </a:rPr>
              <a:t>of your reading, including the effects of </a:t>
            </a:r>
            <a:r>
              <a:rPr lang="en-US" sz="2400" dirty="0" smtClean="0">
                <a:solidFill>
                  <a:schemeClr val="tx1"/>
                </a:solidFill>
              </a:rPr>
              <a:t>slavery on the author.</a:t>
            </a:r>
            <a:endParaRPr lang="en-US" sz="2400" dirty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Conclude which conflicts the author struggles with. Internal? Emotional? Explain…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Determine the effect of the authors writing style on the </a:t>
            </a:r>
            <a:r>
              <a:rPr lang="en-US" sz="2400" dirty="0" smtClean="0">
                <a:solidFill>
                  <a:schemeClr val="tx1"/>
                </a:solidFill>
              </a:rPr>
              <a:t>reader </a:t>
            </a:r>
            <a:r>
              <a:rPr lang="en-US" sz="2400" dirty="0">
                <a:solidFill>
                  <a:schemeClr val="tx1"/>
                </a:solidFill>
              </a:rPr>
              <a:t>(are they convincing, making their argument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dirty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Determine the price of freedom. Explain.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To what extent is it possible to set yourself free? Explain.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What impact would this reading have on the abolition or anti-abolition movements? </a:t>
            </a:r>
            <a:endParaRPr lang="en-US" sz="2400" dirty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7024744" cy="838200"/>
          </a:xfrm>
        </p:spPr>
        <p:txBody>
          <a:bodyPr/>
          <a:lstStyle/>
          <a:p>
            <a:r>
              <a:rPr lang="en-US" dirty="0" smtClean="0"/>
              <a:t>Slave Narrative Jigsaw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568" y="1295400"/>
            <a:ext cx="10817352" cy="5410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Step 1: You will have </a:t>
            </a:r>
            <a:r>
              <a:rPr lang="en-US" sz="2800" dirty="0" smtClean="0">
                <a:solidFill>
                  <a:schemeClr val="tx1"/>
                </a:solidFill>
              </a:rPr>
              <a:t>5 </a:t>
            </a:r>
            <a:r>
              <a:rPr lang="en-US" sz="2800" dirty="0">
                <a:solidFill>
                  <a:schemeClr val="tx1"/>
                </a:solidFill>
              </a:rPr>
              <a:t>minutes to summarize the reading and share your question responses with the person who read the same essay as you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Step 2: Mixed group discussion with whole </a:t>
            </a:r>
            <a:r>
              <a:rPr lang="en-US" sz="2800" dirty="0" smtClean="0">
                <a:solidFill>
                  <a:schemeClr val="tx1"/>
                </a:solidFill>
              </a:rPr>
              <a:t>table (10 min)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Step 3: Read </a:t>
            </a:r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Ain’t</a:t>
            </a:r>
            <a:r>
              <a:rPr lang="en-US" sz="2800" dirty="0">
                <a:solidFill>
                  <a:schemeClr val="tx1"/>
                </a:solidFill>
              </a:rPr>
              <a:t> I a Woman?” (626</a:t>
            </a:r>
            <a:r>
              <a:rPr lang="en-US" sz="2800" dirty="0" smtClean="0">
                <a:solidFill>
                  <a:schemeClr val="tx1"/>
                </a:solidFill>
              </a:rPr>
              <a:t>) by Sojourner Truth (5 min)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Step </a:t>
            </a:r>
            <a:r>
              <a:rPr lang="en-US" sz="2800" dirty="0" smtClean="0">
                <a:solidFill>
                  <a:schemeClr val="tx1"/>
                </a:solidFill>
              </a:rPr>
              <a:t>4: </a:t>
            </a:r>
            <a:r>
              <a:rPr lang="en-US" sz="2800" dirty="0">
                <a:solidFill>
                  <a:schemeClr val="tx1"/>
                </a:solidFill>
              </a:rPr>
              <a:t>Group assignment: write a letter to President Lincoln </a:t>
            </a:r>
            <a:r>
              <a:rPr lang="en-US" sz="2800" dirty="0" smtClean="0">
                <a:solidFill>
                  <a:schemeClr val="tx1"/>
                </a:solidFill>
              </a:rPr>
              <a:t>highlighting </a:t>
            </a:r>
            <a:r>
              <a:rPr lang="en-US" sz="2800" dirty="0">
                <a:solidFill>
                  <a:schemeClr val="tx1"/>
                </a:solidFill>
              </a:rPr>
              <a:t>why slavery should be abolished in America.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Use evidence from the </a:t>
            </a:r>
            <a:r>
              <a:rPr lang="en-US" sz="2800" dirty="0" smtClean="0">
                <a:solidFill>
                  <a:schemeClr val="tx1"/>
                </a:solidFill>
              </a:rPr>
              <a:t>three readings to </a:t>
            </a:r>
            <a:r>
              <a:rPr lang="en-US" sz="2800" dirty="0">
                <a:solidFill>
                  <a:schemeClr val="tx1"/>
                </a:solidFill>
              </a:rPr>
              <a:t>support your argument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About one-two paragraphs</a:t>
            </a:r>
          </a:p>
        </p:txBody>
      </p:sp>
    </p:spTree>
    <p:extLst>
      <p:ext uri="{BB962C8B-B14F-4D97-AF65-F5344CB8AC3E}">
        <p14:creationId xmlns:p14="http://schemas.microsoft.com/office/powerpoint/2010/main" val="352352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Slavery?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Arguments and limitations of pro- and </a:t>
            </a:r>
            <a:r>
              <a:rPr lang="en-US" smtClean="0"/>
              <a:t>anti-slavery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 can juxtapose slave </a:t>
            </a:r>
            <a:r>
              <a:rPr lang="en-US" sz="4400" dirty="0" smtClean="0">
                <a:solidFill>
                  <a:schemeClr val="tx1"/>
                </a:solidFill>
              </a:rPr>
              <a:t>narratives </a:t>
            </a:r>
            <a:r>
              <a:rPr lang="en-US" sz="4400" dirty="0">
                <a:solidFill>
                  <a:schemeClr val="tx1"/>
                </a:solidFill>
              </a:rPr>
              <a:t>and </a:t>
            </a:r>
            <a:r>
              <a:rPr lang="en-US" sz="4400" dirty="0" smtClean="0">
                <a:solidFill>
                  <a:schemeClr val="tx1"/>
                </a:solidFill>
              </a:rPr>
              <a:t>white American experiences</a:t>
            </a:r>
            <a:endParaRPr lang="en-US" sz="4400" i="1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18728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630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024128"/>
            <a:ext cx="10954512" cy="570585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You will be reading a selection of arguments for and against slavery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Task today:</a:t>
            </a:r>
          </a:p>
          <a:p>
            <a:pPr lvl="1"/>
            <a:r>
              <a:rPr lang="en-US" sz="4000" i="0" dirty="0" smtClean="0">
                <a:solidFill>
                  <a:schemeClr val="tx1"/>
                </a:solidFill>
              </a:rPr>
              <a:t>Make a chart of the arguments for and against slavery using evidence from the readings</a:t>
            </a:r>
          </a:p>
          <a:p>
            <a:pPr lvl="1"/>
            <a:r>
              <a:rPr lang="en-US" sz="4000" i="0" dirty="0" smtClean="0">
                <a:solidFill>
                  <a:schemeClr val="tx1"/>
                </a:solidFill>
              </a:rPr>
              <a:t>Reflection: what are the arguments and limitations of the anti and pro-slavery movements? (paragraph response)</a:t>
            </a:r>
            <a:endParaRPr lang="en-US" sz="40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Freed the slaves?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Analyzing </a:t>
            </a:r>
            <a:r>
              <a:rPr lang="en-US" dirty="0" smtClean="0"/>
              <a:t>Abraham Lincoln’s </a:t>
            </a:r>
            <a:r>
              <a:rPr lang="en-US" dirty="0"/>
              <a:t>legacy </a:t>
            </a:r>
          </a:p>
        </p:txBody>
      </p:sp>
    </p:spTree>
    <p:extLst>
      <p:ext uri="{BB962C8B-B14F-4D97-AF65-F5344CB8AC3E}">
        <p14:creationId xmlns:p14="http://schemas.microsoft.com/office/powerpoint/2010/main" val="11732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Slave Narratives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2133600"/>
            <a:ext cx="7391400" cy="3777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/>
              <a:t>What is freedom? </a:t>
            </a:r>
          </a:p>
        </p:txBody>
      </p:sp>
    </p:spTree>
    <p:extLst>
      <p:ext uri="{BB962C8B-B14F-4D97-AF65-F5344CB8AC3E}">
        <p14:creationId xmlns:p14="http://schemas.microsoft.com/office/powerpoint/2010/main" val="7114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juxtapose slave </a:t>
            </a:r>
            <a:r>
              <a:rPr lang="en-US" sz="4400" dirty="0" smtClean="0"/>
              <a:t>narratives </a:t>
            </a:r>
            <a:r>
              <a:rPr lang="en-US" sz="4400" dirty="0"/>
              <a:t>and </a:t>
            </a:r>
            <a:r>
              <a:rPr lang="en-US" sz="4400" dirty="0" smtClean="0"/>
              <a:t>white American experiences</a:t>
            </a:r>
            <a:endParaRPr lang="en-US" sz="4400" i="1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26252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21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Freed the Slaves?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536192"/>
            <a:ext cx="10741152" cy="5132832"/>
          </a:xfrm>
        </p:spPr>
        <p:txBody>
          <a:bodyPr>
            <a:noAutofit/>
          </a:bodyPr>
          <a:lstStyle/>
          <a:p>
            <a:r>
              <a:rPr lang="en-US" sz="2800" dirty="0" smtClean="0"/>
              <a:t>Critical text analysis: </a:t>
            </a:r>
          </a:p>
          <a:p>
            <a:pPr lvl="1"/>
            <a:r>
              <a:rPr lang="en-US" sz="2800" i="0" dirty="0" smtClean="0"/>
              <a:t>Excerpt from “Who Freed the Slaves?” by James McPherson (assessing Lincoln’s role at the Great Emancipator) (706-714)</a:t>
            </a:r>
          </a:p>
          <a:p>
            <a:pPr lvl="1"/>
            <a:r>
              <a:rPr lang="en-US" sz="2800" i="0" dirty="0" smtClean="0"/>
              <a:t>Excerpt from “Who Freed the Slaves? Emancipation and Its Meaning” by Ira Berlin (response to McPherson’s essay) (715-724)</a:t>
            </a:r>
          </a:p>
          <a:p>
            <a:r>
              <a:rPr lang="en-US" sz="2800" dirty="0" smtClean="0"/>
              <a:t>Two people at your table group will read each essay.</a:t>
            </a:r>
          </a:p>
          <a:p>
            <a:r>
              <a:rPr lang="en-US" sz="2800" i="0" dirty="0" smtClean="0"/>
              <a:t>Take notes on the arguments, focusing on Lincoln’s role as the savior of slaves/the Great Emancipator (for homework packet)</a:t>
            </a:r>
          </a:p>
          <a:p>
            <a:r>
              <a:rPr lang="en-US" sz="2800" dirty="0" smtClean="0"/>
              <a:t>As a group: to what extent is Abraham Lincoln the Great Emancipator? (write one paragraph </a:t>
            </a:r>
            <a:r>
              <a:rPr lang="en-US" sz="2800" smtClean="0"/>
              <a:t>per group)</a:t>
            </a:r>
            <a:endParaRPr 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21016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60264" y="1792224"/>
            <a:ext cx="8361229" cy="2944848"/>
          </a:xfrm>
        </p:spPr>
        <p:txBody>
          <a:bodyPr/>
          <a:lstStyle/>
          <a:p>
            <a:r>
              <a:rPr lang="en-US" dirty="0" smtClean="0"/>
              <a:t>Slavery and Reconstruction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376"/>
          </a:xfrm>
        </p:spPr>
        <p:txBody>
          <a:bodyPr/>
          <a:lstStyle/>
          <a:p>
            <a:r>
              <a:rPr lang="en-US" dirty="0" smtClean="0"/>
              <a:t>Learning Targets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juxtapose slave </a:t>
            </a:r>
            <a:r>
              <a:rPr lang="en-US" sz="4400" dirty="0" smtClean="0"/>
              <a:t>narratives </a:t>
            </a:r>
            <a:r>
              <a:rPr lang="en-US" sz="4400" dirty="0"/>
              <a:t>and </a:t>
            </a:r>
            <a:r>
              <a:rPr lang="en-US" sz="4400" dirty="0" smtClean="0"/>
              <a:t>white American experiences</a:t>
            </a:r>
            <a:endParaRPr lang="en-US" sz="4400" i="1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11853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9" y="237744"/>
            <a:ext cx="960120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024128"/>
            <a:ext cx="10860831" cy="570585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and your table group are going to create a timeline of the emergence of slavery in America to the failures of Reconstruction (1619-1900)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Events to include: 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First slaves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smtClean="0">
                <a:solidFill>
                  <a:schemeClr val="tx1"/>
                </a:solidFill>
              </a:rPr>
              <a:t>Slavery laws (2-3 laws)</a:t>
            </a:r>
            <a:endParaRPr lang="en-US" i="0" dirty="0" smtClean="0">
              <a:solidFill>
                <a:schemeClr val="tx1"/>
              </a:solidFill>
            </a:endParaRP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Slave rebellions (include at least two major rebellions)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Harriet Tubman and the Underground Railroad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Dred Scott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Lincoln and his role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End of Civil War and its impact on slavery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Black Codes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Reconstruction laws and acts (at least three)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Jim Crow Laws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“Separate but equal”</a:t>
            </a:r>
          </a:p>
          <a:p>
            <a:pPr lvl="1"/>
            <a:endParaRPr lang="en-US" i="0" dirty="0" smtClean="0"/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129016" y="1609344"/>
            <a:ext cx="3922776" cy="4023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each date/event/law: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Describe it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What impact did this have on slavery and/or freedoms for African Americans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24000"/>
            <a:ext cx="10579608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Define </a:t>
            </a:r>
            <a:r>
              <a:rPr lang="en-US" sz="6000" dirty="0" smtClean="0">
                <a:solidFill>
                  <a:schemeClr val="tx1"/>
                </a:solidFill>
              </a:rPr>
              <a:t>segregation.</a:t>
            </a:r>
            <a:endParaRPr lang="en-US" sz="6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Evaluate the impact of Jim Crow Laws on African </a:t>
            </a:r>
            <a:r>
              <a:rPr lang="en-US" sz="6000" dirty="0" smtClean="0">
                <a:solidFill>
                  <a:schemeClr val="tx1"/>
                </a:solidFill>
              </a:rPr>
              <a:t>Americans. </a:t>
            </a:r>
            <a:r>
              <a:rPr lang="en-US" sz="6000" dirty="0">
                <a:solidFill>
                  <a:schemeClr val="tx1"/>
                </a:solidFill>
              </a:rPr>
              <a:t>On America as a </a:t>
            </a:r>
            <a:r>
              <a:rPr lang="en-US" sz="6000" dirty="0" smtClean="0">
                <a:solidFill>
                  <a:schemeClr val="tx1"/>
                </a:solidFill>
              </a:rPr>
              <a:t>whole.</a:t>
            </a:r>
            <a:endParaRPr lang="en-US" sz="6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7008" y="1524000"/>
            <a:ext cx="10707624" cy="51816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I can collaborate as a group to study Jim Crow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I can conclude the impact of Jim Crow laws on America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3312" y="347472"/>
            <a:ext cx="9601200" cy="621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25" y="356616"/>
            <a:ext cx="8994647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72" y="1152144"/>
            <a:ext cx="10872216" cy="5401056"/>
          </a:xfrm>
        </p:spPr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3600" i="0" dirty="0" smtClean="0">
                <a:solidFill>
                  <a:schemeClr val="tx1"/>
                </a:solidFill>
              </a:rPr>
              <a:t>What </a:t>
            </a:r>
            <a:r>
              <a:rPr lang="en-US" sz="3600" i="0" dirty="0">
                <a:solidFill>
                  <a:schemeClr val="tx1"/>
                </a:solidFill>
              </a:rPr>
              <a:t>new information did you learn? What shocked you?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600" i="0" dirty="0">
                <a:solidFill>
                  <a:schemeClr val="tx1"/>
                </a:solidFill>
              </a:rPr>
              <a:t>What were some of the laws? What were African Americans allowed to do? What rights did they have? Give specifics.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600" i="0" dirty="0">
                <a:solidFill>
                  <a:schemeClr val="tx1"/>
                </a:solidFill>
              </a:rPr>
              <a:t>How would these laws impact African Americans? America as a whole?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36" y="413798"/>
            <a:ext cx="9957815" cy="838930"/>
          </a:xfrm>
        </p:spPr>
        <p:txBody>
          <a:bodyPr>
            <a:noAutofit/>
          </a:bodyPr>
          <a:lstStyle/>
          <a:p>
            <a:r>
              <a:rPr lang="en-US" sz="3600" dirty="0"/>
              <a:t>Ida B. Wells (July 16, 1862 – March 25, 1931)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72" y="1170432"/>
            <a:ext cx="11027663" cy="538276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African-American investigative journalist, educator, and an early leader in the Civil Rights Movement.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Was one of the founders of the National Association for the Advancement of Colored People (NAACP).</a:t>
            </a:r>
          </a:p>
          <a:p>
            <a:r>
              <a:rPr lang="en-US" sz="2800" dirty="0">
                <a:solidFill>
                  <a:schemeClr val="tx1"/>
                </a:solidFill>
              </a:rPr>
              <a:t>Born into slavery in Mississippi; freed by Emancipation Proclamation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After her parents and a sibling died from yellow fever, she moved with some of her siblings to Memphis, Tennessee 	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Worked as a teacher, then co-owned the newspaper, the Memphis Free Speech and Headlight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Started investigating and writing about lynching in the US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Today you will read about what she discovered </a:t>
            </a:r>
          </a:p>
        </p:txBody>
      </p:sp>
    </p:spTree>
    <p:extLst>
      <p:ext uri="{BB962C8B-B14F-4D97-AF65-F5344CB8AC3E}">
        <p14:creationId xmlns:p14="http://schemas.microsoft.com/office/powerpoint/2010/main" val="41915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juxtapose slave </a:t>
            </a:r>
            <a:r>
              <a:rPr lang="en-US" sz="4400" dirty="0" smtClean="0"/>
              <a:t>narratives </a:t>
            </a:r>
            <a:r>
              <a:rPr lang="en-US" sz="4400" dirty="0"/>
              <a:t>and </a:t>
            </a:r>
            <a:r>
              <a:rPr lang="en-US" sz="4400" dirty="0" smtClean="0"/>
              <a:t>white American experiences</a:t>
            </a:r>
            <a:endParaRPr lang="en-US" sz="4400" i="1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26826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395510"/>
            <a:ext cx="7238999" cy="518890"/>
          </a:xfrm>
        </p:spPr>
        <p:txBody>
          <a:bodyPr>
            <a:noAutofit/>
          </a:bodyPr>
          <a:lstStyle/>
          <a:p>
            <a:r>
              <a:rPr lang="en-US" sz="2200" b="1" i="1" dirty="0"/>
              <a:t>Lynch Law in America</a:t>
            </a:r>
            <a:r>
              <a:rPr lang="en-US" sz="2200" b="1" dirty="0"/>
              <a:t> ~ IDA B. WELLS-BARNETT 1900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976" y="1078992"/>
            <a:ext cx="11073383" cy="547420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tx1"/>
                </a:solidFill>
              </a:rPr>
              <a:t>Read the article, then create </a:t>
            </a:r>
            <a:r>
              <a:rPr lang="en-US" sz="4800" u="sng" dirty="0">
                <a:solidFill>
                  <a:schemeClr val="tx1"/>
                </a:solidFill>
              </a:rPr>
              <a:t>one discussion question</a:t>
            </a:r>
            <a:r>
              <a:rPr lang="en-US" sz="4800" dirty="0">
                <a:solidFill>
                  <a:schemeClr val="tx1"/>
                </a:solidFill>
              </a:rPr>
              <a:t> to share with your table groups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tx1"/>
                </a:solidFill>
              </a:rPr>
              <a:t>Find </a:t>
            </a:r>
            <a:r>
              <a:rPr lang="en-US" sz="4800" u="sng" dirty="0">
                <a:solidFill>
                  <a:schemeClr val="tx1"/>
                </a:solidFill>
              </a:rPr>
              <a:t>one quote</a:t>
            </a:r>
            <a:r>
              <a:rPr lang="en-US" sz="4800" dirty="0">
                <a:solidFill>
                  <a:schemeClr val="tx1"/>
                </a:solidFill>
              </a:rPr>
              <a:t> from the reading to share with the class. Why did you pick that quote?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</a:rPr>
              <a:t>Remember </a:t>
            </a:r>
            <a:r>
              <a:rPr lang="en-US" sz="4800" dirty="0">
                <a:solidFill>
                  <a:schemeClr val="tx1"/>
                </a:solidFill>
              </a:rPr>
              <a:t>we are focusing on the impact Jim Crow laws had on African Americans and American society as a whole.</a:t>
            </a:r>
          </a:p>
        </p:txBody>
      </p:sp>
    </p:spTree>
    <p:extLst>
      <p:ext uri="{BB962C8B-B14F-4D97-AF65-F5344CB8AC3E}">
        <p14:creationId xmlns:p14="http://schemas.microsoft.com/office/powerpoint/2010/main" val="201738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Jim Crow </a:t>
            </a:r>
            <a:r>
              <a:rPr lang="en-US" dirty="0" err="1" smtClean="0"/>
              <a:t>Photojournal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18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7008" y="1524000"/>
            <a:ext cx="10707624" cy="51816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I can collaborate as a group to study Jim Crow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6000" dirty="0">
                <a:solidFill>
                  <a:schemeClr val="tx1"/>
                </a:solidFill>
              </a:rPr>
              <a:t>I can conclude the impact of Jim Crow laws on America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3312" y="347472"/>
            <a:ext cx="9601200" cy="621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 Reminder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1" y="4572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Jim Crow Photo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552" y="1295400"/>
            <a:ext cx="11073384" cy="5334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You and partner are going to create a photo journal for Jim Crow America</a:t>
            </a:r>
          </a:p>
          <a:p>
            <a:r>
              <a:rPr lang="en-US" sz="3200" dirty="0">
                <a:solidFill>
                  <a:schemeClr val="tx1"/>
                </a:solidFill>
              </a:rPr>
              <a:t>Should  have between 8-10 photographs with a short description for each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What is happening in the photo?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When was the photo taken? Where was the photo taken?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Submit to turnitin.com by 10pm tonight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Thesis: to what extent did Jim Crow Laws impact America?</a:t>
            </a:r>
          </a:p>
        </p:txBody>
      </p:sp>
    </p:spTree>
    <p:extLst>
      <p:ext uri="{BB962C8B-B14F-4D97-AF65-F5344CB8AC3E}">
        <p14:creationId xmlns:p14="http://schemas.microsoft.com/office/powerpoint/2010/main" val="308663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96" y="274320"/>
            <a:ext cx="9601200" cy="4846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033272"/>
            <a:ext cx="11164824" cy="5596128"/>
          </a:xfrm>
        </p:spPr>
        <p:txBody>
          <a:bodyPr>
            <a:noAutofit/>
          </a:bodyPr>
          <a:lstStyle/>
          <a:p>
            <a:r>
              <a:rPr lang="en-US" sz="4400" dirty="0" smtClean="0"/>
              <a:t>We are going to be exploring the voices of slaves in America through historical documents and first person narratives from slaves</a:t>
            </a:r>
          </a:p>
          <a:p>
            <a:r>
              <a:rPr lang="en-US" sz="4400" dirty="0" smtClean="0"/>
              <a:t>Today, viewing the PBS documentary </a:t>
            </a:r>
            <a:r>
              <a:rPr lang="en-US" sz="4400" i="1" dirty="0" smtClean="0"/>
              <a:t>Africans in America</a:t>
            </a:r>
            <a:r>
              <a:rPr lang="en-US" sz="4400" dirty="0" smtClean="0"/>
              <a:t>: </a:t>
            </a:r>
            <a:r>
              <a:rPr lang="en-US" sz="4400" i="1" dirty="0" smtClean="0"/>
              <a:t>Judgement Day</a:t>
            </a:r>
            <a:endParaRPr lang="en-US" sz="4400" dirty="0" smtClean="0"/>
          </a:p>
          <a:p>
            <a:r>
              <a:rPr lang="en-US" sz="4400" dirty="0" smtClean="0"/>
              <a:t>While you watch, complete the notes and connection guide</a:t>
            </a:r>
          </a:p>
        </p:txBody>
      </p:sp>
    </p:spTree>
    <p:extLst>
      <p:ext uri="{BB962C8B-B14F-4D97-AF65-F5344CB8AC3E}">
        <p14:creationId xmlns:p14="http://schemas.microsoft.com/office/powerpoint/2010/main" val="75792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 narratives jigsaw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8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376"/>
          </a:xfrm>
        </p:spPr>
        <p:txBody>
          <a:bodyPr/>
          <a:lstStyle/>
          <a:p>
            <a:r>
              <a:rPr lang="en-US" dirty="0" smtClean="0"/>
              <a:t>Learning Targets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1109960" cy="495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read and analyze informational and historical text.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juxtapose slave </a:t>
            </a:r>
            <a:r>
              <a:rPr lang="en-US" sz="4400" dirty="0" smtClean="0"/>
              <a:t>narratives </a:t>
            </a:r>
            <a:r>
              <a:rPr lang="en-US" sz="4400" dirty="0"/>
              <a:t>and </a:t>
            </a:r>
            <a:r>
              <a:rPr lang="en-US" sz="4400" dirty="0" smtClean="0"/>
              <a:t>white American experiences</a:t>
            </a:r>
            <a:endParaRPr lang="en-US" sz="4400" i="1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I can collaborate with classmates to analyze literature. </a:t>
            </a:r>
          </a:p>
        </p:txBody>
      </p:sp>
    </p:spTree>
    <p:extLst>
      <p:ext uri="{BB962C8B-B14F-4D97-AF65-F5344CB8AC3E}">
        <p14:creationId xmlns:p14="http://schemas.microsoft.com/office/powerpoint/2010/main" val="15873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927"/>
            <a:ext cx="5624945" cy="1143000"/>
          </a:xfrm>
        </p:spPr>
        <p:txBody>
          <a:bodyPr/>
          <a:lstStyle/>
          <a:p>
            <a:r>
              <a:rPr lang="en-US" dirty="0" smtClean="0"/>
              <a:t>Genre: Slave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1" y="1066801"/>
            <a:ext cx="6803135" cy="569421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 diverse and wide ranging genre, including </a:t>
            </a:r>
            <a:r>
              <a:rPr lang="en-US" sz="2800" b="1" dirty="0">
                <a:latin typeface="+mj-lt"/>
              </a:rPr>
              <a:t>oral &amp; written histories </a:t>
            </a:r>
            <a:r>
              <a:rPr lang="en-US" sz="2800" dirty="0">
                <a:latin typeface="+mj-lt"/>
              </a:rPr>
              <a:t>as well as </a:t>
            </a:r>
            <a:r>
              <a:rPr lang="en-US" sz="2800" b="1" dirty="0">
                <a:latin typeface="+mj-lt"/>
              </a:rPr>
              <a:t>songs and spirituals</a:t>
            </a:r>
          </a:p>
          <a:p>
            <a:r>
              <a:rPr lang="en-US" sz="2800" dirty="0">
                <a:latin typeface="+mj-lt"/>
              </a:rPr>
              <a:t>Most slave narratives came with a preface written by an </a:t>
            </a:r>
            <a:r>
              <a:rPr lang="en-US" sz="2800" b="1" dirty="0">
                <a:latin typeface="+mj-lt"/>
              </a:rPr>
              <a:t>established white author </a:t>
            </a:r>
            <a:r>
              <a:rPr lang="en-US" sz="2800" dirty="0">
                <a:latin typeface="+mj-lt"/>
              </a:rPr>
              <a:t> </a:t>
            </a:r>
          </a:p>
          <a:p>
            <a:pPr lvl="1"/>
            <a:r>
              <a:rPr lang="en-US" sz="2400" dirty="0">
                <a:latin typeface="+mj-lt"/>
              </a:rPr>
              <a:t>Why do you think these texts would need these?</a:t>
            </a:r>
          </a:p>
          <a:p>
            <a:pPr lvl="1"/>
            <a:r>
              <a:rPr lang="en-US" sz="2400" dirty="0">
                <a:latin typeface="+mj-lt"/>
              </a:rPr>
              <a:t>What </a:t>
            </a:r>
            <a:r>
              <a:rPr lang="en-US" sz="2400" b="1" dirty="0">
                <a:latin typeface="+mj-lt"/>
              </a:rPr>
              <a:t>purpose</a:t>
            </a:r>
            <a:r>
              <a:rPr lang="en-US" sz="2400" dirty="0">
                <a:latin typeface="+mj-lt"/>
              </a:rPr>
              <a:t> do you think these narratives served?</a:t>
            </a:r>
          </a:p>
          <a:p>
            <a:pPr lvl="1"/>
            <a:r>
              <a:rPr lang="en-US" sz="2400" dirty="0">
                <a:latin typeface="+mj-lt"/>
              </a:rPr>
              <a:t>Most slave narratives climax with the arrival in the north – what do you suppose happened after this?</a:t>
            </a:r>
          </a:p>
          <a:p>
            <a:endParaRPr lang="en-US" dirty="0"/>
          </a:p>
        </p:txBody>
      </p:sp>
      <p:pic>
        <p:nvPicPr>
          <p:cNvPr id="1026" name="Picture 2" descr="http://www.bplonline.org/resources/exhibits/new_deal/images/Siney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219200"/>
            <a:ext cx="3385497" cy="512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1" y="3810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Style &amp;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1143000"/>
            <a:ext cx="6605016" cy="5562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Author’s word choice, imagery, setting (</a:t>
            </a:r>
            <a:r>
              <a:rPr lang="en-US" sz="3600" b="1" dirty="0">
                <a:latin typeface="+mj-lt"/>
              </a:rPr>
              <a:t>the importance of place</a:t>
            </a:r>
            <a:r>
              <a:rPr lang="en-US" sz="3600" dirty="0">
                <a:latin typeface="+mj-lt"/>
              </a:rPr>
              <a:t>)</a:t>
            </a:r>
          </a:p>
          <a:p>
            <a:r>
              <a:rPr lang="en-US" sz="3600" dirty="0">
                <a:latin typeface="+mj-lt"/>
              </a:rPr>
              <a:t>“I was broken in the body, soul, and spirit” – Douglass</a:t>
            </a: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Transformation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Or lack thereof…</a:t>
            </a:r>
          </a:p>
        </p:txBody>
      </p:sp>
      <p:pic>
        <p:nvPicPr>
          <p:cNvPr id="2050" name="Picture 2" descr="https://encrypted-tbn0.gstatic.com/images?q=tbn:ANd9GcQa7ihOTLlA5rf_3WfML3vTVqkRhGDdU4HAb10-vk6s5K-Jz3Zr2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93" y="1385247"/>
            <a:ext cx="3480815" cy="493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744" y="393192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en-US" dirty="0"/>
              <a:t>Frederick Douglass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95400"/>
            <a:ext cx="10817352" cy="5410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Slave for 21 years before he escaped to freedom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His former owner, Mrs. Auld, taught him to read. He also educated himself by reading a textbook on public speaking (</a:t>
            </a:r>
            <a:r>
              <a:rPr lang="en-US" sz="2400" i="1" dirty="0">
                <a:solidFill>
                  <a:schemeClr val="tx1"/>
                </a:solidFill>
              </a:rPr>
              <a:t>The Columbian Orator)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Illegal for slave owners to educate slaves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Lectured for the Massachusetts Anti-Slavery Society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Wrote Narrative of the Life of Frederick Douglass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Traveled to Britain to avoid being recaptured, friends raised money to buy his freedom when he returned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Founded anti-slavery newspaper, North Star.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Advised Lincoln about slavery and black soldiers serving in the Union Army during the Civil War.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Goal was to achieve civil rights for all African Americans.</a:t>
            </a:r>
          </a:p>
        </p:txBody>
      </p:sp>
    </p:spTree>
    <p:extLst>
      <p:ext uri="{BB962C8B-B14F-4D97-AF65-F5344CB8AC3E}">
        <p14:creationId xmlns:p14="http://schemas.microsoft.com/office/powerpoint/2010/main" val="24694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610</TotalTime>
  <Words>1449</Words>
  <Application>Microsoft Office PowerPoint</Application>
  <PresentationFormat>Widescreen</PresentationFormat>
  <Paragraphs>155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Franklin Gothic Book</vt:lpstr>
      <vt:lpstr>Wingdings</vt:lpstr>
      <vt:lpstr>Crop</vt:lpstr>
      <vt:lpstr>Slave narratives</vt:lpstr>
      <vt:lpstr>Slave Narratives</vt:lpstr>
      <vt:lpstr>Learning Targets</vt:lpstr>
      <vt:lpstr>Today</vt:lpstr>
      <vt:lpstr>Slave narratives jigsaw</vt:lpstr>
      <vt:lpstr>Learning Targets Reminder</vt:lpstr>
      <vt:lpstr>Genre: Slave Narrative</vt:lpstr>
      <vt:lpstr>Style &amp; Purpose</vt:lpstr>
      <vt:lpstr>Frederick Douglass</vt:lpstr>
      <vt:lpstr>Harriet Jacobs</vt:lpstr>
      <vt:lpstr>Sojourner Truth (1797-1883) </vt:lpstr>
      <vt:lpstr>Slave Narrative Jigsaw</vt:lpstr>
      <vt:lpstr>Learning Targets Reminder</vt:lpstr>
      <vt:lpstr>Reading Questions  </vt:lpstr>
      <vt:lpstr>Slave Narrative Jigsaw </vt:lpstr>
      <vt:lpstr>Why Slavery?</vt:lpstr>
      <vt:lpstr>Learning Targets</vt:lpstr>
      <vt:lpstr>Document Analysis </vt:lpstr>
      <vt:lpstr>Who Freed the slaves?</vt:lpstr>
      <vt:lpstr>Learning Targets</vt:lpstr>
      <vt:lpstr>Who Freed the Slaves? </vt:lpstr>
      <vt:lpstr>Slavery and Reconstruction timeline</vt:lpstr>
      <vt:lpstr>Learning Targets Reminder</vt:lpstr>
      <vt:lpstr>Task </vt:lpstr>
      <vt:lpstr>Jim Crow Laws</vt:lpstr>
      <vt:lpstr>Essential Question </vt:lpstr>
      <vt:lpstr>Learning Targets</vt:lpstr>
      <vt:lpstr>Jim Crow Laws</vt:lpstr>
      <vt:lpstr>Ida B. Wells (July 16, 1862 – March 25, 1931) </vt:lpstr>
      <vt:lpstr>Lynch Law in America ~ IDA B. WELLS-BARNETT 1900</vt:lpstr>
      <vt:lpstr>Jim Crow Photojournal</vt:lpstr>
      <vt:lpstr>Learning Targets Reminder</vt:lpstr>
      <vt:lpstr>Jim Crow Photo Journal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Woldendorp, Kirsten    SHS-Staff</dc:creator>
  <cp:lastModifiedBy>Cossano, Kirsten    SHS-Staff</cp:lastModifiedBy>
  <cp:revision>29</cp:revision>
  <dcterms:created xsi:type="dcterms:W3CDTF">2019-09-27T18:51:48Z</dcterms:created>
  <dcterms:modified xsi:type="dcterms:W3CDTF">2019-10-25T14:10:47Z</dcterms:modified>
</cp:coreProperties>
</file>