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66" r:id="rId4"/>
    <p:sldId id="263" r:id="rId5"/>
    <p:sldId id="267" r:id="rId6"/>
    <p:sldId id="259" r:id="rId7"/>
    <p:sldId id="264" r:id="rId8"/>
    <p:sldId id="260" r:id="rId9"/>
    <p:sldId id="257" r:id="rId10"/>
    <p:sldId id="261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38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DF267-E31B-4554-B041-A2764BCF28F3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31C888E-B25C-49E2-A596-5D181C1B08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DF267-E31B-4554-B041-A2764BCF28F3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C888E-B25C-49E2-A596-5D181C1B08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DF267-E31B-4554-B041-A2764BCF28F3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C888E-B25C-49E2-A596-5D181C1B08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DF267-E31B-4554-B041-A2764BCF28F3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C888E-B25C-49E2-A596-5D181C1B08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DF267-E31B-4554-B041-A2764BCF28F3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C888E-B25C-49E2-A596-5D181C1B08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DF267-E31B-4554-B041-A2764BCF28F3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C888E-B25C-49E2-A596-5D181C1B08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DF267-E31B-4554-B041-A2764BCF28F3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C888E-B25C-49E2-A596-5D181C1B08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DF267-E31B-4554-B041-A2764BCF28F3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C888E-B25C-49E2-A596-5D181C1B08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DF267-E31B-4554-B041-A2764BCF28F3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C888E-B25C-49E2-A596-5D181C1B08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DF267-E31B-4554-B041-A2764BCF28F3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C888E-B25C-49E2-A596-5D181C1B08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DF267-E31B-4554-B041-A2764BCF28F3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C888E-B25C-49E2-A596-5D181C1B08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 cstate="print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F2ADF267-E31B-4554-B041-A2764BCF28F3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A31C888E-B25C-49E2-A596-5D181C1B08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Skills Assessment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47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 in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Write out one or two writing goals for yourself</a:t>
            </a:r>
          </a:p>
          <a:p>
            <a:pPr lvl="1"/>
            <a:r>
              <a:rPr lang="en-US" sz="3200" dirty="0" smtClean="0">
                <a:solidFill>
                  <a:schemeClr val="bg1"/>
                </a:solidFill>
              </a:rPr>
              <a:t>Can be something we suggested in your pre-write</a:t>
            </a:r>
          </a:p>
          <a:p>
            <a:pPr lvl="1"/>
            <a:r>
              <a:rPr lang="en-US" sz="3200" dirty="0" smtClean="0">
                <a:solidFill>
                  <a:schemeClr val="bg1"/>
                </a:solidFill>
              </a:rPr>
              <a:t>Can be something you want to work on that you have chosen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49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 smtClean="0">
                <a:solidFill>
                  <a:schemeClr val="bg1"/>
                </a:solidFill>
              </a:rPr>
              <a:t>I am (two special characteristics)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I wonder (something you are actually curious about)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I hear (an imaginary sound)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I see (an imaginary sight)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I want (an actual desire)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I am (the first line of the poem restated)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I pretend (something you pretend to do)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I feel (a feeling)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I touch (an imaginary touch)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I worry (something that really bothers you)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I cry (something that makes you very sad)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I understand (something you know is true)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I say (something you believe in)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I dream (something you actually dream about)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I try (something you make an effort to do)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I hope (something you actually hope for)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I am (the first line of the poem repeated)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r>
              <a:rPr lang="en-US" dirty="0" smtClean="0"/>
              <a:t>I </a:t>
            </a:r>
            <a:r>
              <a:rPr lang="en-US" smtClean="0"/>
              <a:t>Am Poem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1" dur="1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6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1" dur="1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Thesis </a:t>
            </a:r>
            <a:r>
              <a:rPr lang="en-US" dirty="0" smtClean="0"/>
              <a:t>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95299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Show that you can write a specific thesis statement that contains a unique argument and a compelling answer to the “so what” question</a:t>
            </a:r>
          </a:p>
          <a:p>
            <a:pPr lvl="1"/>
            <a:r>
              <a:rPr lang="en-US" sz="2400" dirty="0" smtClean="0"/>
              <a:t>Write THESIS on </a:t>
            </a:r>
            <a:r>
              <a:rPr lang="en-US" sz="2400" dirty="0" smtClean="0"/>
              <a:t>top of the paper</a:t>
            </a:r>
            <a:endParaRPr lang="en-US" sz="2400" dirty="0" smtClean="0"/>
          </a:p>
          <a:p>
            <a:r>
              <a:rPr lang="en-US" sz="3200" i="1" dirty="0" smtClean="0"/>
              <a:t>In looking at what it means to be an American, which cultural values can you identify as “American”?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698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European History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799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What does cultural values mean? What does cultural ideals mean?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What do you remember from last year?</a:t>
            </a:r>
          </a:p>
          <a:p>
            <a:pPr lvl="1"/>
            <a:r>
              <a:rPr lang="en-US" sz="2800" dirty="0" smtClean="0">
                <a:solidFill>
                  <a:schemeClr val="bg1"/>
                </a:solidFill>
              </a:rPr>
              <a:t>What are some European cultural values and ideals?</a:t>
            </a:r>
          </a:p>
          <a:p>
            <a:pPr lvl="1"/>
            <a:r>
              <a:rPr lang="en-US" sz="2800" dirty="0" smtClean="0">
                <a:solidFill>
                  <a:schemeClr val="bg1"/>
                </a:solidFill>
              </a:rPr>
              <a:t>What are some American cultural values and ideals?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832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page response </a:t>
            </a:r>
            <a:r>
              <a:rPr lang="en-US" dirty="0" smtClean="0"/>
              <a:t>(20-25 minutes)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5720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In a thesis driven, one page </a:t>
            </a:r>
            <a:r>
              <a:rPr lang="en-US" sz="2400" dirty="0" smtClean="0">
                <a:solidFill>
                  <a:schemeClr val="bg1"/>
                </a:solidFill>
              </a:rPr>
              <a:t>response </a:t>
            </a:r>
            <a:r>
              <a:rPr lang="en-US" sz="2400" dirty="0" smtClean="0">
                <a:solidFill>
                  <a:schemeClr val="bg1"/>
                </a:solidFill>
              </a:rPr>
              <a:t>(single spaced, </a:t>
            </a:r>
            <a:r>
              <a:rPr lang="en-US" sz="2400" dirty="0" smtClean="0">
                <a:solidFill>
                  <a:schemeClr val="bg1"/>
                </a:solidFill>
              </a:rPr>
              <a:t>handwritten), </a:t>
            </a:r>
            <a:r>
              <a:rPr lang="en-US" sz="2400" dirty="0" smtClean="0">
                <a:solidFill>
                  <a:schemeClr val="bg1"/>
                </a:solidFill>
              </a:rPr>
              <a:t>using formal academic writing, answer the following prompt: </a:t>
            </a:r>
          </a:p>
          <a:p>
            <a:r>
              <a:rPr lang="en-US" sz="4400" i="1" dirty="0">
                <a:solidFill>
                  <a:schemeClr val="bg1"/>
                </a:solidFill>
              </a:rPr>
              <a:t>In looking at what it means to be an American, which cultural values can you identify as “American”?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77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page response </a:t>
            </a:r>
            <a:r>
              <a:rPr lang="en-US" dirty="0" smtClean="0"/>
              <a:t>(20-25 minutes)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0386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In a thesis driven, one page response, (single spaced, </a:t>
            </a:r>
            <a:r>
              <a:rPr lang="en-US" sz="2400" dirty="0" smtClean="0"/>
              <a:t>handwritten), </a:t>
            </a:r>
            <a:r>
              <a:rPr lang="en-US" sz="2400" dirty="0" smtClean="0"/>
              <a:t>using formal academic writing, answer the following prompt: </a:t>
            </a:r>
          </a:p>
          <a:p>
            <a:pPr marL="68580" indent="0">
              <a:buNone/>
            </a:pPr>
            <a:r>
              <a:rPr lang="en-US" sz="3600" i="1" dirty="0" smtClean="0"/>
              <a:t>In </a:t>
            </a:r>
            <a:r>
              <a:rPr lang="en-US" sz="3600" i="1" dirty="0"/>
              <a:t>looking at what it means to be an American, which European </a:t>
            </a:r>
            <a:r>
              <a:rPr lang="en-US" sz="3600" i="1" u="sng" dirty="0" smtClean="0"/>
              <a:t>ideals</a:t>
            </a:r>
            <a:r>
              <a:rPr lang="en-US" sz="3600" i="1" dirty="0" smtClean="0"/>
              <a:t> can </a:t>
            </a:r>
            <a:r>
              <a:rPr lang="en-US" sz="3600" i="1" dirty="0"/>
              <a:t>you identify in United States culture</a:t>
            </a:r>
            <a:r>
              <a:rPr lang="en-US" sz="3600" i="1" dirty="0" smtClean="0"/>
              <a:t>?</a:t>
            </a:r>
          </a:p>
          <a:p>
            <a:pPr marL="68580" indent="0">
              <a:buNone/>
            </a:pPr>
            <a:r>
              <a:rPr lang="en-US" sz="3600" i="1" dirty="0" smtClean="0"/>
              <a:t>How would you define the term “American”</a:t>
            </a:r>
            <a:endParaRPr lang="en-US" sz="3600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79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Go to turnitin.com and review your feedback on the pre-writing assignment</a:t>
            </a:r>
          </a:p>
          <a:p>
            <a:r>
              <a:rPr lang="en-US" sz="2800" dirty="0" smtClean="0"/>
              <a:t>Think about some aspects of your writing that you</a:t>
            </a:r>
          </a:p>
          <a:p>
            <a:pPr lvl="1"/>
            <a:r>
              <a:rPr lang="en-US" sz="2800" dirty="0" smtClean="0"/>
              <a:t>Want to improve</a:t>
            </a:r>
          </a:p>
          <a:p>
            <a:pPr lvl="1"/>
            <a:r>
              <a:rPr lang="en-US" sz="2800" dirty="0" smtClean="0"/>
              <a:t>Need to improve (based on our comments)</a:t>
            </a:r>
          </a:p>
          <a:p>
            <a:r>
              <a:rPr lang="en-US" sz="2800" dirty="0" smtClean="0"/>
              <a:t>Be prepared to do goal setting during class tomorrow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799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Make sure you are addressing the prompt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No first person (I, me, we, us, you)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Make the thesis specific</a:t>
            </a:r>
          </a:p>
          <a:p>
            <a:pPr lvl="1"/>
            <a:r>
              <a:rPr lang="en-US" sz="2000" dirty="0" smtClean="0">
                <a:solidFill>
                  <a:schemeClr val="bg1"/>
                </a:solidFill>
              </a:rPr>
              <a:t>America and Europe share cultural values….to vague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Avoid generalizations you cannot prove</a:t>
            </a:r>
          </a:p>
          <a:p>
            <a:pPr lvl="1"/>
            <a:r>
              <a:rPr lang="en-US" sz="2000" dirty="0" smtClean="0">
                <a:solidFill>
                  <a:schemeClr val="bg1"/>
                </a:solidFill>
              </a:rPr>
              <a:t>“Without this…would have not happened”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Avoid using “this shows that”, “this quote proves”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32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What aspects of your writing do you need or want to improve this year?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You will be creating a portfolio to demonstrate your growth </a:t>
            </a:r>
          </a:p>
          <a:p>
            <a:pPr lvl="1"/>
            <a:r>
              <a:rPr lang="en-US" sz="2800" dirty="0" smtClean="0">
                <a:solidFill>
                  <a:schemeClr val="bg1"/>
                </a:solidFill>
              </a:rPr>
              <a:t>Will use essays, in-class writing assignments, </a:t>
            </a:r>
            <a:r>
              <a:rPr lang="en-US" sz="2800" dirty="0" err="1" smtClean="0">
                <a:solidFill>
                  <a:schemeClr val="bg1"/>
                </a:solidFill>
              </a:rPr>
              <a:t>ect</a:t>
            </a:r>
            <a:r>
              <a:rPr lang="en-US" sz="2800" dirty="0" smtClean="0">
                <a:solidFill>
                  <a:schemeClr val="bg1"/>
                </a:solidFill>
              </a:rPr>
              <a:t>. to show this growth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You will get a grade for the portfolio and for improving your writing 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143000"/>
            <a:ext cx="8686800" cy="4800599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Evidence/Source Analysis: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</a:rPr>
              <a:t>Ex: what evidence you use for argument, frequency of evidence, eliminating/minimizing weak or unnecessary “evidence”, when to quote and when to paraphrase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Integration of evidence: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</a:rPr>
              <a:t>Ex: selection of quotes/evidence/facts, flow within paragraph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Grammar/convention/vocabulary: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</a:rPr>
              <a:t>Ex: complex word choice/sentence composition, elimination of passive voice, scholarly voice, elimination of “I” statements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61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Urban Pop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Pop</Template>
  <TotalTime>522</TotalTime>
  <Words>616</Words>
  <Application>Microsoft Office PowerPoint</Application>
  <PresentationFormat>On-screen Show (4:3)</PresentationFormat>
  <Paragraphs>65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Cambria</vt:lpstr>
      <vt:lpstr>Wingdings 3</vt:lpstr>
      <vt:lpstr>Urban Pop</vt:lpstr>
      <vt:lpstr>Skills Assessment</vt:lpstr>
      <vt:lpstr>Thesis Statement</vt:lpstr>
      <vt:lpstr>European History </vt:lpstr>
      <vt:lpstr>One page response (20-25 minutes)</vt:lpstr>
      <vt:lpstr>One page response (20-25 minutes)</vt:lpstr>
      <vt:lpstr>Homework</vt:lpstr>
      <vt:lpstr>Observations</vt:lpstr>
      <vt:lpstr>Goal setting</vt:lpstr>
      <vt:lpstr>Goals</vt:lpstr>
      <vt:lpstr>Turn in today</vt:lpstr>
      <vt:lpstr>I Am Poem</vt:lpstr>
    </vt:vector>
  </TitlesOfParts>
  <Company>Issaquah School District 411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Skills Assessment</dc:title>
  <dc:creator>woldendorpk</dc:creator>
  <cp:lastModifiedBy>Woldendorp, Kirsten    SHS-Staff</cp:lastModifiedBy>
  <cp:revision>32</cp:revision>
  <dcterms:created xsi:type="dcterms:W3CDTF">2013-06-18T17:23:19Z</dcterms:created>
  <dcterms:modified xsi:type="dcterms:W3CDTF">2016-09-06T16:48:54Z</dcterms:modified>
</cp:coreProperties>
</file>