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7" r:id="rId4"/>
    <p:sldId id="258" r:id="rId5"/>
    <p:sldId id="259" r:id="rId6"/>
    <p:sldId id="260" r:id="rId7"/>
    <p:sldId id="261" r:id="rId8"/>
    <p:sldId id="262" r:id="rId9"/>
    <p:sldId id="263" r:id="rId10"/>
    <p:sldId id="265" r:id="rId11"/>
    <p:sldId id="266"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ln w="15875">
                  <a:solidFill>
                    <a:schemeClr val="bg1"/>
                  </a:solidFill>
                </a:ln>
                <a:solidFill>
                  <a:schemeClr val="accent1"/>
                </a:solidFill>
                <a:effectLst>
                  <a:outerShdw dist="38100" dir="2700000" algn="tl" rotWithShape="0">
                    <a:schemeClr val="accent1"/>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accent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1E891845-BEF4-4F9C-90EA-0250363D368C}" type="datetimeFigureOut">
              <a:rPr lang="en-US" smtClean="0"/>
              <a:t>2/25/2020</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E4BB650D-F0AE-4613-B56A-33E443BCEB06}"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32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891845-BEF4-4F9C-90EA-0250363D368C}"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B650D-F0AE-4613-B56A-33E443BCEB06}" type="slidenum">
              <a:rPr lang="en-US" smtClean="0"/>
              <a:t>‹#›</a:t>
            </a:fld>
            <a:endParaRPr lang="en-US"/>
          </a:p>
        </p:txBody>
      </p:sp>
    </p:spTree>
    <p:extLst>
      <p:ext uri="{BB962C8B-B14F-4D97-AF65-F5344CB8AC3E}">
        <p14:creationId xmlns:p14="http://schemas.microsoft.com/office/powerpoint/2010/main" val="1274954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891845-BEF4-4F9C-90EA-0250363D368C}"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B650D-F0AE-4613-B56A-33E443BCEB06}" type="slidenum">
              <a:rPr lang="en-US" smtClean="0"/>
              <a:t>‹#›</a:t>
            </a:fld>
            <a:endParaRPr lang="en-US"/>
          </a:p>
        </p:txBody>
      </p:sp>
    </p:spTree>
    <p:extLst>
      <p:ext uri="{BB962C8B-B14F-4D97-AF65-F5344CB8AC3E}">
        <p14:creationId xmlns:p14="http://schemas.microsoft.com/office/powerpoint/2010/main" val="3041713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891845-BEF4-4F9C-90EA-0250363D368C}"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B650D-F0AE-4613-B56A-33E443BCEB06}" type="slidenum">
              <a:rPr lang="en-US" smtClean="0"/>
              <a:t>‹#›</a:t>
            </a:fld>
            <a:endParaRPr lang="en-US"/>
          </a:p>
        </p:txBody>
      </p:sp>
    </p:spTree>
    <p:extLst>
      <p:ext uri="{BB962C8B-B14F-4D97-AF65-F5344CB8AC3E}">
        <p14:creationId xmlns:p14="http://schemas.microsoft.com/office/powerpoint/2010/main" val="25032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lang="en-US" sz="6000" b="1" kern="1200" cap="all" baseline="0" dirty="0">
                <a:ln w="15875">
                  <a:solidFill>
                    <a:schemeClr val="bg1"/>
                  </a:solidFill>
                </a:ln>
                <a:solidFill>
                  <a:schemeClr val="accent1"/>
                </a:solidFill>
                <a:effectLst>
                  <a:outerShdw dist="38100" dir="2700000" algn="tl" rotWithShape="0">
                    <a:schemeClr val="accent1"/>
                  </a:outerShdw>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891845-BEF4-4F9C-90EA-0250363D368C}"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B650D-F0AE-4613-B56A-33E443BCEB06}"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939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891845-BEF4-4F9C-90EA-0250363D368C}"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B650D-F0AE-4613-B56A-33E443BCEB06}" type="slidenum">
              <a:rPr lang="en-US" smtClean="0"/>
              <a:t>‹#›</a:t>
            </a:fld>
            <a:endParaRPr lang="en-US"/>
          </a:p>
        </p:txBody>
      </p:sp>
    </p:spTree>
    <p:extLst>
      <p:ext uri="{BB962C8B-B14F-4D97-AF65-F5344CB8AC3E}">
        <p14:creationId xmlns:p14="http://schemas.microsoft.com/office/powerpoint/2010/main" val="1275458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891845-BEF4-4F9C-90EA-0250363D368C}" type="datetimeFigureOut">
              <a:rPr lang="en-US" smtClean="0"/>
              <a:t>2/25/2020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BB650D-F0AE-4613-B56A-33E443BCEB06}" type="slidenum">
              <a:rPr lang="en-US" smtClean="0"/>
              <a:t>‹#›</a:t>
            </a:fld>
            <a:endParaRPr lang="en-US"/>
          </a:p>
        </p:txBody>
      </p:sp>
    </p:spTree>
    <p:extLst>
      <p:ext uri="{BB962C8B-B14F-4D97-AF65-F5344CB8AC3E}">
        <p14:creationId xmlns:p14="http://schemas.microsoft.com/office/powerpoint/2010/main" val="317511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891845-BEF4-4F9C-90EA-0250363D368C}" type="datetimeFigureOut">
              <a:rPr lang="en-US" smtClean="0"/>
              <a:t>2/25/2020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BB650D-F0AE-4613-B56A-33E443BCEB06}" type="slidenum">
              <a:rPr lang="en-US" smtClean="0"/>
              <a:t>‹#›</a:t>
            </a:fld>
            <a:endParaRPr lang="en-US"/>
          </a:p>
        </p:txBody>
      </p:sp>
    </p:spTree>
    <p:extLst>
      <p:ext uri="{BB962C8B-B14F-4D97-AF65-F5344CB8AC3E}">
        <p14:creationId xmlns:p14="http://schemas.microsoft.com/office/powerpoint/2010/main" val="153833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91845-BEF4-4F9C-90EA-0250363D368C}" type="datetimeFigureOut">
              <a:rPr lang="en-US" smtClean="0"/>
              <a:t>2/25/2020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BB650D-F0AE-4613-B56A-33E443BCEB06}" type="slidenum">
              <a:rPr lang="en-US" smtClean="0"/>
              <a:t>‹#›</a:t>
            </a:fld>
            <a:endParaRPr lang="en-US"/>
          </a:p>
        </p:txBody>
      </p:sp>
    </p:spTree>
    <p:extLst>
      <p:ext uri="{BB962C8B-B14F-4D97-AF65-F5344CB8AC3E}">
        <p14:creationId xmlns:p14="http://schemas.microsoft.com/office/powerpoint/2010/main" val="1990479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91845-BEF4-4F9C-90EA-0250363D368C}"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B650D-F0AE-4613-B56A-33E443BCEB06}" type="slidenum">
              <a:rPr lang="en-US" smtClean="0"/>
              <a:t>‹#›</a:t>
            </a:fld>
            <a:endParaRPr lang="en-US"/>
          </a:p>
        </p:txBody>
      </p:sp>
    </p:spTree>
    <p:extLst>
      <p:ext uri="{BB962C8B-B14F-4D97-AF65-F5344CB8AC3E}">
        <p14:creationId xmlns:p14="http://schemas.microsoft.com/office/powerpoint/2010/main" val="264186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91845-BEF4-4F9C-90EA-0250363D368C}"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B650D-F0AE-4613-B56A-33E443BCEB06}" type="slidenum">
              <a:rPr lang="en-US" smtClean="0"/>
              <a:t>‹#›</a:t>
            </a:fld>
            <a:endParaRPr lang="en-US"/>
          </a:p>
        </p:txBody>
      </p:sp>
    </p:spTree>
    <p:extLst>
      <p:ext uri="{BB962C8B-B14F-4D97-AF65-F5344CB8AC3E}">
        <p14:creationId xmlns:p14="http://schemas.microsoft.com/office/powerpoint/2010/main" val="3783093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1E891845-BEF4-4F9C-90EA-0250363D368C}" type="datetimeFigureOut">
              <a:rPr lang="en-US" smtClean="0"/>
              <a:t>2/25/2020</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E4BB650D-F0AE-4613-B56A-33E443BCEB06}" type="slidenum">
              <a:rPr lang="en-US" smtClean="0"/>
              <a:t>‹#›</a:t>
            </a:fld>
            <a:endParaRPr lang="en-US"/>
          </a:p>
        </p:txBody>
      </p:sp>
    </p:spTree>
    <p:extLst>
      <p:ext uri="{BB962C8B-B14F-4D97-AF65-F5344CB8AC3E}">
        <p14:creationId xmlns:p14="http://schemas.microsoft.com/office/powerpoint/2010/main" val="369516691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Short Stories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8830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609600"/>
            <a:ext cx="7406640" cy="381000"/>
          </a:xfrm>
        </p:spPr>
        <p:txBody>
          <a:bodyPr>
            <a:normAutofit fontScale="90000"/>
          </a:bodyPr>
          <a:lstStyle/>
          <a:p>
            <a:r>
              <a:rPr lang="en-US" dirty="0" smtClean="0"/>
              <a:t>Task</a:t>
            </a:r>
            <a:endParaRPr lang="en-US" dirty="0"/>
          </a:p>
        </p:txBody>
      </p:sp>
      <p:sp>
        <p:nvSpPr>
          <p:cNvPr id="3" name="Content Placeholder 2"/>
          <p:cNvSpPr>
            <a:spLocks noGrp="1"/>
          </p:cNvSpPr>
          <p:nvPr>
            <p:ph idx="1"/>
          </p:nvPr>
        </p:nvSpPr>
        <p:spPr>
          <a:xfrm>
            <a:off x="457201" y="1295400"/>
            <a:ext cx="8382000" cy="5181600"/>
          </a:xfrm>
        </p:spPr>
        <p:txBody>
          <a:bodyPr>
            <a:normAutofit fontScale="92500" lnSpcReduction="10000"/>
          </a:bodyPr>
          <a:lstStyle/>
          <a:p>
            <a:r>
              <a:rPr lang="en-US" sz="3200" dirty="0" smtClean="0">
                <a:solidFill>
                  <a:schemeClr val="tx1"/>
                </a:solidFill>
              </a:rPr>
              <a:t>You and a partner will write your own short story.  </a:t>
            </a:r>
          </a:p>
          <a:p>
            <a:r>
              <a:rPr lang="en-US" sz="3200" dirty="0" smtClean="0">
                <a:solidFill>
                  <a:schemeClr val="tx1"/>
                </a:solidFill>
              </a:rPr>
              <a:t>Few specific requirements:</a:t>
            </a:r>
          </a:p>
          <a:p>
            <a:pPr marL="720090" lvl="1" indent="-514350">
              <a:buFont typeface="+mj-lt"/>
              <a:buAutoNum type="arabicPeriod"/>
            </a:pPr>
            <a:r>
              <a:rPr lang="en-US" sz="3000" dirty="0" smtClean="0">
                <a:solidFill>
                  <a:schemeClr val="tx1"/>
                </a:solidFill>
              </a:rPr>
              <a:t>Use the ‘Nano’ cards as part of the story</a:t>
            </a:r>
          </a:p>
          <a:p>
            <a:pPr marL="720090" lvl="1" indent="-514350">
              <a:buFont typeface="+mj-lt"/>
              <a:buAutoNum type="arabicPeriod"/>
            </a:pPr>
            <a:r>
              <a:rPr lang="en-US" sz="3000" dirty="0">
                <a:solidFill>
                  <a:schemeClr val="tx1"/>
                </a:solidFill>
              </a:rPr>
              <a:t>L</a:t>
            </a:r>
            <a:r>
              <a:rPr lang="en-US" sz="3000" dirty="0" smtClean="0">
                <a:solidFill>
                  <a:schemeClr val="tx1"/>
                </a:solidFill>
              </a:rPr>
              <a:t>ength (1800-2000 words), </a:t>
            </a:r>
          </a:p>
          <a:p>
            <a:pPr marL="720090" lvl="1" indent="-514350">
              <a:buFont typeface="+mj-lt"/>
              <a:buAutoNum type="arabicPeriod"/>
            </a:pPr>
            <a:r>
              <a:rPr lang="en-US" sz="3000" dirty="0" smtClean="0">
                <a:solidFill>
                  <a:schemeClr val="tx1"/>
                </a:solidFill>
              </a:rPr>
              <a:t>Clear plot components (exposition, climax, etc.) </a:t>
            </a:r>
          </a:p>
          <a:p>
            <a:pPr marL="720090" lvl="1" indent="-514350">
              <a:buFont typeface="+mj-lt"/>
              <a:buAutoNum type="arabicPeriod"/>
            </a:pPr>
            <a:r>
              <a:rPr lang="en-US" sz="3000" dirty="0">
                <a:solidFill>
                  <a:schemeClr val="tx1"/>
                </a:solidFill>
              </a:rPr>
              <a:t>P</a:t>
            </a:r>
            <a:r>
              <a:rPr lang="en-US" sz="3000" dirty="0" smtClean="0">
                <a:solidFill>
                  <a:schemeClr val="tx1"/>
                </a:solidFill>
              </a:rPr>
              <a:t>rotagonist and antagonist/foil</a:t>
            </a:r>
          </a:p>
          <a:p>
            <a:pPr marL="720090" lvl="1" indent="-514350">
              <a:buFont typeface="+mj-lt"/>
              <a:buAutoNum type="arabicPeriod"/>
            </a:pPr>
            <a:r>
              <a:rPr lang="en-US" sz="3000" dirty="0" smtClean="0">
                <a:solidFill>
                  <a:schemeClr val="tx1"/>
                </a:solidFill>
              </a:rPr>
              <a:t>Conflict</a:t>
            </a:r>
            <a:endParaRPr lang="en-US" sz="3000" dirty="0">
              <a:solidFill>
                <a:schemeClr val="tx1"/>
              </a:solidFill>
            </a:endParaRPr>
          </a:p>
          <a:p>
            <a:pPr marL="720090" lvl="1" indent="-514350">
              <a:buFont typeface="+mj-lt"/>
              <a:buAutoNum type="arabicPeriod"/>
            </a:pPr>
            <a:r>
              <a:rPr lang="en-US" sz="3000" dirty="0" smtClean="0">
                <a:solidFill>
                  <a:schemeClr val="tx1"/>
                </a:solidFill>
              </a:rPr>
              <a:t>Use dialogue. </a:t>
            </a:r>
          </a:p>
          <a:p>
            <a:r>
              <a:rPr lang="en-US" sz="3200" dirty="0" smtClean="0">
                <a:solidFill>
                  <a:schemeClr val="tx1"/>
                </a:solidFill>
              </a:rPr>
              <a:t>Due by 10pm on Friday</a:t>
            </a:r>
            <a:r>
              <a:rPr lang="en-US" sz="3200" smtClean="0">
                <a:solidFill>
                  <a:schemeClr val="tx1"/>
                </a:solidFill>
              </a:rPr>
              <a:t>, </a:t>
            </a:r>
            <a:r>
              <a:rPr lang="en-US" sz="3200" smtClean="0">
                <a:solidFill>
                  <a:schemeClr val="tx1"/>
                </a:solidFill>
              </a:rPr>
              <a:t>3/6 </a:t>
            </a:r>
            <a:r>
              <a:rPr lang="en-US" sz="3200" dirty="0" smtClean="0">
                <a:solidFill>
                  <a:schemeClr val="tx1"/>
                </a:solidFill>
              </a:rPr>
              <a:t>(just one document per partner pair…use both last names as the submission title please).</a:t>
            </a:r>
          </a:p>
          <a:p>
            <a:pPr marL="34290" indent="0">
              <a:buNone/>
            </a:pPr>
            <a:r>
              <a:rPr lang="en-US" sz="3200" dirty="0" smtClean="0">
                <a:solidFill>
                  <a:schemeClr val="tx1"/>
                </a:solidFill>
              </a:rPr>
              <a:t> </a:t>
            </a:r>
          </a:p>
          <a:p>
            <a:endParaRPr lang="en-US" dirty="0"/>
          </a:p>
        </p:txBody>
      </p:sp>
    </p:spTree>
    <p:extLst>
      <p:ext uri="{BB962C8B-B14F-4D97-AF65-F5344CB8AC3E}">
        <p14:creationId xmlns:p14="http://schemas.microsoft.com/office/powerpoint/2010/main" val="3060384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609600"/>
            <a:ext cx="7406640" cy="228600"/>
          </a:xfrm>
        </p:spPr>
        <p:txBody>
          <a:bodyPr>
            <a:normAutofit fontScale="90000"/>
          </a:bodyPr>
          <a:lstStyle/>
          <a:p>
            <a:r>
              <a:rPr lang="en-US" dirty="0" smtClean="0"/>
              <a:t>Outline First</a:t>
            </a:r>
            <a:endParaRPr lang="en-US" dirty="0"/>
          </a:p>
        </p:txBody>
      </p:sp>
      <p:sp>
        <p:nvSpPr>
          <p:cNvPr id="3" name="Content Placeholder 2"/>
          <p:cNvSpPr>
            <a:spLocks noGrp="1"/>
          </p:cNvSpPr>
          <p:nvPr>
            <p:ph idx="1"/>
          </p:nvPr>
        </p:nvSpPr>
        <p:spPr>
          <a:xfrm>
            <a:off x="457200" y="1219200"/>
            <a:ext cx="8305799" cy="5257800"/>
          </a:xfrm>
        </p:spPr>
        <p:txBody>
          <a:bodyPr>
            <a:normAutofit/>
          </a:bodyPr>
          <a:lstStyle/>
          <a:p>
            <a:pPr marL="0" indent="0">
              <a:buNone/>
            </a:pPr>
            <a:r>
              <a:rPr lang="en-US" sz="2800" dirty="0" smtClean="0">
                <a:solidFill>
                  <a:schemeClr val="tx1"/>
                </a:solidFill>
              </a:rPr>
              <a:t>You </a:t>
            </a:r>
            <a:r>
              <a:rPr lang="en-US" sz="2800" dirty="0">
                <a:solidFill>
                  <a:schemeClr val="tx1"/>
                </a:solidFill>
              </a:rPr>
              <a:t>need to develop </a:t>
            </a:r>
            <a:r>
              <a:rPr lang="en-US" sz="2800" dirty="0" smtClean="0">
                <a:solidFill>
                  <a:schemeClr val="tx1"/>
                </a:solidFill>
              </a:rPr>
              <a:t>a proposal/outlines </a:t>
            </a:r>
            <a:r>
              <a:rPr lang="en-US" sz="2800" dirty="0">
                <a:solidFill>
                  <a:schemeClr val="tx1"/>
                </a:solidFill>
              </a:rPr>
              <a:t>for your short story. </a:t>
            </a:r>
          </a:p>
          <a:p>
            <a:pPr marL="0" indent="0">
              <a:buNone/>
            </a:pPr>
            <a:r>
              <a:rPr lang="en-US" sz="2800" dirty="0">
                <a:solidFill>
                  <a:schemeClr val="tx1"/>
                </a:solidFill>
              </a:rPr>
              <a:t> </a:t>
            </a:r>
            <a:r>
              <a:rPr lang="en-US" sz="2800" dirty="0" smtClean="0">
                <a:solidFill>
                  <a:schemeClr val="tx1"/>
                </a:solidFill>
              </a:rPr>
              <a:t>Outlines </a:t>
            </a:r>
            <a:r>
              <a:rPr lang="en-US" sz="2800" dirty="0">
                <a:solidFill>
                  <a:schemeClr val="tx1"/>
                </a:solidFill>
              </a:rPr>
              <a:t>must </a:t>
            </a:r>
            <a:r>
              <a:rPr lang="en-US" sz="2800" dirty="0" smtClean="0">
                <a:solidFill>
                  <a:schemeClr val="tx1"/>
                </a:solidFill>
              </a:rPr>
              <a:t>include:</a:t>
            </a:r>
          </a:p>
          <a:p>
            <a:pPr marL="514350" indent="-514350">
              <a:buFont typeface="+mj-lt"/>
              <a:buAutoNum type="arabicPeriod"/>
            </a:pPr>
            <a:r>
              <a:rPr lang="en-US" sz="2800" dirty="0" smtClean="0">
                <a:solidFill>
                  <a:schemeClr val="tx1"/>
                </a:solidFill>
              </a:rPr>
              <a:t>Point of </a:t>
            </a:r>
            <a:r>
              <a:rPr lang="en-US" sz="2800" dirty="0">
                <a:solidFill>
                  <a:schemeClr val="tx1"/>
                </a:solidFill>
              </a:rPr>
              <a:t>view of the </a:t>
            </a:r>
            <a:r>
              <a:rPr lang="en-US" sz="2800" dirty="0" smtClean="0">
                <a:solidFill>
                  <a:schemeClr val="tx1"/>
                </a:solidFill>
              </a:rPr>
              <a:t>story</a:t>
            </a:r>
          </a:p>
          <a:p>
            <a:pPr marL="514350" indent="-514350">
              <a:buFont typeface="+mj-lt"/>
              <a:buAutoNum type="arabicPeriod"/>
            </a:pPr>
            <a:r>
              <a:rPr lang="en-US" sz="2800" smtClean="0">
                <a:solidFill>
                  <a:schemeClr val="tx1"/>
                </a:solidFill>
              </a:rPr>
              <a:t>Summary or </a:t>
            </a:r>
            <a:r>
              <a:rPr lang="en-US" sz="2800" dirty="0">
                <a:solidFill>
                  <a:schemeClr val="tx1"/>
                </a:solidFill>
              </a:rPr>
              <a:t>basic plot of the story </a:t>
            </a:r>
          </a:p>
          <a:p>
            <a:pPr marL="514350" indent="-514350">
              <a:buFont typeface="+mj-lt"/>
              <a:buAutoNum type="arabicPeriod"/>
            </a:pPr>
            <a:r>
              <a:rPr lang="en-US" sz="2800" dirty="0" smtClean="0">
                <a:solidFill>
                  <a:schemeClr val="tx1"/>
                </a:solidFill>
              </a:rPr>
              <a:t>Setting </a:t>
            </a:r>
            <a:r>
              <a:rPr lang="en-US" sz="2800" dirty="0">
                <a:solidFill>
                  <a:schemeClr val="tx1"/>
                </a:solidFill>
              </a:rPr>
              <a:t>of the story including general time and place, and how the setting is important to the </a:t>
            </a:r>
            <a:r>
              <a:rPr lang="en-US" sz="2800" dirty="0" smtClean="0">
                <a:solidFill>
                  <a:schemeClr val="tx1"/>
                </a:solidFill>
              </a:rPr>
              <a:t>story  </a:t>
            </a:r>
          </a:p>
          <a:p>
            <a:pPr marL="514350" indent="-514350">
              <a:buFont typeface="+mj-lt"/>
              <a:buAutoNum type="arabicPeriod"/>
            </a:pPr>
            <a:r>
              <a:rPr lang="en-US" sz="2800" dirty="0" smtClean="0">
                <a:solidFill>
                  <a:schemeClr val="tx1"/>
                </a:solidFill>
              </a:rPr>
              <a:t>A </a:t>
            </a:r>
            <a:r>
              <a:rPr lang="en-US" sz="2800" dirty="0">
                <a:solidFill>
                  <a:schemeClr val="tx1"/>
                </a:solidFill>
              </a:rPr>
              <a:t>description of at least 2 characters that would be involved </a:t>
            </a:r>
            <a:endParaRPr lang="en-US" sz="2800" dirty="0" smtClean="0">
              <a:solidFill>
                <a:schemeClr val="tx1"/>
              </a:solidFill>
            </a:endParaRPr>
          </a:p>
          <a:p>
            <a:pPr marL="514350" indent="-514350">
              <a:buFont typeface="+mj-lt"/>
              <a:buAutoNum type="arabicPeriod"/>
            </a:pPr>
            <a:r>
              <a:rPr lang="en-US" sz="2800" dirty="0" smtClean="0">
                <a:solidFill>
                  <a:schemeClr val="tx1"/>
                </a:solidFill>
              </a:rPr>
              <a:t>Summary </a:t>
            </a:r>
            <a:r>
              <a:rPr lang="en-US" sz="2800" dirty="0">
                <a:solidFill>
                  <a:schemeClr val="tx1"/>
                </a:solidFill>
              </a:rPr>
              <a:t>of the conflict of the story </a:t>
            </a:r>
          </a:p>
          <a:p>
            <a:endParaRPr lang="en-US" dirty="0"/>
          </a:p>
        </p:txBody>
      </p:sp>
    </p:spTree>
    <p:extLst>
      <p:ext uri="{BB962C8B-B14F-4D97-AF65-F5344CB8AC3E}">
        <p14:creationId xmlns:p14="http://schemas.microsoft.com/office/powerpoint/2010/main" val="3042303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“EPICAC” by </a:t>
            </a:r>
            <a:r>
              <a:rPr lang="en-US" smtClean="0"/>
              <a:t>Kurt Vonnegut</a:t>
            </a:r>
            <a:endParaRPr lang="en-US" dirty="0"/>
          </a:p>
        </p:txBody>
      </p:sp>
      <p:sp>
        <p:nvSpPr>
          <p:cNvPr id="3" name="Content Placeholder 2"/>
          <p:cNvSpPr>
            <a:spLocks noGrp="1"/>
          </p:cNvSpPr>
          <p:nvPr>
            <p:ph idx="1"/>
          </p:nvPr>
        </p:nvSpPr>
        <p:spPr/>
        <p:txBody>
          <a:bodyPr>
            <a:normAutofit/>
          </a:bodyPr>
          <a:lstStyle/>
          <a:p>
            <a:pPr marL="582930" indent="-514350">
              <a:buFont typeface="+mj-lt"/>
              <a:buAutoNum type="arabicPeriod"/>
            </a:pPr>
            <a:r>
              <a:rPr lang="en-US" sz="4000" dirty="0" smtClean="0">
                <a:solidFill>
                  <a:schemeClr val="tx1"/>
                </a:solidFill>
              </a:rPr>
              <a:t>Identify the setting</a:t>
            </a:r>
          </a:p>
          <a:p>
            <a:pPr marL="582930" indent="-514350">
              <a:buFont typeface="+mj-lt"/>
              <a:buAutoNum type="arabicPeriod"/>
            </a:pPr>
            <a:r>
              <a:rPr lang="en-US" sz="4000" dirty="0" smtClean="0">
                <a:solidFill>
                  <a:schemeClr val="tx1"/>
                </a:solidFill>
              </a:rPr>
              <a:t>Identify the types of characters</a:t>
            </a:r>
          </a:p>
          <a:p>
            <a:pPr marL="582930" indent="-514350">
              <a:buFont typeface="+mj-lt"/>
              <a:buAutoNum type="arabicPeriod"/>
            </a:pPr>
            <a:r>
              <a:rPr lang="en-US" sz="4000" dirty="0" smtClean="0">
                <a:solidFill>
                  <a:schemeClr val="tx1"/>
                </a:solidFill>
              </a:rPr>
              <a:t>Identify the elements of plot</a:t>
            </a:r>
          </a:p>
          <a:p>
            <a:pPr marL="582930" indent="-514350">
              <a:buFont typeface="+mj-lt"/>
              <a:buAutoNum type="arabicPeriod"/>
            </a:pPr>
            <a:r>
              <a:rPr lang="en-US" sz="4000" dirty="0" smtClean="0">
                <a:solidFill>
                  <a:schemeClr val="tx1"/>
                </a:solidFill>
              </a:rPr>
              <a:t>Identify the theme.</a:t>
            </a:r>
          </a:p>
          <a:p>
            <a:pPr marL="582930" indent="-514350">
              <a:buFont typeface="+mj-lt"/>
              <a:buAutoNum type="arabicPeriod"/>
            </a:pPr>
            <a:r>
              <a:rPr lang="en-US" sz="4000" smtClean="0">
                <a:solidFill>
                  <a:schemeClr val="tx1"/>
                </a:solidFill>
              </a:rPr>
              <a:t>Identify the </a:t>
            </a:r>
            <a:r>
              <a:rPr lang="en-US" sz="4000" dirty="0" smtClean="0">
                <a:solidFill>
                  <a:schemeClr val="tx1"/>
                </a:solidFill>
              </a:rPr>
              <a:t>conflict.</a:t>
            </a:r>
            <a:endParaRPr lang="en-US" sz="4000" dirty="0">
              <a:solidFill>
                <a:schemeClr val="tx1"/>
              </a:solidFill>
            </a:endParaRPr>
          </a:p>
        </p:txBody>
      </p:sp>
    </p:spTree>
    <p:extLst>
      <p:ext uri="{BB962C8B-B14F-4D97-AF65-F5344CB8AC3E}">
        <p14:creationId xmlns:p14="http://schemas.microsoft.com/office/powerpoint/2010/main" val="4145089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Elements of the Short Story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05872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609600"/>
            <a:ext cx="7406640" cy="533400"/>
          </a:xfrm>
        </p:spPr>
        <p:txBody>
          <a:bodyPr>
            <a:normAutofit fontScale="90000"/>
          </a:bodyPr>
          <a:lstStyle/>
          <a:p>
            <a:r>
              <a:rPr lang="en-US" dirty="0" smtClean="0"/>
              <a:t>Learning Targets</a:t>
            </a:r>
            <a:endParaRPr lang="en-US" dirty="0"/>
          </a:p>
        </p:txBody>
      </p:sp>
      <p:sp>
        <p:nvSpPr>
          <p:cNvPr id="3" name="Content Placeholder 2"/>
          <p:cNvSpPr>
            <a:spLocks noGrp="1"/>
          </p:cNvSpPr>
          <p:nvPr>
            <p:ph idx="1"/>
          </p:nvPr>
        </p:nvSpPr>
        <p:spPr>
          <a:xfrm>
            <a:off x="228600" y="1371600"/>
            <a:ext cx="8686799" cy="5257800"/>
          </a:xfrm>
        </p:spPr>
        <p:txBody>
          <a:bodyPr>
            <a:noAutofit/>
          </a:bodyPr>
          <a:lstStyle/>
          <a:p>
            <a:pPr marL="777240" indent="-742950">
              <a:buFont typeface="+mj-lt"/>
              <a:buAutoNum type="arabicPeriod"/>
            </a:pPr>
            <a:r>
              <a:rPr lang="en-US" sz="4400" dirty="0" smtClean="0">
                <a:solidFill>
                  <a:schemeClr val="tx1"/>
                </a:solidFill>
              </a:rPr>
              <a:t>I can create a cohesive story using character, setting, and plot</a:t>
            </a:r>
          </a:p>
          <a:p>
            <a:pPr marL="777240" indent="-742950">
              <a:buFont typeface="+mj-lt"/>
              <a:buAutoNum type="arabicPeriod"/>
            </a:pPr>
            <a:r>
              <a:rPr lang="en-US" sz="4400" dirty="0" smtClean="0">
                <a:solidFill>
                  <a:schemeClr val="tx1"/>
                </a:solidFill>
              </a:rPr>
              <a:t>I can collaborate with a  partner</a:t>
            </a:r>
          </a:p>
          <a:p>
            <a:pPr marL="777240" indent="-742950">
              <a:buFont typeface="+mj-lt"/>
              <a:buAutoNum type="arabicPeriod"/>
            </a:pPr>
            <a:r>
              <a:rPr lang="en-US" sz="4400" dirty="0" smtClean="0">
                <a:solidFill>
                  <a:schemeClr val="tx1"/>
                </a:solidFill>
              </a:rPr>
              <a:t>I can demonstrate an understanding of the elements of  a short story</a:t>
            </a:r>
          </a:p>
          <a:p>
            <a:pPr marL="777240" indent="-742950">
              <a:buFont typeface="+mj-lt"/>
              <a:buAutoNum type="arabicPeriod"/>
            </a:pPr>
            <a:r>
              <a:rPr lang="en-US" sz="4400" dirty="0" smtClean="0">
                <a:solidFill>
                  <a:schemeClr val="tx1"/>
                </a:solidFill>
              </a:rPr>
              <a:t>I can create a full and complete story in 1800-2000 words</a:t>
            </a:r>
            <a:endParaRPr lang="en-US" sz="4400" dirty="0">
              <a:solidFill>
                <a:schemeClr val="tx1"/>
              </a:solidFill>
            </a:endParaRPr>
          </a:p>
        </p:txBody>
      </p:sp>
    </p:spTree>
    <p:extLst>
      <p:ext uri="{BB962C8B-B14F-4D97-AF65-F5344CB8AC3E}">
        <p14:creationId xmlns:p14="http://schemas.microsoft.com/office/powerpoint/2010/main" val="2426433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609600"/>
            <a:ext cx="7406640" cy="533400"/>
          </a:xfrm>
          <a:noFill/>
        </p:spPr>
        <p:txBody>
          <a:bodyPr>
            <a:normAutofit fontScale="90000"/>
          </a:bodyPr>
          <a:lstStyle/>
          <a:p>
            <a:r>
              <a:rPr lang="en-US" dirty="0" smtClean="0">
                <a:solidFill>
                  <a:srgbClr val="00B050"/>
                </a:solidFill>
              </a:rPr>
              <a:t>Setting</a:t>
            </a:r>
            <a:r>
              <a:rPr lang="en-US" dirty="0" smtClean="0">
                <a:solidFill>
                  <a:schemeClr val="tx1"/>
                </a:solidFill>
              </a:rPr>
              <a:t> </a:t>
            </a:r>
            <a:endParaRPr lang="en-US" dirty="0">
              <a:solidFill>
                <a:schemeClr val="tx1"/>
              </a:solidFill>
            </a:endParaRPr>
          </a:p>
        </p:txBody>
      </p:sp>
      <p:sp>
        <p:nvSpPr>
          <p:cNvPr id="3" name="Content Placeholder 2"/>
          <p:cNvSpPr>
            <a:spLocks noGrp="1"/>
          </p:cNvSpPr>
          <p:nvPr>
            <p:ph idx="1"/>
          </p:nvPr>
        </p:nvSpPr>
        <p:spPr>
          <a:xfrm>
            <a:off x="457201" y="1371600"/>
            <a:ext cx="8382000" cy="5181600"/>
          </a:xfrm>
          <a:noFill/>
        </p:spPr>
        <p:txBody>
          <a:bodyPr>
            <a:normAutofit/>
          </a:bodyPr>
          <a:lstStyle/>
          <a:p>
            <a:r>
              <a:rPr lang="en-US" sz="3600" dirty="0" smtClean="0">
                <a:solidFill>
                  <a:schemeClr val="tx1"/>
                </a:solidFill>
              </a:rPr>
              <a:t>5 W’s</a:t>
            </a:r>
          </a:p>
          <a:p>
            <a:r>
              <a:rPr lang="en-US" sz="3600" dirty="0" smtClean="0">
                <a:solidFill>
                  <a:schemeClr val="tx1"/>
                </a:solidFill>
              </a:rPr>
              <a:t>What is the setting of your story?</a:t>
            </a:r>
          </a:p>
          <a:p>
            <a:r>
              <a:rPr lang="en-US" sz="3600" dirty="0" smtClean="0">
                <a:solidFill>
                  <a:schemeClr val="tx1"/>
                </a:solidFill>
              </a:rPr>
              <a:t>How did the author establish the setting? </a:t>
            </a:r>
          </a:p>
          <a:p>
            <a:r>
              <a:rPr lang="en-US" sz="3600" dirty="0" smtClean="0">
                <a:solidFill>
                  <a:schemeClr val="tx1"/>
                </a:solidFill>
              </a:rPr>
              <a:t>How is the setting important to the way the story is progressing?</a:t>
            </a:r>
          </a:p>
          <a:p>
            <a:r>
              <a:rPr lang="en-US" sz="3600" dirty="0" smtClean="0">
                <a:solidFill>
                  <a:schemeClr val="tx1"/>
                </a:solidFill>
              </a:rPr>
              <a:t>If you changed the setting of the story, would it drastically change the progression of plot? Why? If it would, in what way? </a:t>
            </a:r>
            <a:endParaRPr lang="en-US" sz="3600" dirty="0">
              <a:solidFill>
                <a:schemeClr val="tx1"/>
              </a:solidFill>
            </a:endParaRPr>
          </a:p>
        </p:txBody>
      </p:sp>
    </p:spTree>
    <p:extLst>
      <p:ext uri="{BB962C8B-B14F-4D97-AF65-F5344CB8AC3E}">
        <p14:creationId xmlns:p14="http://schemas.microsoft.com/office/powerpoint/2010/main" val="421580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7250" y="609600"/>
            <a:ext cx="7406640" cy="533400"/>
          </a:xfrm>
          <a:noFill/>
        </p:spPr>
        <p:style>
          <a:lnRef idx="3">
            <a:schemeClr val="lt1"/>
          </a:lnRef>
          <a:fillRef idx="1">
            <a:schemeClr val="accent4"/>
          </a:fillRef>
          <a:effectRef idx="1">
            <a:schemeClr val="accent4"/>
          </a:effectRef>
          <a:fontRef idx="minor">
            <a:schemeClr val="lt1"/>
          </a:fontRef>
        </p:style>
        <p:txBody>
          <a:bodyPr>
            <a:normAutofit fontScale="90000"/>
          </a:bodyPr>
          <a:lstStyle/>
          <a:p>
            <a:r>
              <a:rPr lang="en-US" dirty="0" smtClean="0">
                <a:solidFill>
                  <a:srgbClr val="00B050"/>
                </a:solidFill>
              </a:rPr>
              <a:t>Character</a:t>
            </a:r>
            <a:r>
              <a:rPr lang="en-US" dirty="0" smtClean="0">
                <a:solidFill>
                  <a:srgbClr val="FF0000"/>
                </a:solidFill>
              </a:rPr>
              <a:t> </a:t>
            </a:r>
            <a:r>
              <a:rPr lang="en-US" dirty="0" smtClean="0">
                <a:solidFill>
                  <a:srgbClr val="00B050"/>
                </a:solidFill>
              </a:rPr>
              <a:t>Review </a:t>
            </a:r>
            <a:endParaRPr lang="en-US" dirty="0">
              <a:solidFill>
                <a:srgbClr val="00B050"/>
              </a:solidFill>
            </a:endParaRPr>
          </a:p>
        </p:txBody>
      </p:sp>
      <p:sp>
        <p:nvSpPr>
          <p:cNvPr id="5" name="Content Placeholder 4"/>
          <p:cNvSpPr>
            <a:spLocks noGrp="1"/>
          </p:cNvSpPr>
          <p:nvPr>
            <p:ph idx="1"/>
          </p:nvPr>
        </p:nvSpPr>
        <p:spPr>
          <a:xfrm>
            <a:off x="533400" y="1219200"/>
            <a:ext cx="8229599" cy="5334000"/>
          </a:xfrm>
          <a:noFill/>
        </p:spPr>
        <p:style>
          <a:lnRef idx="3">
            <a:schemeClr val="lt1"/>
          </a:lnRef>
          <a:fillRef idx="1">
            <a:schemeClr val="accent5"/>
          </a:fillRef>
          <a:effectRef idx="1">
            <a:schemeClr val="accent5"/>
          </a:effectRef>
          <a:fontRef idx="minor">
            <a:schemeClr val="lt1"/>
          </a:fontRef>
        </p:style>
        <p:txBody>
          <a:bodyPr>
            <a:normAutofit fontScale="92500" lnSpcReduction="20000"/>
          </a:bodyPr>
          <a:lstStyle/>
          <a:p>
            <a:r>
              <a:rPr lang="en-US" sz="2400" b="1" dirty="0">
                <a:solidFill>
                  <a:schemeClr val="tx1"/>
                </a:solidFill>
              </a:rPr>
              <a:t>Character - </a:t>
            </a:r>
            <a:r>
              <a:rPr lang="en-US" sz="2400" dirty="0">
                <a:solidFill>
                  <a:schemeClr val="tx1"/>
                </a:solidFill>
              </a:rPr>
              <a:t>representation of a person, place, or thing performing traditionally human activities or functions in a work of </a:t>
            </a:r>
            <a:r>
              <a:rPr lang="en-US" sz="2400" dirty="0" smtClean="0">
                <a:solidFill>
                  <a:schemeClr val="tx1"/>
                </a:solidFill>
              </a:rPr>
              <a:t>fiction</a:t>
            </a:r>
          </a:p>
          <a:p>
            <a:r>
              <a:rPr lang="en-US" sz="2400" b="1" dirty="0" smtClean="0">
                <a:solidFill>
                  <a:schemeClr val="tx1"/>
                </a:solidFill>
              </a:rPr>
              <a:t>Characterization</a:t>
            </a:r>
            <a:r>
              <a:rPr lang="en-US" sz="2400" dirty="0" smtClean="0">
                <a:solidFill>
                  <a:schemeClr val="tx1"/>
                </a:solidFill>
              </a:rPr>
              <a:t> - The choices an author makes to reveal a character’s personality, such as appearance, actions, dialogue, and motivations. </a:t>
            </a:r>
            <a:endParaRPr lang="en-US" sz="2400" dirty="0">
              <a:solidFill>
                <a:schemeClr val="tx1"/>
              </a:solidFill>
            </a:endParaRPr>
          </a:p>
          <a:p>
            <a:r>
              <a:rPr lang="en-US" sz="2400" b="1" dirty="0">
                <a:solidFill>
                  <a:schemeClr val="tx1"/>
                </a:solidFill>
              </a:rPr>
              <a:t>Protagonist</a:t>
            </a:r>
            <a:r>
              <a:rPr lang="en-US" sz="2400" dirty="0">
                <a:solidFill>
                  <a:schemeClr val="tx1"/>
                </a:solidFill>
              </a:rPr>
              <a:t> - The character the story revolves around.</a:t>
            </a:r>
          </a:p>
          <a:p>
            <a:r>
              <a:rPr lang="en-US" sz="2400" b="1" dirty="0">
                <a:solidFill>
                  <a:schemeClr val="tx1"/>
                </a:solidFill>
              </a:rPr>
              <a:t>Antagonist</a:t>
            </a:r>
            <a:r>
              <a:rPr lang="en-US" sz="2400" dirty="0">
                <a:solidFill>
                  <a:schemeClr val="tx1"/>
                </a:solidFill>
              </a:rPr>
              <a:t> - A character or force that opposes the protagonist</a:t>
            </a:r>
            <a:r>
              <a:rPr lang="en-US" sz="2400" dirty="0" smtClean="0">
                <a:solidFill>
                  <a:schemeClr val="tx1"/>
                </a:solidFill>
              </a:rPr>
              <a:t>.</a:t>
            </a:r>
          </a:p>
          <a:p>
            <a:r>
              <a:rPr lang="en-US" sz="2400" b="1" dirty="0" smtClean="0">
                <a:solidFill>
                  <a:schemeClr val="tx1"/>
                </a:solidFill>
              </a:rPr>
              <a:t>Character Foil- </a:t>
            </a:r>
            <a:r>
              <a:rPr lang="en-US" sz="2400" dirty="0" smtClean="0">
                <a:solidFill>
                  <a:schemeClr val="tx1"/>
                </a:solidFill>
              </a:rPr>
              <a:t>A character is portrayed as opposite of another character in a particular way in order to highlight the opposing traits. </a:t>
            </a:r>
            <a:endParaRPr lang="en-US" sz="2400" b="1" dirty="0">
              <a:solidFill>
                <a:schemeClr val="tx1"/>
              </a:solidFill>
            </a:endParaRPr>
          </a:p>
          <a:p>
            <a:r>
              <a:rPr lang="en-US" sz="2400" b="1" dirty="0">
                <a:solidFill>
                  <a:schemeClr val="tx1"/>
                </a:solidFill>
              </a:rPr>
              <a:t>Minor character</a:t>
            </a:r>
            <a:r>
              <a:rPr lang="en-US" sz="2400" dirty="0">
                <a:solidFill>
                  <a:schemeClr val="tx1"/>
                </a:solidFill>
              </a:rPr>
              <a:t> - Often provides support and illuminates the protagonist.</a:t>
            </a:r>
          </a:p>
          <a:p>
            <a:r>
              <a:rPr lang="en-US" sz="2400" b="1" dirty="0">
                <a:solidFill>
                  <a:schemeClr val="tx1"/>
                </a:solidFill>
              </a:rPr>
              <a:t>Static character</a:t>
            </a:r>
            <a:r>
              <a:rPr lang="en-US" sz="2400" dirty="0">
                <a:solidFill>
                  <a:schemeClr val="tx1"/>
                </a:solidFill>
              </a:rPr>
              <a:t> - A character that remains the same</a:t>
            </a:r>
            <a:r>
              <a:rPr lang="en-US" sz="2400" dirty="0" smtClean="0">
                <a:solidFill>
                  <a:schemeClr val="tx1"/>
                </a:solidFill>
              </a:rPr>
              <a:t>.</a:t>
            </a:r>
          </a:p>
          <a:p>
            <a:pPr lvl="1"/>
            <a:r>
              <a:rPr lang="en-US" sz="2000" b="1" dirty="0" smtClean="0">
                <a:solidFill>
                  <a:schemeClr val="tx1"/>
                </a:solidFill>
              </a:rPr>
              <a:t>One-Dimensional character </a:t>
            </a:r>
            <a:r>
              <a:rPr lang="en-US" sz="2000" dirty="0" smtClean="0">
                <a:solidFill>
                  <a:schemeClr val="tx1"/>
                </a:solidFill>
              </a:rPr>
              <a:t>(flat)- A character who lacks depth and who never seems to learn or grow. (Protagonist-negative; other characters- often useful</a:t>
            </a:r>
            <a:endParaRPr lang="en-US" sz="2000" dirty="0">
              <a:solidFill>
                <a:schemeClr val="tx1"/>
              </a:solidFill>
            </a:endParaRPr>
          </a:p>
          <a:p>
            <a:r>
              <a:rPr lang="en-US" sz="2400" b="1" dirty="0">
                <a:solidFill>
                  <a:schemeClr val="tx1"/>
                </a:solidFill>
              </a:rPr>
              <a:t>Dynamic character</a:t>
            </a:r>
            <a:r>
              <a:rPr lang="en-US" sz="2400" dirty="0">
                <a:solidFill>
                  <a:schemeClr val="tx1"/>
                </a:solidFill>
              </a:rPr>
              <a:t> - A character that changes in some important way.</a:t>
            </a:r>
          </a:p>
          <a:p>
            <a:pPr>
              <a:buNone/>
            </a:pPr>
            <a:endParaRPr lang="en-US" dirty="0">
              <a:solidFill>
                <a:schemeClr val="tx1"/>
              </a:solidFill>
            </a:endParaRPr>
          </a:p>
        </p:txBody>
      </p:sp>
    </p:spTree>
    <p:extLst>
      <p:ext uri="{BB962C8B-B14F-4D97-AF65-F5344CB8AC3E}">
        <p14:creationId xmlns:p14="http://schemas.microsoft.com/office/powerpoint/2010/main" val="2070944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609600"/>
            <a:ext cx="7406640" cy="457200"/>
          </a:xfrm>
          <a:noFill/>
        </p:spPr>
        <p:txBody>
          <a:bodyPr>
            <a:normAutofit fontScale="90000"/>
          </a:bodyPr>
          <a:lstStyle/>
          <a:p>
            <a:r>
              <a:rPr lang="en-US" dirty="0" smtClean="0">
                <a:solidFill>
                  <a:srgbClr val="00B050"/>
                </a:solidFill>
              </a:rPr>
              <a:t>Plot </a:t>
            </a:r>
            <a:r>
              <a:rPr lang="en-US" dirty="0">
                <a:solidFill>
                  <a:srgbClr val="00B050"/>
                </a:solidFill>
              </a:rPr>
              <a:t>Review </a:t>
            </a:r>
          </a:p>
        </p:txBody>
      </p:sp>
      <p:sp>
        <p:nvSpPr>
          <p:cNvPr id="3" name="Content Placeholder 2"/>
          <p:cNvSpPr>
            <a:spLocks noGrp="1"/>
          </p:cNvSpPr>
          <p:nvPr>
            <p:ph idx="1"/>
          </p:nvPr>
        </p:nvSpPr>
        <p:spPr>
          <a:xfrm>
            <a:off x="304800" y="1219200"/>
            <a:ext cx="8610600" cy="5334000"/>
          </a:xfrm>
          <a:noFill/>
        </p:spPr>
        <p:txBody>
          <a:bodyPr>
            <a:normAutofit/>
          </a:bodyPr>
          <a:lstStyle/>
          <a:p>
            <a:r>
              <a:rPr lang="en-US" sz="2800" b="1" dirty="0" smtClean="0">
                <a:solidFill>
                  <a:schemeClr val="tx1"/>
                </a:solidFill>
              </a:rPr>
              <a:t>Exposition</a:t>
            </a:r>
            <a:r>
              <a:rPr lang="en-US" sz="2800" dirty="0" smtClean="0">
                <a:solidFill>
                  <a:schemeClr val="tx1"/>
                </a:solidFill>
              </a:rPr>
              <a:t>- necessary background information</a:t>
            </a:r>
          </a:p>
          <a:p>
            <a:r>
              <a:rPr lang="en-US" sz="2800" b="1" dirty="0" smtClean="0">
                <a:solidFill>
                  <a:schemeClr val="tx1"/>
                </a:solidFill>
              </a:rPr>
              <a:t>Rising action</a:t>
            </a:r>
            <a:r>
              <a:rPr lang="en-US" sz="2800" dirty="0" smtClean="0">
                <a:solidFill>
                  <a:schemeClr val="tx1"/>
                </a:solidFill>
              </a:rPr>
              <a:t>-the </a:t>
            </a:r>
            <a:r>
              <a:rPr lang="en-US" sz="2800" dirty="0">
                <a:solidFill>
                  <a:schemeClr val="tx1"/>
                </a:solidFill>
              </a:rPr>
              <a:t>series of events that build up and create tension and suspense.</a:t>
            </a:r>
            <a:endParaRPr lang="en-US" sz="2800" dirty="0" smtClean="0">
              <a:solidFill>
                <a:schemeClr val="tx1"/>
              </a:solidFill>
            </a:endParaRPr>
          </a:p>
          <a:p>
            <a:r>
              <a:rPr lang="en-US" sz="2800" b="1" dirty="0" smtClean="0">
                <a:solidFill>
                  <a:schemeClr val="tx1"/>
                </a:solidFill>
              </a:rPr>
              <a:t>Climax</a:t>
            </a:r>
            <a:r>
              <a:rPr lang="en-US" sz="2800" dirty="0" smtClean="0">
                <a:solidFill>
                  <a:schemeClr val="tx1"/>
                </a:solidFill>
              </a:rPr>
              <a:t>-the </a:t>
            </a:r>
            <a:r>
              <a:rPr lang="en-US" sz="2800" dirty="0">
                <a:solidFill>
                  <a:schemeClr val="tx1"/>
                </a:solidFill>
              </a:rPr>
              <a:t>turning point where a decision is made or change occurs. The reader should know the outcome of the conflict and understand all the events leading up to the climax.</a:t>
            </a:r>
            <a:r>
              <a:rPr lang="en-US" sz="2800" dirty="0" smtClean="0">
                <a:solidFill>
                  <a:schemeClr val="tx1"/>
                </a:solidFill>
              </a:rPr>
              <a:t> </a:t>
            </a:r>
          </a:p>
          <a:p>
            <a:r>
              <a:rPr lang="en-US" sz="2800" b="1" dirty="0" smtClean="0">
                <a:solidFill>
                  <a:schemeClr val="tx1"/>
                </a:solidFill>
              </a:rPr>
              <a:t>Falling action</a:t>
            </a:r>
            <a:r>
              <a:rPr lang="en-US" sz="2800" dirty="0" smtClean="0">
                <a:solidFill>
                  <a:schemeClr val="tx1"/>
                </a:solidFill>
              </a:rPr>
              <a:t>- the series of events following the climax and leading to the resolution</a:t>
            </a:r>
          </a:p>
          <a:p>
            <a:r>
              <a:rPr lang="en-US" sz="2800" b="1" dirty="0" smtClean="0">
                <a:solidFill>
                  <a:schemeClr val="tx1"/>
                </a:solidFill>
              </a:rPr>
              <a:t>Resolution</a:t>
            </a:r>
            <a:r>
              <a:rPr lang="en-US" sz="2800" dirty="0" smtClean="0">
                <a:solidFill>
                  <a:schemeClr val="tx1"/>
                </a:solidFill>
              </a:rPr>
              <a:t>-</a:t>
            </a:r>
            <a:r>
              <a:rPr lang="en-US" sz="2800" dirty="0">
                <a:solidFill>
                  <a:schemeClr val="tx1"/>
                </a:solidFill>
              </a:rPr>
              <a:t>The last part of your story should resolve any questions left after the climactic events take </a:t>
            </a:r>
            <a:r>
              <a:rPr lang="en-US" sz="2800" dirty="0" smtClean="0">
                <a:solidFill>
                  <a:schemeClr val="tx1"/>
                </a:solidFill>
              </a:rPr>
              <a:t>place, ending the conflict presented in the story.</a:t>
            </a:r>
          </a:p>
          <a:p>
            <a:pPr>
              <a:buNone/>
            </a:pPr>
            <a:endParaRPr lang="en-US" dirty="0">
              <a:solidFill>
                <a:schemeClr val="tx1"/>
              </a:solidFill>
            </a:endParaRPr>
          </a:p>
        </p:txBody>
      </p:sp>
    </p:spTree>
    <p:extLst>
      <p:ext uri="{BB962C8B-B14F-4D97-AF65-F5344CB8AC3E}">
        <p14:creationId xmlns:p14="http://schemas.microsoft.com/office/powerpoint/2010/main" val="2289674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609600"/>
            <a:ext cx="7406640" cy="533400"/>
          </a:xfrm>
          <a:noFill/>
        </p:spPr>
        <p:txBody>
          <a:bodyPr>
            <a:normAutofit fontScale="90000"/>
          </a:bodyPr>
          <a:lstStyle/>
          <a:p>
            <a:r>
              <a:rPr lang="en-US" dirty="0" smtClean="0">
                <a:solidFill>
                  <a:srgbClr val="00B050"/>
                </a:solidFill>
              </a:rPr>
              <a:t>Conflict </a:t>
            </a:r>
            <a:r>
              <a:rPr lang="en-US" dirty="0">
                <a:solidFill>
                  <a:srgbClr val="00B050"/>
                </a:solidFill>
              </a:rPr>
              <a:t>Review </a:t>
            </a:r>
          </a:p>
        </p:txBody>
      </p:sp>
      <p:sp>
        <p:nvSpPr>
          <p:cNvPr id="3" name="Content Placeholder 2"/>
          <p:cNvSpPr>
            <a:spLocks noGrp="1"/>
          </p:cNvSpPr>
          <p:nvPr>
            <p:ph idx="1"/>
          </p:nvPr>
        </p:nvSpPr>
        <p:spPr>
          <a:xfrm>
            <a:off x="304800" y="1371600"/>
            <a:ext cx="8534399" cy="5181600"/>
          </a:xfrm>
          <a:noFill/>
        </p:spPr>
        <p:txBody>
          <a:bodyPr/>
          <a:lstStyle/>
          <a:p>
            <a:r>
              <a:rPr lang="en-US" sz="3600" dirty="0">
                <a:solidFill>
                  <a:schemeClr val="tx1"/>
                </a:solidFill>
              </a:rPr>
              <a:t>The conflict is a struggle between two people or things in a short story. The main character is usually on one side of the central conflict.</a:t>
            </a:r>
          </a:p>
          <a:p>
            <a:r>
              <a:rPr lang="en-US" sz="3600" dirty="0">
                <a:solidFill>
                  <a:schemeClr val="tx1"/>
                </a:solidFill>
              </a:rPr>
              <a:t>On the other side, the main character may struggle against another important character, against the forces of nature, against society, or even against something inside himself or herself (feelings, emotions, illness).</a:t>
            </a:r>
          </a:p>
          <a:p>
            <a:endParaRPr lang="en-US" dirty="0"/>
          </a:p>
        </p:txBody>
      </p:sp>
    </p:spTree>
    <p:extLst>
      <p:ext uri="{BB962C8B-B14F-4D97-AF65-F5344CB8AC3E}">
        <p14:creationId xmlns:p14="http://schemas.microsoft.com/office/powerpoint/2010/main" val="3117488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609600"/>
            <a:ext cx="7406640" cy="533400"/>
          </a:xfrm>
          <a:noFill/>
        </p:spPr>
        <p:style>
          <a:lnRef idx="3">
            <a:schemeClr val="lt1"/>
          </a:lnRef>
          <a:fillRef idx="1">
            <a:schemeClr val="accent6"/>
          </a:fillRef>
          <a:effectRef idx="1">
            <a:schemeClr val="accent6"/>
          </a:effectRef>
          <a:fontRef idx="minor">
            <a:schemeClr val="lt1"/>
          </a:fontRef>
        </p:style>
        <p:txBody>
          <a:bodyPr>
            <a:normAutofit fontScale="90000"/>
          </a:bodyPr>
          <a:lstStyle/>
          <a:p>
            <a:r>
              <a:rPr lang="en-US" dirty="0" smtClean="0">
                <a:solidFill>
                  <a:srgbClr val="00B050"/>
                </a:solidFill>
                <a:latin typeface="Baskerville Old Face" pitchFamily="18" charset="0"/>
              </a:rPr>
              <a:t>Theme</a:t>
            </a:r>
            <a:r>
              <a:rPr lang="en-US" dirty="0" smtClean="0">
                <a:solidFill>
                  <a:srgbClr val="FF0000"/>
                </a:solidFill>
                <a:latin typeface="Baskerville Old Face" pitchFamily="18" charset="0"/>
              </a:rPr>
              <a:t> </a:t>
            </a:r>
            <a:endParaRPr lang="en-US" dirty="0">
              <a:solidFill>
                <a:srgbClr val="FF0000"/>
              </a:solidFill>
              <a:latin typeface="Baskerville Old Face" pitchFamily="18" charset="0"/>
            </a:endParaRPr>
          </a:p>
        </p:txBody>
      </p:sp>
      <p:sp>
        <p:nvSpPr>
          <p:cNvPr id="3" name="Content Placeholder 2"/>
          <p:cNvSpPr>
            <a:spLocks noGrp="1"/>
          </p:cNvSpPr>
          <p:nvPr>
            <p:ph idx="1"/>
          </p:nvPr>
        </p:nvSpPr>
        <p:spPr>
          <a:xfrm>
            <a:off x="459186" y="1219200"/>
            <a:ext cx="7804704" cy="5181600"/>
          </a:xfrm>
          <a:noFill/>
        </p:spPr>
        <p:style>
          <a:lnRef idx="3">
            <a:schemeClr val="lt1"/>
          </a:lnRef>
          <a:fillRef idx="1">
            <a:schemeClr val="accent2"/>
          </a:fillRef>
          <a:effectRef idx="1">
            <a:schemeClr val="accent2"/>
          </a:effectRef>
          <a:fontRef idx="minor">
            <a:schemeClr val="lt1"/>
          </a:fontRef>
        </p:style>
        <p:txBody>
          <a:bodyPr>
            <a:noAutofit/>
          </a:bodyPr>
          <a:lstStyle/>
          <a:p>
            <a:r>
              <a:rPr lang="en-US" sz="2800" dirty="0" smtClean="0">
                <a:solidFill>
                  <a:schemeClr val="tx1"/>
                </a:solidFill>
              </a:rPr>
              <a:t> </a:t>
            </a:r>
            <a:r>
              <a:rPr lang="en-US" sz="2800" dirty="0" smtClean="0">
                <a:solidFill>
                  <a:schemeClr val="tx1"/>
                </a:solidFill>
                <a:latin typeface="Baskerville Old Face" pitchFamily="18" charset="0"/>
              </a:rPr>
              <a:t>The theme of a piece of fiction is its view about life and how people behave.</a:t>
            </a:r>
          </a:p>
          <a:p>
            <a:r>
              <a:rPr lang="en-US" sz="2800" dirty="0" smtClean="0">
                <a:solidFill>
                  <a:schemeClr val="tx1"/>
                </a:solidFill>
                <a:latin typeface="Baskerville Old Face" pitchFamily="18" charset="0"/>
              </a:rPr>
              <a:t>In fiction, the theme is not presented directly. You extract it from the characters, action, and setting that make up the story. </a:t>
            </a:r>
          </a:p>
          <a:p>
            <a:r>
              <a:rPr lang="en-US" sz="2800" dirty="0" smtClean="0">
                <a:solidFill>
                  <a:schemeClr val="tx1"/>
                </a:solidFill>
                <a:latin typeface="Baskerville Old Face" pitchFamily="18" charset="0"/>
              </a:rPr>
              <a:t>The writer's task is to communicate on a common ground with the reader. Although the particulars of your experience may be different from the details of the story, the general underlying truths behind the story may be just the connection that both you and your reader are seeking.</a:t>
            </a:r>
          </a:p>
          <a:p>
            <a:r>
              <a:rPr lang="en-US" sz="2800" dirty="0" smtClean="0">
                <a:solidFill>
                  <a:schemeClr val="tx1"/>
                </a:solidFill>
                <a:latin typeface="Baskerville Old Face" pitchFamily="18" charset="0"/>
              </a:rPr>
              <a:t>Most novels actually have multiple themes that can be extracted</a:t>
            </a:r>
            <a:r>
              <a:rPr lang="en-US" sz="2800" dirty="0" smtClean="0">
                <a:latin typeface="Baskerville Old Face" pitchFamily="18" charset="0"/>
              </a:rPr>
              <a:t>. </a:t>
            </a:r>
            <a:endParaRPr lang="en-US" sz="2800" dirty="0">
              <a:latin typeface="Baskerville Old Face" pitchFamily="18" charset="0"/>
            </a:endParaRPr>
          </a:p>
        </p:txBody>
      </p:sp>
    </p:spTree>
    <p:extLst>
      <p:ext uri="{BB962C8B-B14F-4D97-AF65-F5344CB8AC3E}">
        <p14:creationId xmlns:p14="http://schemas.microsoft.com/office/powerpoint/2010/main" val="230781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41" name="Text Box 9"/>
          <p:cNvSpPr txBox="1">
            <a:spLocks noChangeArrowheads="1"/>
          </p:cNvSpPr>
          <p:nvPr/>
        </p:nvSpPr>
        <p:spPr bwMode="auto">
          <a:xfrm>
            <a:off x="528638" y="1081247"/>
            <a:ext cx="8077200" cy="830997"/>
          </a:xfrm>
          <a:prstGeom prst="rect">
            <a:avLst/>
          </a:prstGeom>
          <a:noFill/>
          <a:ln w="9525">
            <a:noFill/>
            <a:miter lim="800000"/>
            <a:headEnd/>
            <a:tailEnd/>
          </a:ln>
          <a:effectLst/>
        </p:spPr>
        <p:txBody>
          <a:bodyPr>
            <a:spAutoFit/>
          </a:bodyPr>
          <a:lstStyle/>
          <a:p>
            <a:pPr>
              <a:spcBef>
                <a:spcPct val="50000"/>
              </a:spcBef>
            </a:pPr>
            <a:r>
              <a:rPr lang="en-US" sz="2400" i="1" dirty="0">
                <a:latin typeface="Baskerville Old Face" pitchFamily="18" charset="0"/>
              </a:rPr>
              <a:t>Keep the following guidelines in mind when you want to find and state the theme of a work.</a:t>
            </a:r>
          </a:p>
        </p:txBody>
      </p:sp>
      <p:sp>
        <p:nvSpPr>
          <p:cNvPr id="120844" name="Text Box 12"/>
          <p:cNvSpPr txBox="1">
            <a:spLocks noChangeArrowheads="1"/>
          </p:cNvSpPr>
          <p:nvPr/>
        </p:nvSpPr>
        <p:spPr bwMode="auto">
          <a:xfrm>
            <a:off x="304800" y="2057400"/>
            <a:ext cx="8610600" cy="4647426"/>
          </a:xfrm>
          <a:prstGeom prst="rect">
            <a:avLst/>
          </a:prstGeom>
          <a:noFill/>
          <a:ln w="9525">
            <a:noFill/>
            <a:miter lim="800000"/>
            <a:headEnd/>
            <a:tailEnd/>
          </a:ln>
          <a:effectLst/>
        </p:spPr>
        <p:txBody>
          <a:bodyPr wrap="square">
            <a:spAutoFit/>
          </a:bodyPr>
          <a:lstStyle/>
          <a:p>
            <a:pPr marL="576262" lvl="1" indent="-457200">
              <a:spcBef>
                <a:spcPct val="50000"/>
              </a:spcBef>
              <a:buClr>
                <a:srgbClr val="FFFF99"/>
              </a:buClr>
              <a:buFont typeface="Arial" panose="020B0604020202020204" pitchFamily="34" charset="0"/>
              <a:buChar char="•"/>
            </a:pPr>
            <a:r>
              <a:rPr lang="en-US" sz="3200" b="1" dirty="0" smtClean="0">
                <a:latin typeface="Baskerville Old Face" pitchFamily="18" charset="0"/>
              </a:rPr>
              <a:t>The theme is not the same thing as the subject</a:t>
            </a:r>
            <a:endParaRPr lang="en-US" sz="3200" dirty="0" smtClean="0">
              <a:solidFill>
                <a:srgbClr val="C00000"/>
              </a:solidFill>
              <a:latin typeface="Baskerville Old Face" pitchFamily="18" charset="0"/>
            </a:endParaRPr>
          </a:p>
          <a:p>
            <a:pPr marL="576262" lvl="1" indent="-457200">
              <a:spcBef>
                <a:spcPct val="50000"/>
              </a:spcBef>
              <a:buClr>
                <a:srgbClr val="FFFF99"/>
              </a:buClr>
              <a:buFont typeface="Arial" panose="020B0604020202020204" pitchFamily="34" charset="0"/>
              <a:buChar char="•"/>
            </a:pPr>
            <a:r>
              <a:rPr lang="en-US" sz="3200" dirty="0" smtClean="0">
                <a:solidFill>
                  <a:srgbClr val="00B050"/>
                </a:solidFill>
                <a:latin typeface="Baskerville Old Face" pitchFamily="18" charset="0"/>
              </a:rPr>
              <a:t>The </a:t>
            </a:r>
            <a:r>
              <a:rPr lang="en-US" sz="3200" b="1" dirty="0">
                <a:solidFill>
                  <a:srgbClr val="00B050"/>
                </a:solidFill>
                <a:latin typeface="Baskerville Old Face" pitchFamily="18" charset="0"/>
              </a:rPr>
              <a:t>subject</a:t>
            </a:r>
            <a:r>
              <a:rPr lang="en-US" sz="3200" dirty="0">
                <a:solidFill>
                  <a:srgbClr val="00B050"/>
                </a:solidFill>
                <a:latin typeface="Baskerville Old Face" pitchFamily="18" charset="0"/>
              </a:rPr>
              <a:t> is simply the topic. It can be stated in a single word, such as </a:t>
            </a:r>
            <a:r>
              <a:rPr lang="en-US" sz="3200" i="1" dirty="0" smtClean="0">
                <a:solidFill>
                  <a:srgbClr val="00B050"/>
                </a:solidFill>
                <a:latin typeface="Baskerville Old Face" pitchFamily="18" charset="0"/>
              </a:rPr>
              <a:t>loyalty.</a:t>
            </a:r>
          </a:p>
          <a:p>
            <a:pPr marL="576262" lvl="1" indent="-457200">
              <a:spcBef>
                <a:spcPct val="50000"/>
              </a:spcBef>
              <a:buClr>
                <a:srgbClr val="FFFF99"/>
              </a:buClr>
              <a:buFont typeface="Arial" panose="020B0604020202020204" pitchFamily="34" charset="0"/>
              <a:buChar char="•"/>
            </a:pPr>
            <a:r>
              <a:rPr lang="en-US" sz="3200" dirty="0" smtClean="0">
                <a:latin typeface="Baskerville Old Face" pitchFamily="18" charset="0"/>
              </a:rPr>
              <a:t>The </a:t>
            </a:r>
            <a:r>
              <a:rPr lang="en-US" sz="3200" b="1" dirty="0" smtClean="0">
                <a:latin typeface="Baskerville Old Face" pitchFamily="18" charset="0"/>
              </a:rPr>
              <a:t>theme</a:t>
            </a:r>
            <a:r>
              <a:rPr lang="en-US" sz="3200" dirty="0" smtClean="0">
                <a:latin typeface="Baskerville Old Face" pitchFamily="18" charset="0"/>
              </a:rPr>
              <a:t> makes some revelation about the subject and should be expressed in a sentence: “Loyalty to a leader is not always noble.”</a:t>
            </a:r>
          </a:p>
          <a:p>
            <a:pPr marL="463550" lvl="1" indent="-344488">
              <a:spcBef>
                <a:spcPct val="50000"/>
              </a:spcBef>
              <a:buClr>
                <a:srgbClr val="FFFF99"/>
              </a:buClr>
              <a:buFontTx/>
              <a:buChar char="•"/>
            </a:pPr>
            <a:endParaRPr lang="en-US" sz="2400" i="1" dirty="0" smtClean="0">
              <a:solidFill>
                <a:srgbClr val="C00000"/>
              </a:solidFill>
              <a:latin typeface="Baskerville Old Face" pitchFamily="18" charset="0"/>
            </a:endParaRPr>
          </a:p>
          <a:p>
            <a:pPr marL="463550" lvl="1" indent="-344488">
              <a:spcBef>
                <a:spcPct val="50000"/>
              </a:spcBef>
              <a:buClr>
                <a:srgbClr val="FFFF99"/>
              </a:buClr>
              <a:buFontTx/>
              <a:buChar char="•"/>
            </a:pPr>
            <a:endParaRPr lang="en-US" sz="2400" i="1" dirty="0">
              <a:solidFill>
                <a:srgbClr val="C00000"/>
              </a:solidFill>
              <a:latin typeface="Baskerville Old Face" pitchFamily="18" charset="0"/>
            </a:endParaRPr>
          </a:p>
        </p:txBody>
      </p:sp>
      <p:sp>
        <p:nvSpPr>
          <p:cNvPr id="120851" name="Rectangle 19"/>
          <p:cNvSpPr>
            <a:spLocks noGrp="1" noChangeArrowheads="1"/>
          </p:cNvSpPr>
          <p:nvPr>
            <p:ph type="title"/>
          </p:nvPr>
        </p:nvSpPr>
        <p:spPr>
          <a:xfrm>
            <a:off x="685800" y="520009"/>
            <a:ext cx="7406640" cy="304800"/>
          </a:xfrm>
          <a:noFill/>
        </p:spPr>
        <p:txBody>
          <a:bodyPr>
            <a:normAutofit fontScale="90000"/>
          </a:bodyPr>
          <a:lstStyle/>
          <a:p>
            <a:r>
              <a:rPr lang="en-US" dirty="0">
                <a:solidFill>
                  <a:srgbClr val="00B050"/>
                </a:solidFill>
                <a:latin typeface="Baskerville Old Face" pitchFamily="18" charset="0"/>
              </a:rPr>
              <a:t>Finding the Theme</a:t>
            </a:r>
          </a:p>
        </p:txBody>
      </p:sp>
      <p:sp>
        <p:nvSpPr>
          <p:cNvPr id="120853" name="AutoShape 21">
            <a:hlinkClick r:id="" action="ppaction://noaction" highlightClick="1"/>
          </p:cNvPr>
          <p:cNvSpPr>
            <a:spLocks noChangeArrowheads="1"/>
          </p:cNvSpPr>
          <p:nvPr/>
        </p:nvSpPr>
        <p:spPr bwMode="auto">
          <a:xfrm>
            <a:off x="6172200" y="6032500"/>
            <a:ext cx="673100" cy="825500"/>
          </a:xfrm>
          <a:prstGeom prst="actionButtonBlank">
            <a:avLst/>
          </a:prstGeom>
          <a:noFill/>
          <a:ln w="9525">
            <a:noFill/>
            <a:miter lim="800000"/>
            <a:headEnd/>
            <a:tailEnd/>
          </a:ln>
          <a:effectLst/>
        </p:spPr>
        <p:txBody>
          <a:bodyPr wrap="none" anchor="ctr"/>
          <a:lstStyle/>
          <a:p>
            <a:endParaRPr lang="en-US"/>
          </a:p>
        </p:txBody>
      </p:sp>
    </p:spTree>
    <p:extLst>
      <p:ext uri="{BB962C8B-B14F-4D97-AF65-F5344CB8AC3E}">
        <p14:creationId xmlns:p14="http://schemas.microsoft.com/office/powerpoint/2010/main" val="11478033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44"/>
                                        </p:tgtEl>
                                        <p:attrNameLst>
                                          <p:attrName>style.visibility</p:attrName>
                                        </p:attrNameLst>
                                      </p:cBhvr>
                                      <p:to>
                                        <p:strVal val="visible"/>
                                      </p:to>
                                    </p:set>
                                    <p:animEffect transition="in" filter="wipe(left)">
                                      <p:cBhvr>
                                        <p:cTn id="7" dur="500"/>
                                        <p:tgtEl>
                                          <p:spTgt spid="120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4" grpId="0"/>
    </p:bldLst>
  </p:timing>
</p:sld>
</file>

<file path=ppt/theme/theme1.xml><?xml version="1.0" encoding="utf-8"?>
<a:theme xmlns:a="http://schemas.openxmlformats.org/drawingml/2006/main" name="Basis">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181</TotalTime>
  <Words>468</Words>
  <Application>Microsoft Office PowerPoint</Application>
  <PresentationFormat>On-screen Show (4:3)</PresentationFormat>
  <Paragraphs>67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Baskerville Old Face</vt:lpstr>
      <vt:lpstr>Corbel</vt:lpstr>
      <vt:lpstr>Basis</vt:lpstr>
      <vt:lpstr>Short Stories</vt:lpstr>
      <vt:lpstr>Elements of the Short Story</vt:lpstr>
      <vt:lpstr>Learning Targets</vt:lpstr>
      <vt:lpstr>Setting </vt:lpstr>
      <vt:lpstr>Character Review </vt:lpstr>
      <vt:lpstr>Plot Review </vt:lpstr>
      <vt:lpstr>Conflict Review </vt:lpstr>
      <vt:lpstr>Theme </vt:lpstr>
      <vt:lpstr>Finding the Theme</vt:lpstr>
      <vt:lpstr>Task</vt:lpstr>
      <vt:lpstr>Outline First</vt:lpstr>
      <vt:lpstr>“EPICAC” by Kurt Vonnegut</vt:lpstr>
    </vt:vector>
  </TitlesOfParts>
  <Company>Issaquah School District 411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Stories</dc:title>
  <dc:creator>Windows User</dc:creator>
  <cp:lastModifiedBy>Cossano, Kirsten    SHS-Staff</cp:lastModifiedBy>
  <cp:revision>27</cp:revision>
  <dcterms:created xsi:type="dcterms:W3CDTF">2016-06-09T19:54:29Z</dcterms:created>
  <dcterms:modified xsi:type="dcterms:W3CDTF">2020-02-25T19:16:42Z</dcterms:modified>
</cp:coreProperties>
</file>