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 id="269" r:id="rId4"/>
    <p:sldId id="270" r:id="rId5"/>
    <p:sldId id="271" r:id="rId6"/>
    <p:sldId id="272" r:id="rId7"/>
    <p:sldId id="273" r:id="rId8"/>
    <p:sldId id="284" r:id="rId9"/>
    <p:sldId id="274" r:id="rId10"/>
    <p:sldId id="275" r:id="rId11"/>
    <p:sldId id="276" r:id="rId12"/>
    <p:sldId id="277" r:id="rId13"/>
    <p:sldId id="278" r:id="rId14"/>
    <p:sldId id="279" r:id="rId15"/>
    <p:sldId id="280" r:id="rId16"/>
    <p:sldId id="285" r:id="rId17"/>
    <p:sldId id="281" r:id="rId18"/>
    <p:sldId id="282" r:id="rId19"/>
    <p:sldId id="283" r:id="rId20"/>
    <p:sldId id="288" r:id="rId21"/>
    <p:sldId id="256" r:id="rId22"/>
    <p:sldId id="257" r:id="rId23"/>
    <p:sldId id="258" r:id="rId24"/>
    <p:sldId id="259" r:id="rId25"/>
    <p:sldId id="260" r:id="rId26"/>
    <p:sldId id="261" r:id="rId27"/>
    <p:sldId id="264" r:id="rId28"/>
    <p:sldId id="263" r:id="rId29"/>
    <p:sldId id="262" r:id="rId30"/>
    <p:sldId id="265" r:id="rId31"/>
    <p:sldId id="287" r:id="rId32"/>
    <p:sldId id="289" r:id="rId33"/>
    <p:sldId id="290" r:id="rId34"/>
    <p:sldId id="291" r:id="rId35"/>
    <p:sldId id="26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93026" autoAdjust="0"/>
  </p:normalViewPr>
  <p:slideViewPr>
    <p:cSldViewPr>
      <p:cViewPr varScale="1">
        <p:scale>
          <a:sx n="108" d="100"/>
          <a:sy n="108" d="100"/>
        </p:scale>
        <p:origin x="145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217028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44B52-B5A6-46E0-AD6D-9523ECACF10C}"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21917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104178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7698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351016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3328774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38037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941847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365286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204454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352730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C44B52-B5A6-46E0-AD6D-9523ECACF10C}"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403461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C44B52-B5A6-46E0-AD6D-9523ECACF10C}"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254247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255491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303099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CC44B52-B5A6-46E0-AD6D-9523ECACF10C}" type="datetimeFigureOut">
              <a:rPr lang="en-US" smtClean="0"/>
              <a:t>11/21/2016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55626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44B52-B5A6-46E0-AD6D-9523ECACF10C}"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5710-16AD-4D81-AC98-1D3B0ED0A4D7}" type="slidenum">
              <a:rPr lang="en-US" smtClean="0"/>
              <a:t>‹#›</a:t>
            </a:fld>
            <a:endParaRPr lang="en-US"/>
          </a:p>
        </p:txBody>
      </p:sp>
    </p:spTree>
    <p:extLst>
      <p:ext uri="{BB962C8B-B14F-4D97-AF65-F5344CB8AC3E}">
        <p14:creationId xmlns:p14="http://schemas.microsoft.com/office/powerpoint/2010/main" val="310060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CC44B52-B5A6-46E0-AD6D-9523ECACF10C}" type="datetimeFigureOut">
              <a:rPr lang="en-US" smtClean="0"/>
              <a:t>11/21/2016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4235710-16AD-4D81-AC98-1D3B0ED0A4D7}" type="slidenum">
              <a:rPr lang="en-US" smtClean="0"/>
              <a:t>‹#›</a:t>
            </a:fld>
            <a:endParaRPr lang="en-US"/>
          </a:p>
        </p:txBody>
      </p:sp>
    </p:spTree>
    <p:extLst>
      <p:ext uri="{BB962C8B-B14F-4D97-AF65-F5344CB8AC3E}">
        <p14:creationId xmlns:p14="http://schemas.microsoft.com/office/powerpoint/2010/main" val="29561177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content.lib.washington.edu/extras/seattle-fir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depts.washington.edu/labhist/strik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09600" y="609600"/>
            <a:ext cx="7772400" cy="1470025"/>
          </a:xfrm>
        </p:spPr>
        <p:txBody>
          <a:bodyPr/>
          <a:lstStyle/>
          <a:p>
            <a:r>
              <a:rPr lang="en-US" sz="5400" dirty="0" smtClean="0"/>
              <a:t>Urbanization of Seattle</a:t>
            </a:r>
          </a:p>
        </p:txBody>
      </p:sp>
      <p:pic>
        <p:nvPicPr>
          <p:cNvPr id="14338" name="Picture 2"/>
          <p:cNvPicPr>
            <a:picLocks noChangeAspect="1" noChangeArrowheads="1"/>
          </p:cNvPicPr>
          <p:nvPr/>
        </p:nvPicPr>
        <p:blipFill>
          <a:blip r:embed="rId2"/>
          <a:srcRect/>
          <a:stretch>
            <a:fillRect/>
          </a:stretch>
        </p:blipFill>
        <p:spPr bwMode="auto">
          <a:xfrm>
            <a:off x="0" y="2133600"/>
            <a:ext cx="4495800" cy="3505200"/>
          </a:xfrm>
          <a:prstGeom prst="rect">
            <a:avLst/>
          </a:prstGeom>
          <a:noFill/>
          <a:ln w="9525">
            <a:noFill/>
            <a:miter lim="800000"/>
            <a:headEnd/>
            <a:tailEnd/>
          </a:ln>
        </p:spPr>
      </p:pic>
      <p:pic>
        <p:nvPicPr>
          <p:cNvPr id="14339" name="Picture 3"/>
          <p:cNvPicPr>
            <a:picLocks noChangeAspect="1" noChangeArrowheads="1"/>
          </p:cNvPicPr>
          <p:nvPr/>
        </p:nvPicPr>
        <p:blipFill>
          <a:blip r:embed="rId3"/>
          <a:srcRect/>
          <a:stretch>
            <a:fillRect/>
          </a:stretch>
        </p:blipFill>
        <p:spPr bwMode="auto">
          <a:xfrm>
            <a:off x="4495800" y="2133600"/>
            <a:ext cx="4648200" cy="3505200"/>
          </a:xfrm>
          <a:prstGeom prst="rect">
            <a:avLst/>
          </a:prstGeom>
          <a:noFill/>
          <a:ln w="9525">
            <a:noFill/>
            <a:miter lim="800000"/>
            <a:headEnd/>
            <a:tailEnd/>
          </a:ln>
        </p:spPr>
      </p:pic>
    </p:spTree>
    <p:extLst>
      <p:ext uri="{BB962C8B-B14F-4D97-AF65-F5344CB8AC3E}">
        <p14:creationId xmlns:p14="http://schemas.microsoft.com/office/powerpoint/2010/main" val="415198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normAutofit/>
          </a:bodyPr>
          <a:lstStyle/>
          <a:p>
            <a:pPr fontAlgn="auto">
              <a:spcAft>
                <a:spcPts val="0"/>
              </a:spcAft>
              <a:defRPr/>
            </a:pPr>
            <a:r>
              <a:rPr lang="en-US" dirty="0" smtClean="0">
                <a:ln>
                  <a:solidFill>
                    <a:schemeClr val="tx1"/>
                  </a:solidFill>
                </a:ln>
              </a:rPr>
              <a:t>The Great Seattle Fire</a:t>
            </a:r>
            <a:endParaRPr lang="en-US" dirty="0">
              <a:ln>
                <a:solidFill>
                  <a:schemeClr val="tx1"/>
                </a:solidFill>
              </a:ln>
            </a:endParaRPr>
          </a:p>
        </p:txBody>
      </p:sp>
      <p:sp>
        <p:nvSpPr>
          <p:cNvPr id="14" name="Content Placeholder 13"/>
          <p:cNvSpPr>
            <a:spLocks noGrp="1"/>
          </p:cNvSpPr>
          <p:nvPr>
            <p:ph sz="half" idx="1"/>
          </p:nvPr>
        </p:nvSpPr>
        <p:spPr>
          <a:xfrm>
            <a:off x="484710" y="2060576"/>
            <a:ext cx="3641103" cy="4195763"/>
          </a:xfrm>
        </p:spPr>
        <p:txBody>
          <a:bodyPr rtlCol="0">
            <a:normAutofit/>
          </a:bodyPr>
          <a:lstStyle/>
          <a:p>
            <a:pPr fontAlgn="auto">
              <a:spcAft>
                <a:spcPts val="0"/>
              </a:spcAft>
              <a:buFont typeface="Arial" pitchFamily="34" charset="0"/>
              <a:buChar char="•"/>
              <a:defRPr/>
            </a:pPr>
            <a:r>
              <a:rPr lang="en-US" sz="2000" dirty="0" smtClean="0">
                <a:ln>
                  <a:solidFill>
                    <a:schemeClr val="tx1"/>
                  </a:solidFill>
                </a:ln>
              </a:rPr>
              <a:t>June 6, 1889</a:t>
            </a:r>
          </a:p>
          <a:p>
            <a:pPr fontAlgn="auto">
              <a:spcAft>
                <a:spcPts val="0"/>
              </a:spcAft>
              <a:buFont typeface="Arial" pitchFamily="34" charset="0"/>
              <a:buChar char="•"/>
              <a:defRPr/>
            </a:pPr>
            <a:r>
              <a:rPr lang="en-US" sz="2000" dirty="0" smtClean="0">
                <a:ln>
                  <a:solidFill>
                    <a:schemeClr val="tx1"/>
                  </a:solidFill>
                </a:ln>
              </a:rPr>
              <a:t>The urban areas were vulnerable to fires</a:t>
            </a:r>
          </a:p>
          <a:p>
            <a:pPr fontAlgn="auto">
              <a:spcAft>
                <a:spcPts val="0"/>
              </a:spcAft>
              <a:buFont typeface="Arial" pitchFamily="34" charset="0"/>
              <a:buChar char="•"/>
              <a:defRPr/>
            </a:pPr>
            <a:r>
              <a:rPr lang="en-US" sz="2000" dirty="0" smtClean="0">
                <a:ln>
                  <a:solidFill>
                    <a:schemeClr val="tx1"/>
                  </a:solidFill>
                </a:ln>
              </a:rPr>
              <a:t>Started in the basement of a woodshop owned by Victor Clairmont</a:t>
            </a:r>
          </a:p>
          <a:p>
            <a:pPr lvl="1" fontAlgn="auto">
              <a:spcAft>
                <a:spcPts val="0"/>
              </a:spcAft>
              <a:buFont typeface="Arial" pitchFamily="34" charset="0"/>
              <a:buChar char="–"/>
              <a:defRPr/>
            </a:pPr>
            <a:r>
              <a:rPr lang="en-US" sz="1800" dirty="0" smtClean="0">
                <a:ln>
                  <a:solidFill>
                    <a:schemeClr val="tx1"/>
                  </a:solidFill>
                </a:ln>
              </a:rPr>
              <a:t>First Avenue and Madison</a:t>
            </a:r>
          </a:p>
          <a:p>
            <a:pPr fontAlgn="auto">
              <a:spcAft>
                <a:spcPts val="0"/>
              </a:spcAft>
              <a:buFont typeface="Arial" pitchFamily="34" charset="0"/>
              <a:buChar char="•"/>
              <a:defRPr/>
            </a:pPr>
            <a:r>
              <a:rPr lang="en-US" sz="2000" dirty="0" smtClean="0">
                <a:ln>
                  <a:solidFill>
                    <a:schemeClr val="tx1"/>
                  </a:solidFill>
                </a:ln>
              </a:rPr>
              <a:t>Started around 2:45 PM</a:t>
            </a:r>
          </a:p>
          <a:p>
            <a:pPr fontAlgn="auto">
              <a:spcAft>
                <a:spcPts val="0"/>
              </a:spcAft>
              <a:buFont typeface="Arial" pitchFamily="34" charset="0"/>
              <a:buChar char="•"/>
              <a:defRPr/>
            </a:pPr>
            <a:endParaRPr lang="en-US" dirty="0">
              <a:ln>
                <a:solidFill>
                  <a:schemeClr val="tx1"/>
                </a:solidFill>
              </a:ln>
            </a:endParaRPr>
          </a:p>
        </p:txBody>
      </p:sp>
      <p:pic>
        <p:nvPicPr>
          <p:cNvPr id="35843" name="Content Placeholder 15" descr="2003901129.jpg"/>
          <p:cNvPicPr>
            <a:picLocks noGrp="1" noChangeAspect="1"/>
          </p:cNvPicPr>
          <p:nvPr>
            <p:ph sz="half" idx="2"/>
          </p:nvPr>
        </p:nvPicPr>
        <p:blipFill>
          <a:blip r:embed="rId2"/>
          <a:stretch>
            <a:fillRect/>
          </a:stretch>
        </p:blipFill>
        <p:spPr>
          <a:xfrm>
            <a:off x="4787900" y="2697163"/>
            <a:ext cx="3759200" cy="2451100"/>
          </a:xfrm>
        </p:spPr>
      </p:pic>
    </p:spTree>
    <p:extLst>
      <p:ext uri="{BB962C8B-B14F-4D97-AF65-F5344CB8AC3E}">
        <p14:creationId xmlns:p14="http://schemas.microsoft.com/office/powerpoint/2010/main" val="2947084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n>
                  <a:solidFill>
                    <a:schemeClr val="tx1"/>
                  </a:solidFill>
                </a:ln>
              </a:rPr>
              <a:t>After</a:t>
            </a:r>
            <a:endParaRPr lang="en-US" dirty="0">
              <a:ln>
                <a:solidFill>
                  <a:schemeClr val="tx1"/>
                </a:solidFill>
              </a:ln>
            </a:endParaRPr>
          </a:p>
        </p:txBody>
      </p:sp>
      <p:sp>
        <p:nvSpPr>
          <p:cNvPr id="3" name="Content Placeholder 2"/>
          <p:cNvSpPr>
            <a:spLocks noGrp="1"/>
          </p:cNvSpPr>
          <p:nvPr>
            <p:ph sz="half" idx="1"/>
          </p:nvPr>
        </p:nvSpPr>
        <p:spPr>
          <a:xfrm>
            <a:off x="458434" y="1676400"/>
            <a:ext cx="3695398" cy="4656139"/>
          </a:xfrm>
        </p:spPr>
        <p:txBody>
          <a:bodyPr rtlCol="0">
            <a:normAutofit/>
          </a:bodyPr>
          <a:lstStyle/>
          <a:p>
            <a:pPr fontAlgn="auto">
              <a:spcAft>
                <a:spcPts val="0"/>
              </a:spcAft>
              <a:buFont typeface="Arial" pitchFamily="34" charset="0"/>
              <a:buChar char="•"/>
              <a:defRPr/>
            </a:pPr>
            <a:r>
              <a:rPr lang="en-US" sz="2800" dirty="0" smtClean="0">
                <a:ln>
                  <a:solidFill>
                    <a:schemeClr val="tx1"/>
                  </a:solidFill>
                </a:ln>
              </a:rPr>
              <a:t>The fire destroyed 32 blocks</a:t>
            </a:r>
          </a:p>
          <a:p>
            <a:pPr lvl="1" fontAlgn="auto">
              <a:spcAft>
                <a:spcPts val="0"/>
              </a:spcAft>
              <a:buFont typeface="Arial" pitchFamily="34" charset="0"/>
              <a:buChar char="–"/>
              <a:defRPr/>
            </a:pPr>
            <a:r>
              <a:rPr lang="en-US" sz="2400" dirty="0" smtClean="0">
                <a:ln>
                  <a:solidFill>
                    <a:schemeClr val="tx1"/>
                  </a:solidFill>
                </a:ln>
              </a:rPr>
              <a:t>Fire reached 4</a:t>
            </a:r>
            <a:r>
              <a:rPr lang="en-US" sz="2400" baseline="30000" dirty="0" smtClean="0">
                <a:ln>
                  <a:solidFill>
                    <a:schemeClr val="tx1"/>
                  </a:solidFill>
                </a:ln>
              </a:rPr>
              <a:t>th</a:t>
            </a:r>
            <a:r>
              <a:rPr lang="en-US" sz="2400" dirty="0" smtClean="0">
                <a:ln>
                  <a:solidFill>
                    <a:schemeClr val="tx1"/>
                  </a:solidFill>
                </a:ln>
              </a:rPr>
              <a:t> and University</a:t>
            </a:r>
          </a:p>
          <a:p>
            <a:pPr fontAlgn="auto">
              <a:spcAft>
                <a:spcPts val="0"/>
              </a:spcAft>
              <a:buFont typeface="Arial" pitchFamily="34" charset="0"/>
              <a:buChar char="•"/>
              <a:defRPr/>
            </a:pPr>
            <a:r>
              <a:rPr lang="en-US" sz="2800" dirty="0" smtClean="0">
                <a:ln>
                  <a:solidFill>
                    <a:schemeClr val="tx1"/>
                  </a:solidFill>
                </a:ln>
              </a:rPr>
              <a:t>8:00 curfew</a:t>
            </a:r>
          </a:p>
          <a:p>
            <a:pPr fontAlgn="auto">
              <a:spcAft>
                <a:spcPts val="0"/>
              </a:spcAft>
              <a:buFont typeface="Arial" pitchFamily="34" charset="0"/>
              <a:buChar char="•"/>
              <a:defRPr/>
            </a:pPr>
            <a:r>
              <a:rPr lang="en-US" sz="2800" dirty="0" smtClean="0">
                <a:ln>
                  <a:solidFill>
                    <a:schemeClr val="tx1"/>
                  </a:solidFill>
                </a:ln>
              </a:rPr>
              <a:t>The smoke plume was seen in Tacoma </a:t>
            </a:r>
          </a:p>
          <a:p>
            <a:pPr fontAlgn="auto">
              <a:spcAft>
                <a:spcPts val="0"/>
              </a:spcAft>
              <a:buFont typeface="Arial" pitchFamily="34" charset="0"/>
              <a:buChar char="•"/>
              <a:defRPr/>
            </a:pPr>
            <a:endParaRPr lang="en-US" dirty="0" smtClean="0">
              <a:ln>
                <a:solidFill>
                  <a:schemeClr val="tx1"/>
                </a:solidFill>
              </a:ln>
            </a:endParaRPr>
          </a:p>
          <a:p>
            <a:pPr fontAlgn="auto">
              <a:spcAft>
                <a:spcPts val="0"/>
              </a:spcAft>
              <a:buFont typeface="Arial" pitchFamily="34" charset="0"/>
              <a:buChar char="•"/>
              <a:defRPr/>
            </a:pPr>
            <a:endParaRPr lang="en-US" dirty="0">
              <a:ln>
                <a:solidFill>
                  <a:schemeClr val="tx1"/>
                </a:solidFill>
              </a:ln>
            </a:endParaRPr>
          </a:p>
        </p:txBody>
      </p:sp>
      <p:pic>
        <p:nvPicPr>
          <p:cNvPr id="36867" name="Content Placeholder 6" descr="PSE149.jpg"/>
          <p:cNvPicPr>
            <a:picLocks noGrp="1" noChangeAspect="1"/>
          </p:cNvPicPr>
          <p:nvPr>
            <p:ph sz="half" idx="2"/>
          </p:nvPr>
        </p:nvPicPr>
        <p:blipFill>
          <a:blip r:embed="rId2"/>
          <a:stretch>
            <a:fillRect/>
          </a:stretch>
        </p:blipFill>
        <p:spPr>
          <a:xfrm>
            <a:off x="4523098" y="0"/>
            <a:ext cx="4612193" cy="2743200"/>
          </a:xfrm>
        </p:spPr>
      </p:pic>
    </p:spTree>
    <p:extLst>
      <p:ext uri="{BB962C8B-B14F-4D97-AF65-F5344CB8AC3E}">
        <p14:creationId xmlns:p14="http://schemas.microsoft.com/office/powerpoint/2010/main" val="97726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n>
                  <a:solidFill>
                    <a:schemeClr val="tx1"/>
                  </a:solidFill>
                </a:ln>
              </a:rPr>
              <a:t>Casualties</a:t>
            </a:r>
            <a:endParaRPr lang="en-US" dirty="0">
              <a:ln>
                <a:solidFill>
                  <a:schemeClr val="tx1"/>
                </a:solidFill>
              </a:ln>
            </a:endParaRPr>
          </a:p>
        </p:txBody>
      </p:sp>
      <p:sp>
        <p:nvSpPr>
          <p:cNvPr id="3" name="Content Placeholder 2"/>
          <p:cNvSpPr>
            <a:spLocks noGrp="1"/>
          </p:cNvSpPr>
          <p:nvPr>
            <p:ph sz="half" idx="1"/>
          </p:nvPr>
        </p:nvSpPr>
        <p:spPr/>
        <p:txBody>
          <a:bodyPr rtlCol="0">
            <a:normAutofit/>
          </a:bodyPr>
          <a:lstStyle/>
          <a:p>
            <a:pPr fontAlgn="auto">
              <a:spcAft>
                <a:spcPts val="0"/>
              </a:spcAft>
              <a:buFont typeface="Arial" pitchFamily="34" charset="0"/>
              <a:buChar char="•"/>
              <a:defRPr/>
            </a:pPr>
            <a:r>
              <a:rPr lang="en-US" sz="2800" dirty="0" smtClean="0">
                <a:ln>
                  <a:solidFill>
                    <a:schemeClr val="tx1"/>
                  </a:solidFill>
                </a:ln>
              </a:rPr>
              <a:t>No one died</a:t>
            </a:r>
          </a:p>
          <a:p>
            <a:pPr fontAlgn="auto">
              <a:spcAft>
                <a:spcPts val="0"/>
              </a:spcAft>
              <a:buFont typeface="Arial" pitchFamily="34" charset="0"/>
              <a:buChar char="•"/>
              <a:defRPr/>
            </a:pPr>
            <a:r>
              <a:rPr lang="en-US" sz="2800" dirty="0" smtClean="0">
                <a:ln>
                  <a:solidFill>
                    <a:schemeClr val="tx1"/>
                  </a:solidFill>
                </a:ln>
              </a:rPr>
              <a:t>Around 5,000 without jobs</a:t>
            </a:r>
          </a:p>
          <a:p>
            <a:pPr fontAlgn="auto">
              <a:spcAft>
                <a:spcPts val="0"/>
              </a:spcAft>
              <a:buFont typeface="Arial" pitchFamily="34" charset="0"/>
              <a:buChar char="•"/>
              <a:defRPr/>
            </a:pPr>
            <a:r>
              <a:rPr lang="en-US" sz="2800" dirty="0" smtClean="0">
                <a:ln>
                  <a:solidFill>
                    <a:schemeClr val="tx1"/>
                  </a:solidFill>
                </a:ln>
              </a:rPr>
              <a:t>Thousands without homes</a:t>
            </a:r>
          </a:p>
          <a:p>
            <a:pPr fontAlgn="auto">
              <a:spcAft>
                <a:spcPts val="0"/>
              </a:spcAft>
              <a:buFont typeface="Arial" pitchFamily="34" charset="0"/>
              <a:buChar char="•"/>
              <a:defRPr/>
            </a:pPr>
            <a:r>
              <a:rPr lang="en-US" sz="2800" dirty="0" smtClean="0">
                <a:ln>
                  <a:solidFill>
                    <a:schemeClr val="tx1"/>
                  </a:solidFill>
                </a:ln>
              </a:rPr>
              <a:t>City lost more than $8 million</a:t>
            </a:r>
          </a:p>
          <a:p>
            <a:pPr fontAlgn="auto">
              <a:spcAft>
                <a:spcPts val="0"/>
              </a:spcAft>
              <a:buFont typeface="Arial" pitchFamily="34" charset="0"/>
              <a:buChar char="•"/>
              <a:defRPr/>
            </a:pPr>
            <a:endParaRPr lang="en-US" dirty="0">
              <a:ln>
                <a:solidFill>
                  <a:schemeClr val="tx1"/>
                </a:solidFill>
              </a:ln>
            </a:endParaRPr>
          </a:p>
        </p:txBody>
      </p:sp>
      <p:pic>
        <p:nvPicPr>
          <p:cNvPr id="37891" name="Content Placeholder 6" descr="Great_seattle_fire.jpg"/>
          <p:cNvPicPr>
            <a:picLocks noGrp="1" noChangeAspect="1"/>
          </p:cNvPicPr>
          <p:nvPr>
            <p:ph sz="half" idx="2"/>
          </p:nvPr>
        </p:nvPicPr>
        <p:blipFill>
          <a:blip r:embed="rId2"/>
          <a:stretch>
            <a:fillRect/>
          </a:stretch>
        </p:blipFill>
        <p:spPr>
          <a:xfrm>
            <a:off x="4178742" y="851099"/>
            <a:ext cx="4812858" cy="2882701"/>
          </a:xfrm>
        </p:spPr>
      </p:pic>
    </p:spTree>
    <p:extLst>
      <p:ext uri="{BB962C8B-B14F-4D97-AF65-F5344CB8AC3E}">
        <p14:creationId xmlns:p14="http://schemas.microsoft.com/office/powerpoint/2010/main" val="2345346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n>
                  <a:solidFill>
                    <a:schemeClr val="tx1"/>
                  </a:solidFill>
                </a:ln>
              </a:rPr>
              <a:t>Reconstruction</a:t>
            </a:r>
            <a:endParaRPr lang="en-US" dirty="0">
              <a:ln>
                <a:solidFill>
                  <a:schemeClr val="tx1"/>
                </a:solidFill>
              </a:ln>
            </a:endParaRPr>
          </a:p>
        </p:txBody>
      </p:sp>
      <p:sp>
        <p:nvSpPr>
          <p:cNvPr id="3" name="Content Placeholder 2"/>
          <p:cNvSpPr>
            <a:spLocks noGrp="1"/>
          </p:cNvSpPr>
          <p:nvPr>
            <p:ph sz="half" idx="1"/>
          </p:nvPr>
        </p:nvSpPr>
        <p:spPr>
          <a:xfrm>
            <a:off x="827700" y="1600200"/>
            <a:ext cx="3668100" cy="4656139"/>
          </a:xfrm>
        </p:spPr>
        <p:txBody>
          <a:bodyPr rtlCol="0">
            <a:noAutofit/>
          </a:bodyPr>
          <a:lstStyle/>
          <a:p>
            <a:pPr fontAlgn="auto">
              <a:spcAft>
                <a:spcPts val="0"/>
              </a:spcAft>
              <a:buFont typeface="Arial" pitchFamily="34" charset="0"/>
              <a:buChar char="•"/>
              <a:defRPr/>
            </a:pPr>
            <a:r>
              <a:rPr lang="en-US" sz="2400" dirty="0" smtClean="0">
                <a:ln>
                  <a:solidFill>
                    <a:schemeClr val="tx1"/>
                  </a:solidFill>
                </a:ln>
              </a:rPr>
              <a:t>Martial Law</a:t>
            </a:r>
          </a:p>
          <a:p>
            <a:pPr fontAlgn="auto">
              <a:spcAft>
                <a:spcPts val="0"/>
              </a:spcAft>
              <a:buFont typeface="Arial" pitchFamily="34" charset="0"/>
              <a:buChar char="•"/>
              <a:defRPr/>
            </a:pPr>
            <a:r>
              <a:rPr lang="en-US" sz="2400" dirty="0" smtClean="0">
                <a:ln>
                  <a:solidFill>
                    <a:schemeClr val="tx1"/>
                  </a:solidFill>
                </a:ln>
              </a:rPr>
              <a:t>Plans for rebuilding</a:t>
            </a:r>
          </a:p>
          <a:p>
            <a:pPr fontAlgn="auto">
              <a:spcAft>
                <a:spcPts val="0"/>
              </a:spcAft>
              <a:buFont typeface="Arial" pitchFamily="34" charset="0"/>
              <a:buChar char="•"/>
              <a:defRPr/>
            </a:pPr>
            <a:r>
              <a:rPr lang="en-US" sz="2400" dirty="0" smtClean="0">
                <a:ln>
                  <a:solidFill>
                    <a:schemeClr val="tx1"/>
                  </a:solidFill>
                </a:ln>
              </a:rPr>
              <a:t>Rebuilding</a:t>
            </a:r>
          </a:p>
          <a:p>
            <a:pPr lvl="1" fontAlgn="auto">
              <a:spcAft>
                <a:spcPts val="0"/>
              </a:spcAft>
              <a:buFont typeface="Arial" pitchFamily="34" charset="0"/>
              <a:buChar char="–"/>
              <a:defRPr/>
            </a:pPr>
            <a:r>
              <a:rPr lang="en-US" sz="2000" dirty="0" smtClean="0">
                <a:ln>
                  <a:solidFill>
                    <a:schemeClr val="tx1"/>
                  </a:solidFill>
                </a:ln>
              </a:rPr>
              <a:t>Stone, brick, and iron</a:t>
            </a:r>
          </a:p>
          <a:p>
            <a:pPr lvl="1" fontAlgn="auto">
              <a:spcAft>
                <a:spcPts val="0"/>
              </a:spcAft>
              <a:buFont typeface="Arial" pitchFamily="34" charset="0"/>
              <a:buChar char="–"/>
              <a:defRPr/>
            </a:pPr>
            <a:r>
              <a:rPr lang="en-US" sz="2000" dirty="0" smtClean="0">
                <a:ln>
                  <a:solidFill>
                    <a:schemeClr val="tx1"/>
                  </a:solidFill>
                </a:ln>
              </a:rPr>
              <a:t>Streets raised by 22 ft</a:t>
            </a:r>
          </a:p>
          <a:p>
            <a:pPr lvl="1" fontAlgn="auto">
              <a:spcAft>
                <a:spcPts val="0"/>
              </a:spcAft>
              <a:buFont typeface="Arial" pitchFamily="34" charset="0"/>
              <a:buChar char="–"/>
              <a:defRPr/>
            </a:pPr>
            <a:r>
              <a:rPr lang="en-US" sz="2000" dirty="0" smtClean="0">
                <a:ln>
                  <a:solidFill>
                    <a:schemeClr val="tx1"/>
                  </a:solidFill>
                </a:ln>
              </a:rPr>
              <a:t>465 buildings built</a:t>
            </a:r>
          </a:p>
          <a:p>
            <a:pPr lvl="1" fontAlgn="auto">
              <a:spcAft>
                <a:spcPts val="0"/>
              </a:spcAft>
              <a:buFont typeface="Arial" pitchFamily="34" charset="0"/>
              <a:buChar char="–"/>
              <a:defRPr/>
            </a:pPr>
            <a:r>
              <a:rPr lang="en-US" sz="2000" dirty="0" smtClean="0">
                <a:ln>
                  <a:solidFill>
                    <a:schemeClr val="tx1"/>
                  </a:solidFill>
                </a:ln>
              </a:rPr>
              <a:t>More hydrants</a:t>
            </a:r>
          </a:p>
          <a:p>
            <a:pPr fontAlgn="auto">
              <a:spcAft>
                <a:spcPts val="0"/>
              </a:spcAft>
              <a:buFont typeface="Arial" pitchFamily="34" charset="0"/>
              <a:buChar char="•"/>
              <a:defRPr/>
            </a:pPr>
            <a:r>
              <a:rPr lang="en-US" sz="2400" dirty="0" smtClean="0">
                <a:ln>
                  <a:solidFill>
                    <a:schemeClr val="tx1"/>
                  </a:solidFill>
                </a:ln>
              </a:rPr>
              <a:t>Needed help from other cities</a:t>
            </a:r>
            <a:endParaRPr lang="en-US" sz="2400" dirty="0">
              <a:ln>
                <a:solidFill>
                  <a:schemeClr val="tx1"/>
                </a:solidFill>
              </a:ln>
            </a:endParaRPr>
          </a:p>
        </p:txBody>
      </p:sp>
      <p:pic>
        <p:nvPicPr>
          <p:cNvPr id="38915" name="Content Placeholder 4" descr="his_03.jpg"/>
          <p:cNvPicPr>
            <a:picLocks noGrp="1" noChangeAspect="1"/>
          </p:cNvPicPr>
          <p:nvPr>
            <p:ph sz="half" idx="2"/>
          </p:nvPr>
        </p:nvPicPr>
        <p:blipFill>
          <a:blip r:embed="rId2"/>
          <a:stretch>
            <a:fillRect/>
          </a:stretch>
        </p:blipFill>
        <p:spPr>
          <a:xfrm>
            <a:off x="4762500" y="2922588"/>
            <a:ext cx="3810000" cy="2000250"/>
          </a:xfrm>
        </p:spPr>
      </p:pic>
    </p:spTree>
    <p:extLst>
      <p:ext uri="{BB962C8B-B14F-4D97-AF65-F5344CB8AC3E}">
        <p14:creationId xmlns:p14="http://schemas.microsoft.com/office/powerpoint/2010/main" val="2143318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2"/>
          <a:srcRect/>
          <a:stretch>
            <a:fillRect/>
          </a:stretch>
        </p:blipFill>
        <p:spPr bwMode="auto">
          <a:xfrm>
            <a:off x="1423590" y="380999"/>
            <a:ext cx="5586810" cy="5439243"/>
          </a:xfrm>
          <a:prstGeom prst="rect">
            <a:avLst/>
          </a:prstGeom>
          <a:noFill/>
          <a:ln w="9525">
            <a:noFill/>
            <a:miter lim="800000"/>
            <a:headEnd/>
            <a:tailEnd/>
          </a:ln>
        </p:spPr>
      </p:pic>
      <p:sp>
        <p:nvSpPr>
          <p:cNvPr id="3" name="Rectangle 2"/>
          <p:cNvSpPr/>
          <p:nvPr/>
        </p:nvSpPr>
        <p:spPr>
          <a:xfrm rot="3493103">
            <a:off x="2789238" y="2228850"/>
            <a:ext cx="1652587" cy="170656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p:nvPr/>
        </p:nvSpPr>
        <p:spPr>
          <a:xfrm>
            <a:off x="2057400" y="5867400"/>
            <a:ext cx="4343400" cy="369332"/>
          </a:xfrm>
          <a:prstGeom prst="rect">
            <a:avLst/>
          </a:prstGeom>
          <a:noFill/>
        </p:spPr>
        <p:txBody>
          <a:bodyPr wrap="square">
            <a:spAutoFit/>
          </a:bodyPr>
          <a:lstStyle/>
          <a:p>
            <a:pPr fontAlgn="auto">
              <a:spcBef>
                <a:spcPts val="0"/>
              </a:spcBef>
              <a:spcAft>
                <a:spcPts val="0"/>
              </a:spcAft>
              <a:defRPr/>
            </a:pPr>
            <a:r>
              <a:rPr lang="en-US" dirty="0">
                <a:ln>
                  <a:solidFill>
                    <a:schemeClr val="tx1"/>
                  </a:solidFill>
                </a:ln>
                <a:latin typeface="+mn-lt"/>
              </a:rPr>
              <a:t>1</a:t>
            </a:r>
            <a:r>
              <a:rPr lang="en-US" baseline="30000" dirty="0">
                <a:ln>
                  <a:solidFill>
                    <a:schemeClr val="tx1"/>
                  </a:solidFill>
                </a:ln>
                <a:latin typeface="+mn-lt"/>
              </a:rPr>
              <a:t>st</a:t>
            </a:r>
            <a:r>
              <a:rPr lang="en-US" dirty="0">
                <a:ln>
                  <a:solidFill>
                    <a:schemeClr val="tx1"/>
                  </a:solidFill>
                </a:ln>
                <a:latin typeface="+mn-lt"/>
              </a:rPr>
              <a:t> and Madison to 4</a:t>
            </a:r>
            <a:r>
              <a:rPr lang="en-US" baseline="30000" dirty="0">
                <a:ln>
                  <a:solidFill>
                    <a:schemeClr val="tx1"/>
                  </a:solidFill>
                </a:ln>
                <a:latin typeface="+mn-lt"/>
              </a:rPr>
              <a:t>th</a:t>
            </a:r>
            <a:r>
              <a:rPr lang="en-US" dirty="0">
                <a:ln>
                  <a:solidFill>
                    <a:schemeClr val="tx1"/>
                  </a:solidFill>
                </a:ln>
                <a:latin typeface="+mn-lt"/>
              </a:rPr>
              <a:t> and University</a:t>
            </a:r>
          </a:p>
        </p:txBody>
      </p:sp>
    </p:spTree>
    <p:extLst>
      <p:ext uri="{BB962C8B-B14F-4D97-AF65-F5344CB8AC3E}">
        <p14:creationId xmlns:p14="http://schemas.microsoft.com/office/powerpoint/2010/main" val="3274113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Regrading</a:t>
            </a:r>
          </a:p>
        </p:txBody>
      </p:sp>
      <p:sp>
        <p:nvSpPr>
          <p:cNvPr id="17410" name="Content Placeholder 2"/>
          <p:cNvSpPr>
            <a:spLocks noGrp="1"/>
          </p:cNvSpPr>
          <p:nvPr>
            <p:ph idx="1"/>
          </p:nvPr>
        </p:nvSpPr>
        <p:spPr>
          <a:xfrm>
            <a:off x="827700" y="1600201"/>
            <a:ext cx="7859100" cy="4648206"/>
          </a:xfrm>
        </p:spPr>
        <p:txBody>
          <a:bodyPr>
            <a:normAutofit/>
          </a:bodyPr>
          <a:lstStyle/>
          <a:p>
            <a:r>
              <a:rPr lang="en-US" sz="3200" dirty="0" smtClean="0"/>
              <a:t>Seattle in between Elliot Bay and Lake Washington</a:t>
            </a:r>
          </a:p>
          <a:p>
            <a:r>
              <a:rPr lang="en-US" sz="3200" dirty="0" smtClean="0"/>
              <a:t>Three major hills (Capitol, First, and Beacon)</a:t>
            </a:r>
          </a:p>
          <a:p>
            <a:r>
              <a:rPr lang="en-US" sz="3200" dirty="0" smtClean="0"/>
              <a:t>Problem: Steepness of hills prevented roads and buildings from being constructed</a:t>
            </a:r>
          </a:p>
          <a:p>
            <a:r>
              <a:rPr lang="en-US" sz="3200" dirty="0" smtClean="0"/>
              <a:t>Solution: </a:t>
            </a:r>
            <a:r>
              <a:rPr lang="en-US" sz="3200" b="1" dirty="0" err="1" smtClean="0"/>
              <a:t>Regrade</a:t>
            </a:r>
            <a:r>
              <a:rPr lang="en-US" sz="3200" dirty="0" smtClean="0"/>
              <a:t> the city</a:t>
            </a:r>
          </a:p>
          <a:p>
            <a:pPr>
              <a:buFont typeface="Arial" charset="0"/>
              <a:buNone/>
            </a:pPr>
            <a:endParaRPr lang="en-US" dirty="0" smtClean="0"/>
          </a:p>
        </p:txBody>
      </p:sp>
    </p:spTree>
    <p:extLst>
      <p:ext uri="{BB962C8B-B14F-4D97-AF65-F5344CB8AC3E}">
        <p14:creationId xmlns:p14="http://schemas.microsoft.com/office/powerpoint/2010/main" val="32180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363890" cy="842682"/>
          </a:xfrm>
        </p:spPr>
        <p:txBody>
          <a:bodyPr/>
          <a:lstStyle/>
          <a:p>
            <a:r>
              <a:rPr lang="en-US" sz="3600" dirty="0" smtClean="0"/>
              <a:t>Regrading…thanks Wikipedia</a:t>
            </a:r>
            <a:endParaRPr lang="en-US" sz="3600" dirty="0"/>
          </a:p>
        </p:txBody>
      </p:sp>
      <p:sp>
        <p:nvSpPr>
          <p:cNvPr id="3" name="Content Placeholder 2"/>
          <p:cNvSpPr>
            <a:spLocks noGrp="1"/>
          </p:cNvSpPr>
          <p:nvPr>
            <p:ph idx="1"/>
          </p:nvPr>
        </p:nvSpPr>
        <p:spPr>
          <a:xfrm>
            <a:off x="381000" y="1447800"/>
            <a:ext cx="7930854" cy="5029200"/>
          </a:xfrm>
        </p:spPr>
        <p:txBody>
          <a:bodyPr>
            <a:normAutofit lnSpcReduction="10000"/>
          </a:bodyPr>
          <a:lstStyle/>
          <a:p>
            <a:r>
              <a:rPr lang="en-US" sz="2400" b="1" dirty="0"/>
              <a:t>Regrading</a:t>
            </a:r>
            <a:r>
              <a:rPr lang="en-US" sz="2400" dirty="0"/>
              <a:t> is the process of grading for raising and/or lowering the levels of land. Such a project can also be referred to as a </a:t>
            </a:r>
            <a:r>
              <a:rPr lang="en-US" sz="2400" b="1" dirty="0"/>
              <a:t>regrade</a:t>
            </a:r>
            <a:r>
              <a:rPr lang="en-US" sz="2400" dirty="0"/>
              <a:t>.</a:t>
            </a:r>
          </a:p>
          <a:p>
            <a:r>
              <a:rPr lang="en-US" sz="2400" dirty="0"/>
              <a:t>Regrading may be done on a small scale (as in preparation of a house </a:t>
            </a:r>
            <a:r>
              <a:rPr lang="en-US" sz="2400" dirty="0" smtClean="0"/>
              <a:t>site</a:t>
            </a:r>
            <a:r>
              <a:rPr lang="en-US" sz="2400" dirty="0"/>
              <a:t> or on quite a large scale (as in major reconfiguration of the terrain of a city, such as the Denny Regrade in Seattle</a:t>
            </a:r>
            <a:r>
              <a:rPr lang="en-US" sz="2400" dirty="0" smtClean="0"/>
              <a:t>).</a:t>
            </a:r>
            <a:endParaRPr lang="en-US" sz="2400" dirty="0"/>
          </a:p>
          <a:p>
            <a:r>
              <a:rPr lang="en-US" sz="2400" dirty="0"/>
              <a:t>Regrading is typically performed to make land more level (flatter), in which case it is sometimes called </a:t>
            </a:r>
            <a:r>
              <a:rPr lang="en-US" sz="2400" b="1" dirty="0"/>
              <a:t>levelling</a:t>
            </a:r>
            <a:r>
              <a:rPr lang="en-US" sz="2400" dirty="0" smtClean="0"/>
              <a:t>.) </a:t>
            </a:r>
            <a:r>
              <a:rPr lang="en-US" sz="2400" dirty="0"/>
              <a:t>Levelling can have the consequence of making other nearby slopes steeper, and potentially unstable or prone to erosion.</a:t>
            </a:r>
          </a:p>
          <a:p>
            <a:endParaRPr lang="en-US" dirty="0"/>
          </a:p>
        </p:txBody>
      </p:sp>
    </p:spTree>
    <p:extLst>
      <p:ext uri="{BB962C8B-B14F-4D97-AF65-F5344CB8AC3E}">
        <p14:creationId xmlns:p14="http://schemas.microsoft.com/office/powerpoint/2010/main" val="129363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Grp="1" noChangeAspect="1" noChangeArrowheads="1"/>
          </p:cNvPicPr>
          <p:nvPr>
            <p:ph idx="1"/>
          </p:nvPr>
        </p:nvPicPr>
        <p:blipFill>
          <a:blip r:embed="rId2"/>
          <a:srcRect/>
          <a:stretch>
            <a:fillRect/>
          </a:stretch>
        </p:blipFill>
        <p:spPr>
          <a:xfrm>
            <a:off x="0" y="0"/>
            <a:ext cx="9144000" cy="6858000"/>
          </a:xfrm>
        </p:spPr>
      </p:pic>
      <p:sp>
        <p:nvSpPr>
          <p:cNvPr id="18434" name="TextBox 4"/>
          <p:cNvSpPr txBox="1">
            <a:spLocks noChangeArrowheads="1"/>
          </p:cNvSpPr>
          <p:nvPr/>
        </p:nvSpPr>
        <p:spPr bwMode="auto">
          <a:xfrm>
            <a:off x="5334000" y="228600"/>
            <a:ext cx="3429000" cy="830263"/>
          </a:xfrm>
          <a:prstGeom prst="rect">
            <a:avLst/>
          </a:prstGeom>
          <a:noFill/>
          <a:ln w="9525">
            <a:noFill/>
            <a:miter lim="800000"/>
            <a:headEnd/>
            <a:tailEnd/>
          </a:ln>
        </p:spPr>
        <p:txBody>
          <a:bodyPr>
            <a:spAutoFit/>
          </a:bodyPr>
          <a:lstStyle/>
          <a:p>
            <a:pPr algn="ctr"/>
            <a:r>
              <a:rPr lang="en-US" sz="2400" b="1">
                <a:solidFill>
                  <a:schemeClr val="bg2"/>
                </a:solidFill>
                <a:latin typeface="Calibri" pitchFamily="34" charset="0"/>
              </a:rPr>
              <a:t>Leveling the hills of Seattle (1907)</a:t>
            </a:r>
          </a:p>
        </p:txBody>
      </p:sp>
    </p:spTree>
    <p:extLst>
      <p:ext uri="{BB962C8B-B14F-4D97-AF65-F5344CB8AC3E}">
        <p14:creationId xmlns:p14="http://schemas.microsoft.com/office/powerpoint/2010/main" val="3308956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Grp="1" noChangeAspect="1" noChangeArrowheads="1"/>
          </p:cNvPicPr>
          <p:nvPr>
            <p:ph idx="1"/>
          </p:nvPr>
        </p:nvPicPr>
        <p:blipFill>
          <a:blip r:embed="rId2"/>
          <a:srcRect/>
          <a:stretch>
            <a:fillRect/>
          </a:stretch>
        </p:blipFill>
        <p:spPr>
          <a:xfrm>
            <a:off x="0" y="0"/>
            <a:ext cx="9144000" cy="6858000"/>
          </a:xfrm>
        </p:spPr>
      </p:pic>
      <p:sp>
        <p:nvSpPr>
          <p:cNvPr id="21506" name="TextBox 4"/>
          <p:cNvSpPr txBox="1">
            <a:spLocks noChangeArrowheads="1"/>
          </p:cNvSpPr>
          <p:nvPr/>
        </p:nvSpPr>
        <p:spPr bwMode="auto">
          <a:xfrm>
            <a:off x="5562600" y="228600"/>
            <a:ext cx="3048000" cy="461963"/>
          </a:xfrm>
          <a:prstGeom prst="rect">
            <a:avLst/>
          </a:prstGeom>
          <a:noFill/>
          <a:ln w="9525">
            <a:noFill/>
            <a:miter lim="800000"/>
            <a:headEnd/>
            <a:tailEnd/>
          </a:ln>
        </p:spPr>
        <p:txBody>
          <a:bodyPr>
            <a:spAutoFit/>
          </a:bodyPr>
          <a:lstStyle/>
          <a:p>
            <a:r>
              <a:rPr lang="en-US" sz="2400">
                <a:solidFill>
                  <a:schemeClr val="bg2"/>
                </a:solidFill>
                <a:latin typeface="Calibri" pitchFamily="34" charset="0"/>
              </a:rPr>
              <a:t>Denny Regrade</a:t>
            </a:r>
          </a:p>
        </p:txBody>
      </p:sp>
    </p:spTree>
    <p:extLst>
      <p:ext uri="{BB962C8B-B14F-4D97-AF65-F5344CB8AC3E}">
        <p14:creationId xmlns:p14="http://schemas.microsoft.com/office/powerpoint/2010/main" val="4085666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Purpose of Regrading</a:t>
            </a:r>
          </a:p>
        </p:txBody>
      </p:sp>
      <p:sp>
        <p:nvSpPr>
          <p:cNvPr id="3" name="Content Placeholder 2"/>
          <p:cNvSpPr>
            <a:spLocks noGrp="1"/>
          </p:cNvSpPr>
          <p:nvPr>
            <p:ph idx="1"/>
          </p:nvPr>
        </p:nvSpPr>
        <p:spPr>
          <a:xfrm>
            <a:off x="457200" y="1600201"/>
            <a:ext cx="8229600" cy="4648206"/>
          </a:xfrm>
        </p:spPr>
        <p:txBody>
          <a:bodyPr rtlCol="0">
            <a:noAutofit/>
          </a:bodyPr>
          <a:lstStyle/>
          <a:p>
            <a:pPr fontAlgn="auto">
              <a:spcAft>
                <a:spcPts val="0"/>
              </a:spcAft>
              <a:buFont typeface="Arial" pitchFamily="34" charset="0"/>
              <a:buChar char="•"/>
              <a:defRPr/>
            </a:pPr>
            <a:r>
              <a:rPr lang="en-US" sz="2400" u="sng" dirty="0" smtClean="0"/>
              <a:t>Original motivation</a:t>
            </a:r>
          </a:p>
          <a:p>
            <a:pPr fontAlgn="auto">
              <a:spcAft>
                <a:spcPts val="0"/>
              </a:spcAft>
              <a:buFont typeface="Arial" pitchFamily="34" charset="0"/>
              <a:buNone/>
              <a:defRPr/>
            </a:pPr>
            <a:r>
              <a:rPr lang="en-US" sz="2400" dirty="0" smtClean="0"/>
              <a:t>-more available land </a:t>
            </a:r>
          </a:p>
          <a:p>
            <a:pPr fontAlgn="auto">
              <a:spcAft>
                <a:spcPts val="0"/>
              </a:spcAft>
              <a:buFont typeface="Arial" pitchFamily="34" charset="0"/>
              <a:buNone/>
              <a:defRPr/>
            </a:pPr>
            <a:r>
              <a:rPr lang="en-US" sz="2400" dirty="0" smtClean="0"/>
              <a:t>-increase land values (waterfront)</a:t>
            </a:r>
          </a:p>
          <a:p>
            <a:pPr fontAlgn="auto">
              <a:spcAft>
                <a:spcPts val="0"/>
              </a:spcAft>
              <a:buFont typeface="Arial" pitchFamily="34" charset="0"/>
              <a:buChar char="•"/>
              <a:defRPr/>
            </a:pPr>
            <a:r>
              <a:rPr lang="en-US" sz="2400" u="sng" dirty="0" smtClean="0"/>
              <a:t>Problems</a:t>
            </a:r>
          </a:p>
          <a:p>
            <a:pPr fontAlgn="auto">
              <a:spcAft>
                <a:spcPts val="0"/>
              </a:spcAft>
              <a:buFont typeface="Arial" pitchFamily="34" charset="0"/>
              <a:buNone/>
              <a:defRPr/>
            </a:pPr>
            <a:r>
              <a:rPr lang="en-US" sz="2400" dirty="0" smtClean="0"/>
              <a:t>-new land isolated from the city</a:t>
            </a:r>
          </a:p>
          <a:p>
            <a:pPr fontAlgn="auto">
              <a:spcAft>
                <a:spcPts val="0"/>
              </a:spcAft>
              <a:buFont typeface="Arial" pitchFamily="34" charset="0"/>
              <a:buNone/>
              <a:defRPr/>
            </a:pPr>
            <a:r>
              <a:rPr lang="en-US" sz="2400" dirty="0" smtClean="0"/>
              <a:t>-eastern half of the hill still intact </a:t>
            </a:r>
            <a:r>
              <a:rPr lang="en-US" sz="2400" dirty="0" smtClean="0">
                <a:sym typeface="Wingdings" pitchFamily="2" charset="2"/>
              </a:rPr>
              <a:t> west side hard to approach</a:t>
            </a:r>
          </a:p>
          <a:p>
            <a:pPr fontAlgn="auto">
              <a:spcAft>
                <a:spcPts val="0"/>
              </a:spcAft>
              <a:buFont typeface="Arial" pitchFamily="34" charset="0"/>
              <a:buNone/>
              <a:defRPr/>
            </a:pPr>
            <a:r>
              <a:rPr lang="en-US" sz="2400" dirty="0" smtClean="0">
                <a:sym typeface="Wingdings" pitchFamily="2" charset="2"/>
              </a:rPr>
              <a:t>-people drawn away from moving to west side because they feared another regrade would destroy their homes or businesses</a:t>
            </a:r>
            <a:endParaRPr lang="en-US" sz="2400" dirty="0"/>
          </a:p>
        </p:txBody>
      </p:sp>
    </p:spTree>
    <p:extLst>
      <p:ext uri="{BB962C8B-B14F-4D97-AF65-F5344CB8AC3E}">
        <p14:creationId xmlns:p14="http://schemas.microsoft.com/office/powerpoint/2010/main" val="127448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General Geography</a:t>
            </a:r>
          </a:p>
        </p:txBody>
      </p:sp>
      <p:sp>
        <p:nvSpPr>
          <p:cNvPr id="3" name="Content Placeholder 2"/>
          <p:cNvSpPr>
            <a:spLocks noGrp="1"/>
          </p:cNvSpPr>
          <p:nvPr>
            <p:ph idx="1"/>
          </p:nvPr>
        </p:nvSpPr>
        <p:spPr>
          <a:xfrm>
            <a:off x="457200" y="1600200"/>
            <a:ext cx="5410200" cy="5257800"/>
          </a:xfrm>
        </p:spPr>
        <p:txBody>
          <a:bodyPr rtlCol="0">
            <a:normAutofit/>
          </a:bodyPr>
          <a:lstStyle/>
          <a:p>
            <a:pPr fontAlgn="auto">
              <a:spcAft>
                <a:spcPts val="0"/>
              </a:spcAft>
              <a:buFont typeface="Arial" pitchFamily="34" charset="0"/>
              <a:buChar char="•"/>
              <a:defRPr/>
            </a:pPr>
            <a:r>
              <a:rPr lang="en-US" sz="2400" dirty="0" smtClean="0"/>
              <a:t>Surrounded by low hills</a:t>
            </a:r>
          </a:p>
          <a:p>
            <a:pPr fontAlgn="auto">
              <a:spcAft>
                <a:spcPts val="0"/>
              </a:spcAft>
              <a:buFont typeface="Arial" pitchFamily="34" charset="0"/>
              <a:buChar char="•"/>
              <a:defRPr/>
            </a:pPr>
            <a:r>
              <a:rPr lang="en-US" sz="2400" dirty="0" smtClean="0"/>
              <a:t>Lake Washington to the West, Cascade Mountains to the East</a:t>
            </a:r>
          </a:p>
          <a:p>
            <a:pPr fontAlgn="auto">
              <a:spcAft>
                <a:spcPts val="0"/>
              </a:spcAft>
              <a:buFont typeface="Arial" pitchFamily="34" charset="0"/>
              <a:buChar char="•"/>
              <a:defRPr/>
            </a:pPr>
            <a:r>
              <a:rPr lang="en-US" sz="2400" dirty="0" smtClean="0"/>
              <a:t>Located on Elliot Bay</a:t>
            </a:r>
          </a:p>
          <a:p>
            <a:pPr fontAlgn="auto">
              <a:spcAft>
                <a:spcPts val="0"/>
              </a:spcAft>
              <a:buFont typeface="Arial" pitchFamily="34" charset="0"/>
              <a:buChar char="•"/>
              <a:defRPr/>
            </a:pPr>
            <a:r>
              <a:rPr lang="en-US" sz="2400" dirty="0" smtClean="0"/>
              <a:t>Puget Sound</a:t>
            </a:r>
          </a:p>
          <a:p>
            <a:pPr fontAlgn="auto">
              <a:spcAft>
                <a:spcPts val="0"/>
              </a:spcAft>
              <a:buFont typeface="Arial" pitchFamily="34" charset="0"/>
              <a:buNone/>
              <a:defRPr/>
            </a:pPr>
            <a:r>
              <a:rPr lang="en-US" sz="2400" dirty="0" smtClean="0"/>
              <a:t>      -Deep water bay</a:t>
            </a:r>
          </a:p>
          <a:p>
            <a:pPr fontAlgn="auto">
              <a:spcAft>
                <a:spcPts val="0"/>
              </a:spcAft>
              <a:buFont typeface="Arial" pitchFamily="34" charset="0"/>
              <a:buNone/>
              <a:defRPr/>
            </a:pPr>
            <a:r>
              <a:rPr lang="en-US" sz="2400" dirty="0" smtClean="0"/>
              <a:t>      -Trading</a:t>
            </a:r>
          </a:p>
          <a:p>
            <a:pPr fontAlgn="auto">
              <a:spcAft>
                <a:spcPts val="0"/>
              </a:spcAft>
              <a:buFont typeface="Arial" pitchFamily="34" charset="0"/>
              <a:buChar char="•"/>
              <a:defRPr/>
            </a:pPr>
            <a:r>
              <a:rPr lang="en-US" sz="2400" dirty="0" smtClean="0"/>
              <a:t>Abundant trees</a:t>
            </a:r>
          </a:p>
          <a:p>
            <a:pPr fontAlgn="auto">
              <a:spcAft>
                <a:spcPts val="0"/>
              </a:spcAft>
              <a:buFont typeface="Arial" pitchFamily="34" charset="0"/>
              <a:buChar char="•"/>
              <a:defRPr/>
            </a:pPr>
            <a:r>
              <a:rPr lang="en-US" sz="2400" dirty="0" smtClean="0"/>
              <a:t>Henry </a:t>
            </a:r>
            <a:r>
              <a:rPr lang="en-US" sz="2400" dirty="0" err="1" smtClean="0"/>
              <a:t>Yesler’s</a:t>
            </a:r>
            <a:r>
              <a:rPr lang="en-US" sz="2400" dirty="0" smtClean="0"/>
              <a:t> saw mill</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pic>
        <p:nvPicPr>
          <p:cNvPr id="15363" name="Picture 3"/>
          <p:cNvPicPr>
            <a:picLocks noChangeAspect="1" noChangeArrowheads="1"/>
          </p:cNvPicPr>
          <p:nvPr/>
        </p:nvPicPr>
        <p:blipFill>
          <a:blip r:embed="rId2"/>
          <a:srcRect/>
          <a:stretch>
            <a:fillRect/>
          </a:stretch>
        </p:blipFill>
        <p:spPr bwMode="auto">
          <a:xfrm>
            <a:off x="4648200" y="4572000"/>
            <a:ext cx="4495800" cy="3276600"/>
          </a:xfrm>
          <a:prstGeom prst="rect">
            <a:avLst/>
          </a:prstGeom>
          <a:noFill/>
          <a:ln w="9525">
            <a:noFill/>
            <a:miter lim="800000"/>
            <a:headEnd/>
            <a:tailEnd/>
          </a:ln>
        </p:spPr>
      </p:pic>
    </p:spTree>
    <p:extLst>
      <p:ext uri="{BB962C8B-B14F-4D97-AF65-F5344CB8AC3E}">
        <p14:creationId xmlns:p14="http://schemas.microsoft.com/office/powerpoint/2010/main" val="424003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Seattle Fire pictures and article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content.lib.washington.edu/extras/seattle-fire.html</a:t>
            </a:r>
            <a:endParaRPr lang="en-US" dirty="0" smtClean="0"/>
          </a:p>
          <a:p>
            <a:r>
              <a:rPr lang="en-US" dirty="0" smtClean="0"/>
              <a:t>Look at the pictures and read the background article </a:t>
            </a:r>
          </a:p>
          <a:p>
            <a:r>
              <a:rPr lang="en-US" dirty="0" smtClean="0"/>
              <a:t>Create a metaphor for pre and post-fire Seattle.</a:t>
            </a:r>
          </a:p>
          <a:p>
            <a:pPr lvl="1"/>
            <a:r>
              <a:rPr lang="en-US" dirty="0" smtClean="0"/>
              <a:t>Don’t just draw buildings then burned buildings </a:t>
            </a:r>
            <a:endParaRPr lang="en-US" dirty="0"/>
          </a:p>
        </p:txBody>
      </p:sp>
    </p:spTree>
    <p:extLst>
      <p:ext uri="{BB962C8B-B14F-4D97-AF65-F5344CB8AC3E}">
        <p14:creationId xmlns:p14="http://schemas.microsoft.com/office/powerpoint/2010/main" val="232833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Seattle Labor and Industries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9716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0103"/>
            <a:ext cx="8153400" cy="996697"/>
          </a:xfrm>
        </p:spPr>
        <p:txBody>
          <a:bodyPr/>
          <a:lstStyle/>
          <a:p>
            <a:r>
              <a:rPr lang="en-US" sz="4000" dirty="0" smtClean="0"/>
              <a:t>Lumber in the Pacific Northwest</a:t>
            </a:r>
            <a:endParaRPr lang="en-US" sz="4000" dirty="0"/>
          </a:p>
        </p:txBody>
      </p:sp>
      <p:sp>
        <p:nvSpPr>
          <p:cNvPr id="3" name="Subtitle 2"/>
          <p:cNvSpPr>
            <a:spLocks noGrp="1"/>
          </p:cNvSpPr>
          <p:nvPr>
            <p:ph type="subTitle" idx="1"/>
          </p:nvPr>
        </p:nvSpPr>
        <p:spPr>
          <a:xfrm>
            <a:off x="685800" y="6167989"/>
            <a:ext cx="7931752" cy="455616"/>
          </a:xfrm>
        </p:spPr>
        <p:txBody>
          <a:bodyPr>
            <a:normAutofit fontScale="70000" lnSpcReduction="20000"/>
          </a:bodyPr>
          <a:lstStyle/>
          <a:p>
            <a:r>
              <a:rPr lang="en-US" dirty="0" smtClean="0"/>
              <a:t>He’s a lumberjack and he’s ok, he sleeps all night and he works all day</a:t>
            </a:r>
            <a:endParaRPr lang="en-US" dirty="0"/>
          </a:p>
        </p:txBody>
      </p:sp>
      <p:pic>
        <p:nvPicPr>
          <p:cNvPr id="4" name="Picture 3" descr="lumberjack.jpg"/>
          <p:cNvPicPr>
            <a:picLocks noChangeAspect="1"/>
          </p:cNvPicPr>
          <p:nvPr/>
        </p:nvPicPr>
        <p:blipFill>
          <a:blip r:embed="rId2"/>
          <a:stretch>
            <a:fillRect/>
          </a:stretch>
        </p:blipFill>
        <p:spPr>
          <a:xfrm>
            <a:off x="1447800" y="1066800"/>
            <a:ext cx="5964809" cy="4893273"/>
          </a:xfrm>
          <a:prstGeom prst="rect">
            <a:avLst/>
          </a:prstGeom>
        </p:spPr>
      </p:pic>
    </p:spTree>
    <p:extLst>
      <p:ext uri="{BB962C8B-B14F-4D97-AF65-F5344CB8AC3E}">
        <p14:creationId xmlns:p14="http://schemas.microsoft.com/office/powerpoint/2010/main" val="1375788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327818"/>
            <a:ext cx="8229600" cy="815182"/>
          </a:xfrm>
        </p:spPr>
        <p:txBody>
          <a:bodyPr/>
          <a:lstStyle/>
          <a:p>
            <a:r>
              <a:rPr lang="en-US" dirty="0" smtClean="0"/>
              <a:t>In the beginning</a:t>
            </a:r>
            <a:endParaRPr lang="en-US" dirty="0"/>
          </a:p>
        </p:txBody>
      </p:sp>
      <p:sp>
        <p:nvSpPr>
          <p:cNvPr id="3" name="Content Placeholder 2"/>
          <p:cNvSpPr>
            <a:spLocks noGrp="1"/>
          </p:cNvSpPr>
          <p:nvPr>
            <p:ph idx="1"/>
          </p:nvPr>
        </p:nvSpPr>
        <p:spPr>
          <a:xfrm>
            <a:off x="533400" y="1524000"/>
            <a:ext cx="8229600" cy="4679191"/>
          </a:xfrm>
        </p:spPr>
        <p:txBody>
          <a:bodyPr>
            <a:normAutofit fontScale="92500"/>
          </a:bodyPr>
          <a:lstStyle/>
          <a:p>
            <a:r>
              <a:rPr lang="en-US" sz="2800" dirty="0" smtClean="0"/>
              <a:t>Starts as early at 1820 along the Columbia in southern Washington</a:t>
            </a:r>
          </a:p>
          <a:p>
            <a:r>
              <a:rPr lang="en-US" sz="2800" dirty="0" smtClean="0"/>
              <a:t>Only really occurs in BC and WA, never really makes it to OR; (BC &amp; WA are rainforests)</a:t>
            </a:r>
          </a:p>
          <a:p>
            <a:r>
              <a:rPr lang="en-US" sz="2800" dirty="0" smtClean="0"/>
              <a:t>Picks up steam with Henry </a:t>
            </a:r>
            <a:r>
              <a:rPr lang="en-US" sz="2800" dirty="0" err="1" smtClean="0"/>
              <a:t>Yesler’s</a:t>
            </a:r>
            <a:r>
              <a:rPr lang="en-US" sz="2800" dirty="0" smtClean="0"/>
              <a:t> mill in Seattle in 1853</a:t>
            </a:r>
          </a:p>
          <a:p>
            <a:r>
              <a:rPr lang="en-US" sz="2800" dirty="0" smtClean="0"/>
              <a:t>First major staple industry in Washington since fur</a:t>
            </a:r>
          </a:p>
          <a:p>
            <a:r>
              <a:rPr lang="en-US" sz="2800" dirty="0" smtClean="0"/>
              <a:t>In full force by 1900—mainly because nowhere else has any more trees</a:t>
            </a:r>
          </a:p>
          <a:p>
            <a:endParaRPr lang="en-US" dirty="0"/>
          </a:p>
        </p:txBody>
      </p:sp>
    </p:spTree>
    <p:extLst>
      <p:ext uri="{BB962C8B-B14F-4D97-AF65-F5344CB8AC3E}">
        <p14:creationId xmlns:p14="http://schemas.microsoft.com/office/powerpoint/2010/main" val="2828699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9456"/>
          </a:xfrm>
        </p:spPr>
        <p:txBody>
          <a:bodyPr/>
          <a:lstStyle/>
          <a:p>
            <a:r>
              <a:rPr lang="en-US" dirty="0" smtClean="0"/>
              <a:t>The process</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r>
              <a:rPr lang="en-US" sz="2400" dirty="0" smtClean="0"/>
              <a:t>Find a forest, chop down a tree—it was this simple to begin with</a:t>
            </a:r>
          </a:p>
          <a:p>
            <a:r>
              <a:rPr lang="en-US" sz="2400" dirty="0" smtClean="0"/>
              <a:t>Then it became a matter of protecting resources, so some forest are harvested on a rotating system</a:t>
            </a:r>
          </a:p>
          <a:p>
            <a:r>
              <a:rPr lang="en-US" sz="2400" dirty="0" smtClean="0"/>
              <a:t>Once the tree is down, roll it (skid row) or float it to the lumber mill</a:t>
            </a:r>
          </a:p>
          <a:p>
            <a:r>
              <a:rPr lang="en-US" sz="2400" dirty="0" smtClean="0"/>
              <a:t>Lumber mill chops it up, most of which is used to build things</a:t>
            </a:r>
          </a:p>
          <a:p>
            <a:r>
              <a:rPr lang="en-US" sz="2400" dirty="0" smtClean="0"/>
              <a:t>Small portion of harvested forests used to make paper</a:t>
            </a:r>
            <a:endParaRPr lang="en-US" sz="2400" dirty="0"/>
          </a:p>
        </p:txBody>
      </p:sp>
    </p:spTree>
    <p:extLst>
      <p:ext uri="{BB962C8B-B14F-4D97-AF65-F5344CB8AC3E}">
        <p14:creationId xmlns:p14="http://schemas.microsoft.com/office/powerpoint/2010/main" val="4260597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Company towns</a:t>
            </a:r>
            <a:endParaRPr lang="en-US" dirty="0"/>
          </a:p>
        </p:txBody>
      </p:sp>
      <p:sp>
        <p:nvSpPr>
          <p:cNvPr id="3" name="Content Placeholder 2"/>
          <p:cNvSpPr>
            <a:spLocks noGrp="1"/>
          </p:cNvSpPr>
          <p:nvPr>
            <p:ph idx="1"/>
          </p:nvPr>
        </p:nvSpPr>
        <p:spPr>
          <a:xfrm>
            <a:off x="457200" y="1219200"/>
            <a:ext cx="8229600" cy="4876800"/>
          </a:xfrm>
        </p:spPr>
        <p:txBody>
          <a:bodyPr>
            <a:noAutofit/>
          </a:bodyPr>
          <a:lstStyle/>
          <a:p>
            <a:r>
              <a:rPr lang="en-US" sz="2800" dirty="0" smtClean="0"/>
              <a:t>In 20</a:t>
            </a:r>
            <a:r>
              <a:rPr lang="en-US" sz="2800" baseline="30000" dirty="0" smtClean="0"/>
              <a:t>th</a:t>
            </a:r>
            <a:r>
              <a:rPr lang="en-US" sz="2800" dirty="0" smtClean="0"/>
              <a:t> century big-business America, some got powerful enough to control entire town = company towns</a:t>
            </a:r>
          </a:p>
          <a:p>
            <a:r>
              <a:rPr lang="en-US" sz="2800" dirty="0" smtClean="0"/>
              <a:t>Virtually everyone in the town works for the company</a:t>
            </a:r>
          </a:p>
          <a:p>
            <a:r>
              <a:rPr lang="en-US" sz="2800" dirty="0" smtClean="0"/>
              <a:t>Those who don’t are homemakers or run other town services (schools, police, fire)</a:t>
            </a:r>
          </a:p>
          <a:p>
            <a:r>
              <a:rPr lang="en-US" sz="2800" dirty="0" smtClean="0"/>
              <a:t>Good in that everyone knows everyone else</a:t>
            </a:r>
          </a:p>
          <a:p>
            <a:r>
              <a:rPr lang="en-US" sz="2800" dirty="0" smtClean="0"/>
              <a:t>Bad in that everyone knows everyone else and it becomes hard to “get out” of the town</a:t>
            </a:r>
            <a:endParaRPr lang="en-US" sz="2800" dirty="0"/>
          </a:p>
        </p:txBody>
      </p:sp>
    </p:spTree>
    <p:extLst>
      <p:ext uri="{BB962C8B-B14F-4D97-AF65-F5344CB8AC3E}">
        <p14:creationId xmlns:p14="http://schemas.microsoft.com/office/powerpoint/2010/main" val="1133255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36" y="304800"/>
            <a:ext cx="8229600" cy="914400"/>
          </a:xfrm>
        </p:spPr>
        <p:txBody>
          <a:bodyPr/>
          <a:lstStyle/>
          <a:p>
            <a:r>
              <a:rPr lang="en-US" dirty="0" smtClean="0"/>
              <a:t>Modern logging</a:t>
            </a:r>
            <a:endParaRPr lang="en-US" dirty="0"/>
          </a:p>
        </p:txBody>
      </p:sp>
      <p:sp>
        <p:nvSpPr>
          <p:cNvPr id="3" name="Content Placeholder 2"/>
          <p:cNvSpPr>
            <a:spLocks noGrp="1"/>
          </p:cNvSpPr>
          <p:nvPr>
            <p:ph idx="1"/>
          </p:nvPr>
        </p:nvSpPr>
        <p:spPr>
          <a:xfrm>
            <a:off x="457200" y="1295400"/>
            <a:ext cx="8229600" cy="4449763"/>
          </a:xfrm>
        </p:spPr>
        <p:txBody>
          <a:bodyPr>
            <a:noAutofit/>
          </a:bodyPr>
          <a:lstStyle/>
          <a:p>
            <a:r>
              <a:rPr lang="en-US" sz="2800" dirty="0" smtClean="0"/>
              <a:t>Golden Age of logging ends with 1920s when other materials become more prevalently used</a:t>
            </a:r>
          </a:p>
          <a:p>
            <a:r>
              <a:rPr lang="en-US" sz="2800" dirty="0" smtClean="0"/>
              <a:t>Logging stays relatively strong through today (does not fully die like fur)</a:t>
            </a:r>
          </a:p>
          <a:p>
            <a:r>
              <a:rPr lang="en-US" sz="2800" dirty="0" smtClean="0"/>
              <a:t>Still one of the world’s chief logging areas</a:t>
            </a:r>
          </a:p>
          <a:p>
            <a:r>
              <a:rPr lang="en-US" sz="2800" dirty="0" smtClean="0"/>
              <a:t>Much more environmentally concerned—more protected areas and natural forests, cut down a tree, plant two trees programs, regulation and limits enforced</a:t>
            </a:r>
            <a:endParaRPr lang="en-US" sz="2800" dirty="0"/>
          </a:p>
        </p:txBody>
      </p:sp>
    </p:spTree>
    <p:extLst>
      <p:ext uri="{BB962C8B-B14F-4D97-AF65-F5344CB8AC3E}">
        <p14:creationId xmlns:p14="http://schemas.microsoft.com/office/powerpoint/2010/main" val="912818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industries</a:t>
            </a:r>
            <a:endParaRPr lang="en-US" dirty="0"/>
          </a:p>
        </p:txBody>
      </p:sp>
      <p:sp>
        <p:nvSpPr>
          <p:cNvPr id="3" name="Content Placeholder 2"/>
          <p:cNvSpPr>
            <a:spLocks noGrp="1"/>
          </p:cNvSpPr>
          <p:nvPr>
            <p:ph idx="1"/>
          </p:nvPr>
        </p:nvSpPr>
        <p:spPr/>
        <p:txBody>
          <a:bodyPr>
            <a:normAutofit/>
          </a:bodyPr>
          <a:lstStyle/>
          <a:p>
            <a:r>
              <a:rPr lang="en-US" sz="3600" dirty="0" smtClean="0"/>
              <a:t>Fishing</a:t>
            </a:r>
          </a:p>
          <a:p>
            <a:r>
              <a:rPr lang="en-US" sz="3600" dirty="0" smtClean="0"/>
              <a:t>Boat making/shipping</a:t>
            </a:r>
          </a:p>
          <a:p>
            <a:r>
              <a:rPr lang="en-US" sz="3600" dirty="0" smtClean="0"/>
              <a:t>Later: Boeing and Microsoft</a:t>
            </a:r>
            <a:endParaRPr lang="en-US" sz="3600" dirty="0"/>
          </a:p>
        </p:txBody>
      </p:sp>
    </p:spTree>
    <p:extLst>
      <p:ext uri="{BB962C8B-B14F-4D97-AF65-F5344CB8AC3E}">
        <p14:creationId xmlns:p14="http://schemas.microsoft.com/office/powerpoint/2010/main" val="3268816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Seattle General Strike</a:t>
            </a:r>
            <a:endParaRPr lang="en-US" dirty="0"/>
          </a:p>
        </p:txBody>
      </p:sp>
      <p:sp>
        <p:nvSpPr>
          <p:cNvPr id="5" name="Subtitle 4"/>
          <p:cNvSpPr>
            <a:spLocks noGrp="1"/>
          </p:cNvSpPr>
          <p:nvPr>
            <p:ph type="subTitle" idx="1"/>
          </p:nvPr>
        </p:nvSpPr>
        <p:spPr/>
        <p:txBody>
          <a:bodyPr/>
          <a:lstStyle/>
          <a:p>
            <a:r>
              <a:rPr lang="en-US" dirty="0" smtClean="0"/>
              <a:t>1919: First city-wide labor action called a </a:t>
            </a:r>
            <a:r>
              <a:rPr lang="en-US" smtClean="0"/>
              <a:t>general strike </a:t>
            </a:r>
            <a:endParaRPr lang="en-US" dirty="0"/>
          </a:p>
        </p:txBody>
      </p:sp>
    </p:spTree>
    <p:extLst>
      <p:ext uri="{BB962C8B-B14F-4D97-AF65-F5344CB8AC3E}">
        <p14:creationId xmlns:p14="http://schemas.microsoft.com/office/powerpoint/2010/main" val="3042847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14082"/>
          </a:xfrm>
        </p:spPr>
        <p:txBody>
          <a:bodyPr/>
          <a:lstStyle/>
          <a:p>
            <a:r>
              <a:rPr lang="en-US" dirty="0" smtClean="0"/>
              <a:t>Activity </a:t>
            </a:r>
            <a:endParaRPr lang="en-US" dirty="0"/>
          </a:p>
        </p:txBody>
      </p:sp>
      <p:sp>
        <p:nvSpPr>
          <p:cNvPr id="3" name="Content Placeholder 2"/>
          <p:cNvSpPr>
            <a:spLocks noGrp="1"/>
          </p:cNvSpPr>
          <p:nvPr>
            <p:ph idx="1"/>
          </p:nvPr>
        </p:nvSpPr>
        <p:spPr>
          <a:xfrm>
            <a:off x="484710" y="1295400"/>
            <a:ext cx="8278290" cy="4953006"/>
          </a:xfrm>
        </p:spPr>
        <p:txBody>
          <a:bodyPr>
            <a:noAutofit/>
          </a:bodyPr>
          <a:lstStyle/>
          <a:p>
            <a:r>
              <a:rPr lang="en-US" sz="2400" dirty="0">
                <a:hlinkClick r:id="rId2"/>
              </a:rPr>
              <a:t>http://depts.washington.edu/labhist/strike</a:t>
            </a:r>
            <a:r>
              <a:rPr lang="en-US" sz="2400" dirty="0" smtClean="0">
                <a:hlinkClick r:id="rId2"/>
              </a:rPr>
              <a:t>/</a:t>
            </a:r>
            <a:endParaRPr lang="en-US" sz="2400" dirty="0" smtClean="0"/>
          </a:p>
          <a:p>
            <a:r>
              <a:rPr lang="en-US" sz="2400" dirty="0" smtClean="0"/>
              <a:t>Read the background information (newspaper articles, strike memories and oral histories, interactive map, understanding the strike, etc.)</a:t>
            </a:r>
          </a:p>
          <a:p>
            <a:r>
              <a:rPr lang="en-US" sz="2400" dirty="0" smtClean="0"/>
              <a:t>Then, with a partner: </a:t>
            </a:r>
          </a:p>
          <a:p>
            <a:pPr lvl="1"/>
            <a:r>
              <a:rPr lang="en-US" sz="2000" dirty="0" smtClean="0"/>
              <a:t>Under Research Reports: pick one of the essays/articles, and become an expert on the topic</a:t>
            </a:r>
          </a:p>
          <a:p>
            <a:pPr lvl="1"/>
            <a:r>
              <a:rPr lang="en-US" sz="2000" dirty="0" smtClean="0"/>
              <a:t>Be ready to briefly share information about the strike with the class</a:t>
            </a:r>
          </a:p>
          <a:p>
            <a:pPr lvl="1"/>
            <a:r>
              <a:rPr lang="en-US" sz="2000" dirty="0" smtClean="0"/>
              <a:t>Bring in one-two quotes from reading</a:t>
            </a:r>
          </a:p>
          <a:p>
            <a:pPr lvl="1"/>
            <a:r>
              <a:rPr lang="en-US" sz="2000" dirty="0" smtClean="0"/>
              <a:t>One pair per report </a:t>
            </a:r>
            <a:endParaRPr lang="en-US" sz="2000" dirty="0"/>
          </a:p>
        </p:txBody>
      </p:sp>
    </p:spTree>
    <p:extLst>
      <p:ext uri="{BB962C8B-B14F-4D97-AF65-F5344CB8AC3E}">
        <p14:creationId xmlns:p14="http://schemas.microsoft.com/office/powerpoint/2010/main" val="203810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8"/>
          <p:cNvSpPr>
            <a:spLocks noChangeArrowheads="1"/>
          </p:cNvSpPr>
          <p:nvPr/>
        </p:nvSpPr>
        <p:spPr bwMode="auto">
          <a:xfrm>
            <a:off x="762000" y="1066800"/>
            <a:ext cx="1066800" cy="685800"/>
          </a:xfrm>
          <a:prstGeom prst="rect">
            <a:avLst/>
          </a:prstGeom>
          <a:solidFill>
            <a:schemeClr val="folHlink"/>
          </a:solidFill>
          <a:ln w="9525">
            <a:noFill/>
            <a:miter lim="800000"/>
            <a:headEnd/>
            <a:tailEnd/>
          </a:ln>
        </p:spPr>
        <p:txBody>
          <a:bodyPr wrap="none" anchor="ctr"/>
          <a:lstStyle/>
          <a:p>
            <a:endParaRPr lang="en-US">
              <a:latin typeface="Calibri" pitchFamily="34" charset="0"/>
            </a:endParaRPr>
          </a:p>
        </p:txBody>
      </p:sp>
      <p:sp>
        <p:nvSpPr>
          <p:cNvPr id="26626" name="Line 4"/>
          <p:cNvSpPr>
            <a:spLocks noChangeShapeType="1"/>
          </p:cNvSpPr>
          <p:nvPr/>
        </p:nvSpPr>
        <p:spPr bwMode="auto">
          <a:xfrm>
            <a:off x="0" y="1219200"/>
            <a:ext cx="1828800" cy="1447800"/>
          </a:xfrm>
          <a:prstGeom prst="line">
            <a:avLst/>
          </a:prstGeom>
          <a:noFill/>
          <a:ln w="9525">
            <a:solidFill>
              <a:schemeClr val="tx1"/>
            </a:solidFill>
            <a:round/>
            <a:headEnd/>
            <a:tailEnd/>
          </a:ln>
        </p:spPr>
        <p:txBody>
          <a:bodyPr/>
          <a:lstStyle/>
          <a:p>
            <a:endParaRPr lang="en-US"/>
          </a:p>
        </p:txBody>
      </p:sp>
      <p:sp>
        <p:nvSpPr>
          <p:cNvPr id="26627" name="Line 5"/>
          <p:cNvSpPr>
            <a:spLocks noChangeShapeType="1"/>
          </p:cNvSpPr>
          <p:nvPr/>
        </p:nvSpPr>
        <p:spPr bwMode="auto">
          <a:xfrm>
            <a:off x="1828800" y="2667000"/>
            <a:ext cx="0" cy="4191000"/>
          </a:xfrm>
          <a:prstGeom prst="line">
            <a:avLst/>
          </a:prstGeom>
          <a:noFill/>
          <a:ln w="9525">
            <a:solidFill>
              <a:schemeClr val="tx1"/>
            </a:solidFill>
            <a:round/>
            <a:headEnd/>
            <a:tailEnd/>
          </a:ln>
        </p:spPr>
        <p:txBody>
          <a:bodyPr/>
          <a:lstStyle/>
          <a:p>
            <a:endParaRPr lang="en-US"/>
          </a:p>
        </p:txBody>
      </p:sp>
      <p:sp>
        <p:nvSpPr>
          <p:cNvPr id="26628" name="Rectangle 9"/>
          <p:cNvSpPr>
            <a:spLocks noChangeArrowheads="1"/>
          </p:cNvSpPr>
          <p:nvPr/>
        </p:nvSpPr>
        <p:spPr bwMode="auto">
          <a:xfrm>
            <a:off x="1828800" y="2438400"/>
            <a:ext cx="609600" cy="44196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26629" name="Oval 12"/>
          <p:cNvSpPr>
            <a:spLocks noChangeArrowheads="1"/>
          </p:cNvSpPr>
          <p:nvPr/>
        </p:nvSpPr>
        <p:spPr bwMode="auto">
          <a:xfrm rot="-693094">
            <a:off x="-762000" y="2514600"/>
            <a:ext cx="1828800" cy="4724400"/>
          </a:xfrm>
          <a:prstGeom prst="ellipse">
            <a:avLst/>
          </a:prstGeom>
          <a:solidFill>
            <a:schemeClr val="accent2"/>
          </a:solidFill>
          <a:ln w="9525">
            <a:solidFill>
              <a:schemeClr val="tx1"/>
            </a:solidFill>
            <a:round/>
            <a:headEnd/>
            <a:tailEnd/>
          </a:ln>
        </p:spPr>
        <p:txBody>
          <a:bodyPr wrap="none" anchor="ctr"/>
          <a:lstStyle/>
          <a:p>
            <a:endParaRPr lang="en-US">
              <a:latin typeface="Calibri" pitchFamily="34" charset="0"/>
            </a:endParaRPr>
          </a:p>
        </p:txBody>
      </p:sp>
      <p:sp>
        <p:nvSpPr>
          <p:cNvPr id="26630" name="Rectangle 13"/>
          <p:cNvSpPr>
            <a:spLocks noChangeArrowheads="1"/>
          </p:cNvSpPr>
          <p:nvPr/>
        </p:nvSpPr>
        <p:spPr bwMode="auto">
          <a:xfrm>
            <a:off x="2362200" y="0"/>
            <a:ext cx="7010400" cy="6858000"/>
          </a:xfrm>
          <a:prstGeom prst="rect">
            <a:avLst/>
          </a:prstGeom>
          <a:solidFill>
            <a:schemeClr val="folHlink"/>
          </a:solidFill>
          <a:ln w="9525">
            <a:noFill/>
            <a:miter lim="800000"/>
            <a:headEnd/>
            <a:tailEnd/>
          </a:ln>
        </p:spPr>
        <p:txBody>
          <a:bodyPr wrap="none" anchor="ctr"/>
          <a:lstStyle/>
          <a:p>
            <a:endParaRPr lang="en-US">
              <a:latin typeface="Calibri" pitchFamily="34" charset="0"/>
            </a:endParaRPr>
          </a:p>
        </p:txBody>
      </p:sp>
      <p:sp>
        <p:nvSpPr>
          <p:cNvPr id="26631" name="Rectangle 14"/>
          <p:cNvSpPr>
            <a:spLocks noChangeArrowheads="1"/>
          </p:cNvSpPr>
          <p:nvPr/>
        </p:nvSpPr>
        <p:spPr bwMode="auto">
          <a:xfrm>
            <a:off x="2362200" y="2438400"/>
            <a:ext cx="2514600" cy="5334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26632" name="Rectangle 16"/>
          <p:cNvSpPr>
            <a:spLocks noChangeArrowheads="1"/>
          </p:cNvSpPr>
          <p:nvPr/>
        </p:nvSpPr>
        <p:spPr bwMode="auto">
          <a:xfrm>
            <a:off x="0" y="0"/>
            <a:ext cx="2514600" cy="1219200"/>
          </a:xfrm>
          <a:prstGeom prst="rect">
            <a:avLst/>
          </a:prstGeom>
          <a:solidFill>
            <a:schemeClr val="folHlink"/>
          </a:solidFill>
          <a:ln w="9525">
            <a:noFill/>
            <a:miter lim="800000"/>
            <a:headEnd/>
            <a:tailEnd/>
          </a:ln>
        </p:spPr>
        <p:txBody>
          <a:bodyPr wrap="none" anchor="ctr"/>
          <a:lstStyle/>
          <a:p>
            <a:endParaRPr lang="en-US">
              <a:latin typeface="Calibri" pitchFamily="34" charset="0"/>
            </a:endParaRPr>
          </a:p>
        </p:txBody>
      </p:sp>
      <p:sp>
        <p:nvSpPr>
          <p:cNvPr id="26633" name="Rectangle 17"/>
          <p:cNvSpPr>
            <a:spLocks noChangeArrowheads="1"/>
          </p:cNvSpPr>
          <p:nvPr/>
        </p:nvSpPr>
        <p:spPr bwMode="auto">
          <a:xfrm>
            <a:off x="1524000" y="1219200"/>
            <a:ext cx="990600" cy="1219200"/>
          </a:xfrm>
          <a:prstGeom prst="rect">
            <a:avLst/>
          </a:prstGeom>
          <a:solidFill>
            <a:schemeClr val="folHlink"/>
          </a:solidFill>
          <a:ln w="9525">
            <a:noFill/>
            <a:miter lim="800000"/>
            <a:headEnd/>
            <a:tailEnd/>
          </a:ln>
        </p:spPr>
        <p:txBody>
          <a:bodyPr wrap="none" anchor="ctr"/>
          <a:lstStyle/>
          <a:p>
            <a:endParaRPr lang="en-US">
              <a:latin typeface="Calibri" pitchFamily="34" charset="0"/>
            </a:endParaRPr>
          </a:p>
        </p:txBody>
      </p:sp>
      <p:sp>
        <p:nvSpPr>
          <p:cNvPr id="26634" name="Rectangle 10"/>
          <p:cNvSpPr>
            <a:spLocks noChangeArrowheads="1"/>
          </p:cNvSpPr>
          <p:nvPr/>
        </p:nvSpPr>
        <p:spPr bwMode="auto">
          <a:xfrm rot="2391038">
            <a:off x="-533400" y="1371600"/>
            <a:ext cx="3138488" cy="6096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26635" name="Text Box 36"/>
          <p:cNvSpPr txBox="1">
            <a:spLocks noChangeArrowheads="1"/>
          </p:cNvSpPr>
          <p:nvPr/>
        </p:nvSpPr>
        <p:spPr bwMode="auto">
          <a:xfrm>
            <a:off x="6324600" y="4800600"/>
            <a:ext cx="1828800" cy="366713"/>
          </a:xfrm>
          <a:prstGeom prst="rect">
            <a:avLst/>
          </a:prstGeom>
          <a:solidFill>
            <a:srgbClr val="000000"/>
          </a:solidFill>
          <a:ln w="9525">
            <a:noFill/>
            <a:miter lim="800000"/>
            <a:headEnd/>
            <a:tailEnd/>
          </a:ln>
        </p:spPr>
        <p:txBody>
          <a:bodyPr>
            <a:spAutoFit/>
          </a:bodyPr>
          <a:lstStyle/>
          <a:p>
            <a:pPr>
              <a:spcBef>
                <a:spcPct val="50000"/>
              </a:spcBef>
            </a:pPr>
            <a:r>
              <a:rPr lang="en-US" dirty="0">
                <a:latin typeface="Calibri" pitchFamily="34" charset="0"/>
                <a:hlinkClick r:id="rId2" action="ppaction://hlinksldjump"/>
              </a:rPr>
              <a:t>Battle of Seattle</a:t>
            </a:r>
            <a:endParaRPr lang="en-US" dirty="0">
              <a:latin typeface="Calibri" pitchFamily="34" charset="0"/>
            </a:endParaRPr>
          </a:p>
        </p:txBody>
      </p:sp>
      <p:sp>
        <p:nvSpPr>
          <p:cNvPr id="26636" name="Rectangle 37"/>
          <p:cNvSpPr>
            <a:spLocks noChangeArrowheads="1"/>
          </p:cNvSpPr>
          <p:nvPr/>
        </p:nvSpPr>
        <p:spPr bwMode="auto">
          <a:xfrm rot="-3102935">
            <a:off x="353219" y="2389982"/>
            <a:ext cx="1036637" cy="381000"/>
          </a:xfrm>
          <a:prstGeom prst="rect">
            <a:avLst/>
          </a:prstGeom>
          <a:solidFill>
            <a:srgbClr val="996633"/>
          </a:solidFill>
          <a:ln w="9525">
            <a:noFill/>
            <a:miter lim="800000"/>
            <a:headEnd/>
            <a:tailEnd/>
          </a:ln>
        </p:spPr>
        <p:txBody>
          <a:bodyPr wrap="none" anchor="ctr"/>
          <a:lstStyle/>
          <a:p>
            <a:endParaRPr lang="en-US">
              <a:latin typeface="Calibri" pitchFamily="34" charset="0"/>
            </a:endParaRPr>
          </a:p>
        </p:txBody>
      </p:sp>
      <p:sp>
        <p:nvSpPr>
          <p:cNvPr id="26637" name="Text Box 34"/>
          <p:cNvSpPr txBox="1">
            <a:spLocks noChangeArrowheads="1"/>
          </p:cNvSpPr>
          <p:nvPr/>
        </p:nvSpPr>
        <p:spPr bwMode="auto">
          <a:xfrm rot="-3268780">
            <a:off x="168275" y="2193925"/>
            <a:ext cx="1524000" cy="336550"/>
          </a:xfrm>
          <a:prstGeom prst="rect">
            <a:avLst/>
          </a:prstGeom>
          <a:noFill/>
          <a:ln w="9525">
            <a:noFill/>
            <a:miter lim="800000"/>
            <a:headEnd/>
            <a:tailEnd/>
          </a:ln>
        </p:spPr>
        <p:txBody>
          <a:bodyPr>
            <a:spAutoFit/>
          </a:bodyPr>
          <a:lstStyle/>
          <a:p>
            <a:pPr>
              <a:spcBef>
                <a:spcPct val="50000"/>
              </a:spcBef>
            </a:pPr>
            <a:r>
              <a:rPr lang="en-US" sz="1600">
                <a:latin typeface="Calibri" pitchFamily="34" charset="0"/>
                <a:hlinkClick r:id="rId3" action="ppaction://hlinksldjump"/>
              </a:rPr>
              <a:t>Sewage</a:t>
            </a:r>
            <a:endParaRPr lang="en-US" sz="1600">
              <a:latin typeface="Calibri" pitchFamily="34" charset="0"/>
            </a:endParaRPr>
          </a:p>
        </p:txBody>
      </p:sp>
      <p:sp>
        <p:nvSpPr>
          <p:cNvPr id="26638" name="Freeform 38"/>
          <p:cNvSpPr>
            <a:spLocks/>
          </p:cNvSpPr>
          <p:nvPr/>
        </p:nvSpPr>
        <p:spPr bwMode="auto">
          <a:xfrm>
            <a:off x="50800" y="2933700"/>
            <a:ext cx="617538" cy="736600"/>
          </a:xfrm>
          <a:custGeom>
            <a:avLst/>
            <a:gdLst>
              <a:gd name="T0" fmla="*/ 264 w 389"/>
              <a:gd name="T1" fmla="*/ 0 h 464"/>
              <a:gd name="T2" fmla="*/ 152 w 389"/>
              <a:gd name="T3" fmla="*/ 40 h 464"/>
              <a:gd name="T4" fmla="*/ 216 w 389"/>
              <a:gd name="T5" fmla="*/ 240 h 464"/>
              <a:gd name="T6" fmla="*/ 280 w 389"/>
              <a:gd name="T7" fmla="*/ 296 h 464"/>
              <a:gd name="T8" fmla="*/ 248 w 389"/>
              <a:gd name="T9" fmla="*/ 128 h 464"/>
              <a:gd name="T10" fmla="*/ 104 w 389"/>
              <a:gd name="T11" fmla="*/ 296 h 464"/>
              <a:gd name="T12" fmla="*/ 0 w 389"/>
              <a:gd name="T13" fmla="*/ 216 h 464"/>
              <a:gd name="T14" fmla="*/ 104 w 389"/>
              <a:gd name="T15" fmla="*/ 144 h 464"/>
              <a:gd name="T16" fmla="*/ 184 w 389"/>
              <a:gd name="T17" fmla="*/ 152 h 464"/>
              <a:gd name="T18" fmla="*/ 192 w 389"/>
              <a:gd name="T19" fmla="*/ 184 h 464"/>
              <a:gd name="T20" fmla="*/ 200 w 389"/>
              <a:gd name="T21" fmla="*/ 232 h 464"/>
              <a:gd name="T22" fmla="*/ 288 w 389"/>
              <a:gd name="T23" fmla="*/ 336 h 464"/>
              <a:gd name="T24" fmla="*/ 360 w 389"/>
              <a:gd name="T25" fmla="*/ 328 h 464"/>
              <a:gd name="T26" fmla="*/ 368 w 389"/>
              <a:gd name="T27" fmla="*/ 216 h 464"/>
              <a:gd name="T28" fmla="*/ 256 w 389"/>
              <a:gd name="T29" fmla="*/ 144 h 464"/>
              <a:gd name="T30" fmla="*/ 240 w 389"/>
              <a:gd name="T31" fmla="*/ 120 h 464"/>
              <a:gd name="T32" fmla="*/ 264 w 389"/>
              <a:gd name="T33" fmla="*/ 112 h 464"/>
              <a:gd name="T34" fmla="*/ 304 w 389"/>
              <a:gd name="T35" fmla="*/ 104 h 464"/>
              <a:gd name="T36" fmla="*/ 328 w 389"/>
              <a:gd name="T37" fmla="*/ 80 h 464"/>
              <a:gd name="T38" fmla="*/ 344 w 389"/>
              <a:gd name="T39" fmla="*/ 56 h 464"/>
              <a:gd name="T40" fmla="*/ 296 w 389"/>
              <a:gd name="T41" fmla="*/ 40 h 464"/>
              <a:gd name="T42" fmla="*/ 208 w 389"/>
              <a:gd name="T43" fmla="*/ 64 h 464"/>
              <a:gd name="T44" fmla="*/ 176 w 389"/>
              <a:gd name="T45" fmla="*/ 112 h 464"/>
              <a:gd name="T46" fmla="*/ 272 w 389"/>
              <a:gd name="T47" fmla="*/ 280 h 464"/>
              <a:gd name="T48" fmla="*/ 288 w 389"/>
              <a:gd name="T49" fmla="*/ 320 h 464"/>
              <a:gd name="T50" fmla="*/ 312 w 389"/>
              <a:gd name="T51" fmla="*/ 344 h 464"/>
              <a:gd name="T52" fmla="*/ 328 w 389"/>
              <a:gd name="T53" fmla="*/ 392 h 464"/>
              <a:gd name="T54" fmla="*/ 320 w 389"/>
              <a:gd name="T55" fmla="*/ 416 h 464"/>
              <a:gd name="T56" fmla="*/ 288 w 389"/>
              <a:gd name="T57" fmla="*/ 424 h 464"/>
              <a:gd name="T58" fmla="*/ 184 w 389"/>
              <a:gd name="T59" fmla="*/ 464 h 464"/>
              <a:gd name="T60" fmla="*/ 120 w 389"/>
              <a:gd name="T61" fmla="*/ 456 h 464"/>
              <a:gd name="T62" fmla="*/ 72 w 389"/>
              <a:gd name="T63" fmla="*/ 424 h 464"/>
              <a:gd name="T64" fmla="*/ 176 w 389"/>
              <a:gd name="T65" fmla="*/ 352 h 464"/>
              <a:gd name="T66" fmla="*/ 288 w 389"/>
              <a:gd name="T67" fmla="*/ 384 h 464"/>
              <a:gd name="T68" fmla="*/ 280 w 389"/>
              <a:gd name="T69" fmla="*/ 432 h 464"/>
              <a:gd name="T70" fmla="*/ 120 w 389"/>
              <a:gd name="T71" fmla="*/ 424 h 464"/>
              <a:gd name="T72" fmla="*/ 88 w 389"/>
              <a:gd name="T73" fmla="*/ 328 h 464"/>
              <a:gd name="T74" fmla="*/ 176 w 389"/>
              <a:gd name="T75" fmla="*/ 280 h 464"/>
              <a:gd name="T76" fmla="*/ 248 w 389"/>
              <a:gd name="T77" fmla="*/ 352 h 464"/>
              <a:gd name="T78" fmla="*/ 56 w 389"/>
              <a:gd name="T79" fmla="*/ 352 h 464"/>
              <a:gd name="T80" fmla="*/ 104 w 389"/>
              <a:gd name="T81" fmla="*/ 152 h 464"/>
              <a:gd name="T82" fmla="*/ 248 w 389"/>
              <a:gd name="T83" fmla="*/ 208 h 464"/>
              <a:gd name="T84" fmla="*/ 384 w 389"/>
              <a:gd name="T85" fmla="*/ 288 h 464"/>
              <a:gd name="T86" fmla="*/ 328 w 389"/>
              <a:gd name="T87" fmla="*/ 176 h 464"/>
              <a:gd name="T88" fmla="*/ 336 w 389"/>
              <a:gd name="T89" fmla="*/ 120 h 464"/>
              <a:gd name="T90" fmla="*/ 360 w 389"/>
              <a:gd name="T91" fmla="*/ 96 h 464"/>
              <a:gd name="T92" fmla="*/ 368 w 389"/>
              <a:gd name="T93" fmla="*/ 120 h 464"/>
              <a:gd name="T94" fmla="*/ 360 w 389"/>
              <a:gd name="T95" fmla="*/ 184 h 464"/>
              <a:gd name="T96" fmla="*/ 336 w 389"/>
              <a:gd name="T97" fmla="*/ 320 h 464"/>
              <a:gd name="T98" fmla="*/ 264 w 389"/>
              <a:gd name="T99" fmla="*/ 344 h 464"/>
              <a:gd name="T100" fmla="*/ 192 w 389"/>
              <a:gd name="T101" fmla="*/ 336 h 464"/>
              <a:gd name="T102" fmla="*/ 192 w 389"/>
              <a:gd name="T103" fmla="*/ 280 h 464"/>
              <a:gd name="T104" fmla="*/ 248 w 389"/>
              <a:gd name="T105" fmla="*/ 208 h 464"/>
              <a:gd name="T106" fmla="*/ 176 w 389"/>
              <a:gd name="T107" fmla="*/ 264 h 464"/>
              <a:gd name="T108" fmla="*/ 128 w 389"/>
              <a:gd name="T109" fmla="*/ 280 h 464"/>
              <a:gd name="T110" fmla="*/ 40 w 389"/>
              <a:gd name="T111" fmla="*/ 248 h 464"/>
              <a:gd name="T112" fmla="*/ 24 w 389"/>
              <a:gd name="T113" fmla="*/ 200 h 464"/>
              <a:gd name="T114" fmla="*/ 16 w 389"/>
              <a:gd name="T115" fmla="*/ 176 h 464"/>
              <a:gd name="T116" fmla="*/ 24 w 389"/>
              <a:gd name="T117" fmla="*/ 120 h 464"/>
              <a:gd name="T118" fmla="*/ 48 w 389"/>
              <a:gd name="T119" fmla="*/ 112 h 464"/>
              <a:gd name="T120" fmla="*/ 160 w 389"/>
              <a:gd name="T121" fmla="*/ 144 h 464"/>
              <a:gd name="T122" fmla="*/ 176 w 389"/>
              <a:gd name="T123" fmla="*/ 168 h 464"/>
              <a:gd name="T124" fmla="*/ 232 w 389"/>
              <a:gd name="T125" fmla="*/ 80 h 4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9"/>
              <a:gd name="T190" fmla="*/ 0 h 464"/>
              <a:gd name="T191" fmla="*/ 389 w 389"/>
              <a:gd name="T192" fmla="*/ 464 h 4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9" h="464">
                <a:moveTo>
                  <a:pt x="264" y="0"/>
                </a:moveTo>
                <a:cubicBezTo>
                  <a:pt x="225" y="30"/>
                  <a:pt x="201" y="32"/>
                  <a:pt x="152" y="40"/>
                </a:cubicBezTo>
                <a:cubicBezTo>
                  <a:pt x="69" y="96"/>
                  <a:pt x="170" y="194"/>
                  <a:pt x="216" y="240"/>
                </a:cubicBezTo>
                <a:cubicBezTo>
                  <a:pt x="240" y="264"/>
                  <a:pt x="245" y="284"/>
                  <a:pt x="280" y="296"/>
                </a:cubicBezTo>
                <a:cubicBezTo>
                  <a:pt x="299" y="240"/>
                  <a:pt x="303" y="165"/>
                  <a:pt x="248" y="128"/>
                </a:cubicBezTo>
                <a:cubicBezTo>
                  <a:pt x="193" y="183"/>
                  <a:pt x="184" y="269"/>
                  <a:pt x="104" y="296"/>
                </a:cubicBezTo>
                <a:cubicBezTo>
                  <a:pt x="23" y="282"/>
                  <a:pt x="33" y="282"/>
                  <a:pt x="0" y="216"/>
                </a:cubicBezTo>
                <a:cubicBezTo>
                  <a:pt x="13" y="138"/>
                  <a:pt x="26" y="154"/>
                  <a:pt x="104" y="144"/>
                </a:cubicBezTo>
                <a:cubicBezTo>
                  <a:pt x="131" y="147"/>
                  <a:pt x="160" y="141"/>
                  <a:pt x="184" y="152"/>
                </a:cubicBezTo>
                <a:cubicBezTo>
                  <a:pt x="194" y="157"/>
                  <a:pt x="190" y="173"/>
                  <a:pt x="192" y="184"/>
                </a:cubicBezTo>
                <a:cubicBezTo>
                  <a:pt x="195" y="200"/>
                  <a:pt x="196" y="216"/>
                  <a:pt x="200" y="232"/>
                </a:cubicBezTo>
                <a:cubicBezTo>
                  <a:pt x="213" y="285"/>
                  <a:pt x="234" y="318"/>
                  <a:pt x="288" y="336"/>
                </a:cubicBezTo>
                <a:cubicBezTo>
                  <a:pt x="312" y="333"/>
                  <a:pt x="337" y="336"/>
                  <a:pt x="360" y="328"/>
                </a:cubicBezTo>
                <a:cubicBezTo>
                  <a:pt x="389" y="317"/>
                  <a:pt x="375" y="248"/>
                  <a:pt x="368" y="216"/>
                </a:cubicBezTo>
                <a:cubicBezTo>
                  <a:pt x="359" y="173"/>
                  <a:pt x="289" y="150"/>
                  <a:pt x="256" y="144"/>
                </a:cubicBezTo>
                <a:cubicBezTo>
                  <a:pt x="251" y="136"/>
                  <a:pt x="238" y="129"/>
                  <a:pt x="240" y="120"/>
                </a:cubicBezTo>
                <a:cubicBezTo>
                  <a:pt x="242" y="112"/>
                  <a:pt x="256" y="114"/>
                  <a:pt x="264" y="112"/>
                </a:cubicBezTo>
                <a:cubicBezTo>
                  <a:pt x="277" y="109"/>
                  <a:pt x="291" y="107"/>
                  <a:pt x="304" y="104"/>
                </a:cubicBezTo>
                <a:cubicBezTo>
                  <a:pt x="312" y="96"/>
                  <a:pt x="321" y="89"/>
                  <a:pt x="328" y="80"/>
                </a:cubicBezTo>
                <a:cubicBezTo>
                  <a:pt x="334" y="73"/>
                  <a:pt x="350" y="64"/>
                  <a:pt x="344" y="56"/>
                </a:cubicBezTo>
                <a:cubicBezTo>
                  <a:pt x="333" y="43"/>
                  <a:pt x="296" y="40"/>
                  <a:pt x="296" y="40"/>
                </a:cubicBezTo>
                <a:cubicBezTo>
                  <a:pt x="266" y="44"/>
                  <a:pt x="230" y="39"/>
                  <a:pt x="208" y="64"/>
                </a:cubicBezTo>
                <a:cubicBezTo>
                  <a:pt x="195" y="78"/>
                  <a:pt x="176" y="112"/>
                  <a:pt x="176" y="112"/>
                </a:cubicBezTo>
                <a:cubicBezTo>
                  <a:pt x="188" y="183"/>
                  <a:pt x="222" y="230"/>
                  <a:pt x="272" y="280"/>
                </a:cubicBezTo>
                <a:cubicBezTo>
                  <a:pt x="277" y="293"/>
                  <a:pt x="280" y="308"/>
                  <a:pt x="288" y="320"/>
                </a:cubicBezTo>
                <a:cubicBezTo>
                  <a:pt x="294" y="330"/>
                  <a:pt x="307" y="334"/>
                  <a:pt x="312" y="344"/>
                </a:cubicBezTo>
                <a:cubicBezTo>
                  <a:pt x="320" y="359"/>
                  <a:pt x="328" y="392"/>
                  <a:pt x="328" y="392"/>
                </a:cubicBezTo>
                <a:cubicBezTo>
                  <a:pt x="325" y="400"/>
                  <a:pt x="327" y="411"/>
                  <a:pt x="320" y="416"/>
                </a:cubicBezTo>
                <a:cubicBezTo>
                  <a:pt x="311" y="423"/>
                  <a:pt x="298" y="420"/>
                  <a:pt x="288" y="424"/>
                </a:cubicBezTo>
                <a:cubicBezTo>
                  <a:pt x="252" y="437"/>
                  <a:pt x="221" y="455"/>
                  <a:pt x="184" y="464"/>
                </a:cubicBezTo>
                <a:cubicBezTo>
                  <a:pt x="163" y="461"/>
                  <a:pt x="140" y="463"/>
                  <a:pt x="120" y="456"/>
                </a:cubicBezTo>
                <a:cubicBezTo>
                  <a:pt x="102" y="450"/>
                  <a:pt x="72" y="424"/>
                  <a:pt x="72" y="424"/>
                </a:cubicBezTo>
                <a:cubicBezTo>
                  <a:pt x="97" y="362"/>
                  <a:pt x="116" y="367"/>
                  <a:pt x="176" y="352"/>
                </a:cubicBezTo>
                <a:cubicBezTo>
                  <a:pt x="231" y="360"/>
                  <a:pt x="240" y="372"/>
                  <a:pt x="288" y="384"/>
                </a:cubicBezTo>
                <a:cubicBezTo>
                  <a:pt x="295" y="395"/>
                  <a:pt x="329" y="428"/>
                  <a:pt x="280" y="432"/>
                </a:cubicBezTo>
                <a:cubicBezTo>
                  <a:pt x="227" y="437"/>
                  <a:pt x="173" y="427"/>
                  <a:pt x="120" y="424"/>
                </a:cubicBezTo>
                <a:cubicBezTo>
                  <a:pt x="76" y="409"/>
                  <a:pt x="65" y="378"/>
                  <a:pt x="88" y="328"/>
                </a:cubicBezTo>
                <a:cubicBezTo>
                  <a:pt x="98" y="306"/>
                  <a:pt x="156" y="290"/>
                  <a:pt x="176" y="280"/>
                </a:cubicBezTo>
                <a:cubicBezTo>
                  <a:pt x="232" y="291"/>
                  <a:pt x="234" y="297"/>
                  <a:pt x="248" y="352"/>
                </a:cubicBezTo>
                <a:cubicBezTo>
                  <a:pt x="192" y="389"/>
                  <a:pt x="119" y="361"/>
                  <a:pt x="56" y="352"/>
                </a:cubicBezTo>
                <a:cubicBezTo>
                  <a:pt x="8" y="279"/>
                  <a:pt x="49" y="207"/>
                  <a:pt x="104" y="152"/>
                </a:cubicBezTo>
                <a:cubicBezTo>
                  <a:pt x="185" y="158"/>
                  <a:pt x="224" y="136"/>
                  <a:pt x="248" y="208"/>
                </a:cubicBezTo>
                <a:cubicBezTo>
                  <a:pt x="262" y="321"/>
                  <a:pt x="243" y="297"/>
                  <a:pt x="384" y="288"/>
                </a:cubicBezTo>
                <a:cubicBezTo>
                  <a:pt x="376" y="216"/>
                  <a:pt x="381" y="211"/>
                  <a:pt x="328" y="176"/>
                </a:cubicBezTo>
                <a:cubicBezTo>
                  <a:pt x="309" y="120"/>
                  <a:pt x="296" y="133"/>
                  <a:pt x="336" y="120"/>
                </a:cubicBezTo>
                <a:cubicBezTo>
                  <a:pt x="344" y="112"/>
                  <a:pt x="349" y="96"/>
                  <a:pt x="360" y="96"/>
                </a:cubicBezTo>
                <a:cubicBezTo>
                  <a:pt x="368" y="96"/>
                  <a:pt x="368" y="112"/>
                  <a:pt x="368" y="120"/>
                </a:cubicBezTo>
                <a:cubicBezTo>
                  <a:pt x="368" y="141"/>
                  <a:pt x="363" y="163"/>
                  <a:pt x="360" y="184"/>
                </a:cubicBezTo>
                <a:cubicBezTo>
                  <a:pt x="357" y="208"/>
                  <a:pt x="350" y="308"/>
                  <a:pt x="336" y="320"/>
                </a:cubicBezTo>
                <a:cubicBezTo>
                  <a:pt x="323" y="331"/>
                  <a:pt x="281" y="340"/>
                  <a:pt x="264" y="344"/>
                </a:cubicBezTo>
                <a:cubicBezTo>
                  <a:pt x="240" y="341"/>
                  <a:pt x="214" y="345"/>
                  <a:pt x="192" y="336"/>
                </a:cubicBezTo>
                <a:cubicBezTo>
                  <a:pt x="175" y="329"/>
                  <a:pt x="190" y="284"/>
                  <a:pt x="192" y="280"/>
                </a:cubicBezTo>
                <a:cubicBezTo>
                  <a:pt x="211" y="242"/>
                  <a:pt x="222" y="234"/>
                  <a:pt x="248" y="208"/>
                </a:cubicBezTo>
                <a:cubicBezTo>
                  <a:pt x="248" y="208"/>
                  <a:pt x="205" y="254"/>
                  <a:pt x="176" y="264"/>
                </a:cubicBezTo>
                <a:cubicBezTo>
                  <a:pt x="160" y="269"/>
                  <a:pt x="144" y="275"/>
                  <a:pt x="128" y="280"/>
                </a:cubicBezTo>
                <a:cubicBezTo>
                  <a:pt x="88" y="275"/>
                  <a:pt x="60" y="285"/>
                  <a:pt x="40" y="248"/>
                </a:cubicBezTo>
                <a:cubicBezTo>
                  <a:pt x="32" y="233"/>
                  <a:pt x="29" y="216"/>
                  <a:pt x="24" y="200"/>
                </a:cubicBezTo>
                <a:cubicBezTo>
                  <a:pt x="21" y="192"/>
                  <a:pt x="16" y="176"/>
                  <a:pt x="16" y="176"/>
                </a:cubicBezTo>
                <a:cubicBezTo>
                  <a:pt x="19" y="157"/>
                  <a:pt x="16" y="137"/>
                  <a:pt x="24" y="120"/>
                </a:cubicBezTo>
                <a:cubicBezTo>
                  <a:pt x="28" y="112"/>
                  <a:pt x="40" y="112"/>
                  <a:pt x="48" y="112"/>
                </a:cubicBezTo>
                <a:cubicBezTo>
                  <a:pt x="86" y="112"/>
                  <a:pt x="124" y="135"/>
                  <a:pt x="160" y="144"/>
                </a:cubicBezTo>
                <a:cubicBezTo>
                  <a:pt x="165" y="152"/>
                  <a:pt x="167" y="164"/>
                  <a:pt x="176" y="168"/>
                </a:cubicBezTo>
                <a:cubicBezTo>
                  <a:pt x="209" y="181"/>
                  <a:pt x="232" y="95"/>
                  <a:pt x="232" y="80"/>
                </a:cubicBezTo>
              </a:path>
            </a:pathLst>
          </a:custGeom>
          <a:noFill/>
          <a:ln w="28575">
            <a:solidFill>
              <a:srgbClr val="99CC00"/>
            </a:solidFill>
            <a:round/>
            <a:headEnd/>
            <a:tailEnd/>
          </a:ln>
        </p:spPr>
        <p:txBody>
          <a:bodyPr/>
          <a:lstStyle/>
          <a:p>
            <a:endParaRPr lang="en-US">
              <a:latin typeface="Calibri" pitchFamily="34" charset="0"/>
            </a:endParaRPr>
          </a:p>
        </p:txBody>
      </p:sp>
      <p:sp>
        <p:nvSpPr>
          <p:cNvPr id="26639" name="Rectangle 39"/>
          <p:cNvSpPr>
            <a:spLocks noChangeArrowheads="1"/>
          </p:cNvSpPr>
          <p:nvPr/>
        </p:nvSpPr>
        <p:spPr bwMode="auto">
          <a:xfrm>
            <a:off x="6781800" y="1295400"/>
            <a:ext cx="533400" cy="533400"/>
          </a:xfrm>
          <a:prstGeom prst="rect">
            <a:avLst/>
          </a:prstGeom>
          <a:solidFill>
            <a:srgbClr val="996633"/>
          </a:solidFill>
          <a:ln w="9525">
            <a:noFill/>
            <a:miter lim="800000"/>
            <a:headEnd/>
            <a:tailEnd/>
          </a:ln>
        </p:spPr>
        <p:txBody>
          <a:bodyPr wrap="none" anchor="ctr"/>
          <a:lstStyle/>
          <a:p>
            <a:endParaRPr lang="en-US">
              <a:latin typeface="Calibri" pitchFamily="34" charset="0"/>
            </a:endParaRPr>
          </a:p>
        </p:txBody>
      </p:sp>
      <p:sp>
        <p:nvSpPr>
          <p:cNvPr id="26640" name="AutoShape 40"/>
          <p:cNvSpPr>
            <a:spLocks noChangeArrowheads="1"/>
          </p:cNvSpPr>
          <p:nvPr/>
        </p:nvSpPr>
        <p:spPr bwMode="auto">
          <a:xfrm>
            <a:off x="6629400" y="914400"/>
            <a:ext cx="838200" cy="381000"/>
          </a:xfrm>
          <a:prstGeom prst="triangle">
            <a:avLst>
              <a:gd name="adj" fmla="val 50000"/>
            </a:avLst>
          </a:prstGeom>
          <a:solidFill>
            <a:srgbClr val="663300"/>
          </a:solidFill>
          <a:ln w="9525">
            <a:noFill/>
            <a:miter lim="800000"/>
            <a:headEnd/>
            <a:tailEnd/>
          </a:ln>
        </p:spPr>
        <p:txBody>
          <a:bodyPr wrap="none" anchor="ctr"/>
          <a:lstStyle/>
          <a:p>
            <a:endParaRPr lang="en-US">
              <a:latin typeface="Calibri" pitchFamily="34" charset="0"/>
            </a:endParaRPr>
          </a:p>
        </p:txBody>
      </p:sp>
      <p:sp>
        <p:nvSpPr>
          <p:cNvPr id="26641" name="Text Box 31"/>
          <p:cNvSpPr txBox="1">
            <a:spLocks noChangeArrowheads="1"/>
          </p:cNvSpPr>
          <p:nvPr/>
        </p:nvSpPr>
        <p:spPr bwMode="auto">
          <a:xfrm>
            <a:off x="6629400" y="1295400"/>
            <a:ext cx="838200" cy="623888"/>
          </a:xfrm>
          <a:prstGeom prst="rect">
            <a:avLst/>
          </a:prstGeom>
          <a:solidFill>
            <a:srgbClr val="A47900"/>
          </a:solidFill>
          <a:ln w="9525">
            <a:noFill/>
            <a:miter lim="800000"/>
            <a:headEnd/>
            <a:tailEnd/>
          </a:ln>
        </p:spPr>
        <p:txBody>
          <a:bodyPr>
            <a:spAutoFit/>
          </a:bodyPr>
          <a:lstStyle/>
          <a:p>
            <a:pPr>
              <a:lnSpc>
                <a:spcPct val="50000"/>
              </a:lnSpc>
              <a:spcBef>
                <a:spcPct val="50000"/>
              </a:spcBef>
            </a:pPr>
            <a:endParaRPr lang="en-US" sz="1400">
              <a:latin typeface="Calibri" pitchFamily="34" charset="0"/>
            </a:endParaRPr>
          </a:p>
          <a:p>
            <a:pPr>
              <a:lnSpc>
                <a:spcPct val="50000"/>
              </a:lnSpc>
              <a:spcBef>
                <a:spcPct val="50000"/>
              </a:spcBef>
            </a:pPr>
            <a:r>
              <a:rPr lang="en-US" sz="1400">
                <a:latin typeface="Calibri" pitchFamily="34" charset="0"/>
                <a:hlinkClick r:id="rId4" action="ppaction://hlinksldjump"/>
              </a:rPr>
              <a:t>Denny’s </a:t>
            </a:r>
          </a:p>
          <a:p>
            <a:pPr>
              <a:lnSpc>
                <a:spcPct val="50000"/>
              </a:lnSpc>
              <a:spcBef>
                <a:spcPct val="50000"/>
              </a:spcBef>
            </a:pPr>
            <a:r>
              <a:rPr lang="en-US" sz="1400">
                <a:latin typeface="Calibri" pitchFamily="34" charset="0"/>
                <a:hlinkClick r:id="rId4" action="ppaction://hlinksldjump"/>
              </a:rPr>
              <a:t>Cabin</a:t>
            </a:r>
            <a:endParaRPr lang="en-US" sz="1400">
              <a:latin typeface="Calibri" pitchFamily="34" charset="0"/>
            </a:endParaRPr>
          </a:p>
        </p:txBody>
      </p:sp>
      <p:sp>
        <p:nvSpPr>
          <p:cNvPr id="26642" name="Freeform 42"/>
          <p:cNvSpPr>
            <a:spLocks/>
          </p:cNvSpPr>
          <p:nvPr/>
        </p:nvSpPr>
        <p:spPr bwMode="auto">
          <a:xfrm>
            <a:off x="1828800" y="2397125"/>
            <a:ext cx="622300" cy="650875"/>
          </a:xfrm>
          <a:custGeom>
            <a:avLst/>
            <a:gdLst>
              <a:gd name="T0" fmla="*/ 120 w 392"/>
              <a:gd name="T1" fmla="*/ 42 h 410"/>
              <a:gd name="T2" fmla="*/ 200 w 392"/>
              <a:gd name="T3" fmla="*/ 34 h 410"/>
              <a:gd name="T4" fmla="*/ 264 w 392"/>
              <a:gd name="T5" fmla="*/ 74 h 410"/>
              <a:gd name="T6" fmla="*/ 288 w 392"/>
              <a:gd name="T7" fmla="*/ 82 h 410"/>
              <a:gd name="T8" fmla="*/ 368 w 392"/>
              <a:gd name="T9" fmla="*/ 106 h 410"/>
              <a:gd name="T10" fmla="*/ 392 w 392"/>
              <a:gd name="T11" fmla="*/ 194 h 410"/>
              <a:gd name="T12" fmla="*/ 384 w 392"/>
              <a:gd name="T13" fmla="*/ 266 h 410"/>
              <a:gd name="T14" fmla="*/ 312 w 392"/>
              <a:gd name="T15" fmla="*/ 306 h 410"/>
              <a:gd name="T16" fmla="*/ 256 w 392"/>
              <a:gd name="T17" fmla="*/ 370 h 410"/>
              <a:gd name="T18" fmla="*/ 240 w 392"/>
              <a:gd name="T19" fmla="*/ 394 h 410"/>
              <a:gd name="T20" fmla="*/ 192 w 392"/>
              <a:gd name="T21" fmla="*/ 410 h 410"/>
              <a:gd name="T22" fmla="*/ 136 w 392"/>
              <a:gd name="T23" fmla="*/ 314 h 410"/>
              <a:gd name="T24" fmla="*/ 96 w 392"/>
              <a:gd name="T25" fmla="*/ 306 h 410"/>
              <a:gd name="T26" fmla="*/ 32 w 392"/>
              <a:gd name="T27" fmla="*/ 210 h 410"/>
              <a:gd name="T28" fmla="*/ 24 w 392"/>
              <a:gd name="T29" fmla="*/ 106 h 410"/>
              <a:gd name="T30" fmla="*/ 72 w 392"/>
              <a:gd name="T31" fmla="*/ 90 h 410"/>
              <a:gd name="T32" fmla="*/ 120 w 392"/>
              <a:gd name="T33" fmla="*/ 42 h 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2"/>
              <a:gd name="T52" fmla="*/ 0 h 410"/>
              <a:gd name="T53" fmla="*/ 392 w 392"/>
              <a:gd name="T54" fmla="*/ 410 h 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2" h="410">
                <a:moveTo>
                  <a:pt x="120" y="42"/>
                </a:moveTo>
                <a:cubicBezTo>
                  <a:pt x="148" y="0"/>
                  <a:pt x="158" y="20"/>
                  <a:pt x="200" y="34"/>
                </a:cubicBezTo>
                <a:cubicBezTo>
                  <a:pt x="225" y="72"/>
                  <a:pt x="207" y="55"/>
                  <a:pt x="264" y="74"/>
                </a:cubicBezTo>
                <a:cubicBezTo>
                  <a:pt x="272" y="77"/>
                  <a:pt x="288" y="82"/>
                  <a:pt x="288" y="82"/>
                </a:cubicBezTo>
                <a:cubicBezTo>
                  <a:pt x="322" y="71"/>
                  <a:pt x="350" y="70"/>
                  <a:pt x="368" y="106"/>
                </a:cubicBezTo>
                <a:cubicBezTo>
                  <a:pt x="382" y="133"/>
                  <a:pt x="392" y="194"/>
                  <a:pt x="392" y="194"/>
                </a:cubicBezTo>
                <a:cubicBezTo>
                  <a:pt x="389" y="218"/>
                  <a:pt x="392" y="243"/>
                  <a:pt x="384" y="266"/>
                </a:cubicBezTo>
                <a:cubicBezTo>
                  <a:pt x="379" y="280"/>
                  <a:pt x="324" y="298"/>
                  <a:pt x="312" y="306"/>
                </a:cubicBezTo>
                <a:cubicBezTo>
                  <a:pt x="275" y="362"/>
                  <a:pt x="296" y="343"/>
                  <a:pt x="256" y="370"/>
                </a:cubicBezTo>
                <a:cubicBezTo>
                  <a:pt x="251" y="378"/>
                  <a:pt x="248" y="389"/>
                  <a:pt x="240" y="394"/>
                </a:cubicBezTo>
                <a:cubicBezTo>
                  <a:pt x="226" y="403"/>
                  <a:pt x="192" y="410"/>
                  <a:pt x="192" y="410"/>
                </a:cubicBezTo>
                <a:cubicBezTo>
                  <a:pt x="172" y="380"/>
                  <a:pt x="172" y="332"/>
                  <a:pt x="136" y="314"/>
                </a:cubicBezTo>
                <a:cubicBezTo>
                  <a:pt x="124" y="308"/>
                  <a:pt x="109" y="309"/>
                  <a:pt x="96" y="306"/>
                </a:cubicBezTo>
                <a:cubicBezTo>
                  <a:pt x="73" y="271"/>
                  <a:pt x="63" y="241"/>
                  <a:pt x="32" y="210"/>
                </a:cubicBezTo>
                <a:cubicBezTo>
                  <a:pt x="22" y="181"/>
                  <a:pt x="0" y="137"/>
                  <a:pt x="24" y="106"/>
                </a:cubicBezTo>
                <a:cubicBezTo>
                  <a:pt x="34" y="93"/>
                  <a:pt x="72" y="90"/>
                  <a:pt x="72" y="90"/>
                </a:cubicBezTo>
                <a:cubicBezTo>
                  <a:pt x="87" y="67"/>
                  <a:pt x="102" y="60"/>
                  <a:pt x="120" y="42"/>
                </a:cubicBezTo>
                <a:close/>
              </a:path>
            </a:pathLst>
          </a:custGeom>
          <a:solidFill>
            <a:schemeClr val="tx1"/>
          </a:solidFill>
          <a:ln w="9525">
            <a:solidFill>
              <a:schemeClr val="tx1"/>
            </a:solidFill>
            <a:round/>
            <a:headEnd/>
            <a:tailEnd/>
          </a:ln>
        </p:spPr>
        <p:txBody>
          <a:bodyPr/>
          <a:lstStyle/>
          <a:p>
            <a:endParaRPr lang="en-US">
              <a:latin typeface="Calibri" pitchFamily="34" charset="0"/>
            </a:endParaRPr>
          </a:p>
        </p:txBody>
      </p:sp>
      <p:sp>
        <p:nvSpPr>
          <p:cNvPr id="26643" name="Text Box 32"/>
          <p:cNvSpPr txBox="1">
            <a:spLocks noChangeArrowheads="1"/>
          </p:cNvSpPr>
          <p:nvPr/>
        </p:nvSpPr>
        <p:spPr bwMode="auto">
          <a:xfrm>
            <a:off x="1828800" y="2514600"/>
            <a:ext cx="1143000" cy="366713"/>
          </a:xfrm>
          <a:prstGeom prst="rect">
            <a:avLst/>
          </a:prstGeom>
          <a:noFill/>
          <a:ln w="9525">
            <a:noFill/>
            <a:miter lim="800000"/>
            <a:headEnd/>
            <a:tailEnd/>
          </a:ln>
        </p:spPr>
        <p:txBody>
          <a:bodyPr>
            <a:spAutoFit/>
          </a:bodyPr>
          <a:lstStyle/>
          <a:p>
            <a:pPr>
              <a:spcBef>
                <a:spcPct val="50000"/>
              </a:spcBef>
            </a:pPr>
            <a:r>
              <a:rPr lang="en-US">
                <a:solidFill>
                  <a:schemeClr val="bg1"/>
                </a:solidFill>
                <a:latin typeface="Calibri" pitchFamily="34" charset="0"/>
                <a:hlinkClick r:id="rId5" action="ppaction://hlinksldjump"/>
              </a:rPr>
              <a:t>Pot holes</a:t>
            </a:r>
            <a:endParaRPr lang="en-US">
              <a:solidFill>
                <a:schemeClr val="bg1"/>
              </a:solidFill>
              <a:latin typeface="Calibri" pitchFamily="34" charset="0"/>
            </a:endParaRPr>
          </a:p>
        </p:txBody>
      </p:sp>
      <p:sp>
        <p:nvSpPr>
          <p:cNvPr id="26644" name="AutoShape 45"/>
          <p:cNvSpPr>
            <a:spLocks noChangeArrowheads="1"/>
          </p:cNvSpPr>
          <p:nvPr/>
        </p:nvSpPr>
        <p:spPr bwMode="auto">
          <a:xfrm rot="-2259910">
            <a:off x="5207000" y="2005013"/>
            <a:ext cx="1500188" cy="234950"/>
          </a:xfrm>
          <a:prstGeom prst="wave">
            <a:avLst>
              <a:gd name="adj1" fmla="val 13005"/>
              <a:gd name="adj2" fmla="val 0"/>
            </a:avLst>
          </a:prstGeom>
          <a:solidFill>
            <a:schemeClr val="bg2"/>
          </a:solidFill>
          <a:ln w="9525">
            <a:noFill/>
            <a:round/>
            <a:headEnd/>
            <a:tailEnd/>
          </a:ln>
        </p:spPr>
        <p:txBody>
          <a:bodyPr wrap="none" anchor="ctr"/>
          <a:lstStyle/>
          <a:p>
            <a:endParaRPr lang="en-US">
              <a:latin typeface="Calibri" pitchFamily="34" charset="0"/>
            </a:endParaRPr>
          </a:p>
        </p:txBody>
      </p:sp>
      <p:sp>
        <p:nvSpPr>
          <p:cNvPr id="26645" name="Rectangle 46"/>
          <p:cNvSpPr>
            <a:spLocks noChangeArrowheads="1"/>
          </p:cNvSpPr>
          <p:nvPr/>
        </p:nvSpPr>
        <p:spPr bwMode="auto">
          <a:xfrm>
            <a:off x="2209800" y="1524000"/>
            <a:ext cx="1524000" cy="381000"/>
          </a:xfrm>
          <a:prstGeom prst="rect">
            <a:avLst/>
          </a:prstGeom>
          <a:solidFill>
            <a:srgbClr val="660066"/>
          </a:solidFill>
          <a:ln w="9525">
            <a:noFill/>
            <a:miter lim="800000"/>
            <a:headEnd/>
            <a:tailEnd/>
          </a:ln>
        </p:spPr>
        <p:txBody>
          <a:bodyPr wrap="none" anchor="ctr"/>
          <a:lstStyle/>
          <a:p>
            <a:endParaRPr lang="en-US">
              <a:latin typeface="Calibri" pitchFamily="34" charset="0"/>
            </a:endParaRPr>
          </a:p>
        </p:txBody>
      </p:sp>
      <p:sp>
        <p:nvSpPr>
          <p:cNvPr id="26646" name="Text Box 29"/>
          <p:cNvSpPr txBox="1">
            <a:spLocks noChangeArrowheads="1"/>
          </p:cNvSpPr>
          <p:nvPr/>
        </p:nvSpPr>
        <p:spPr bwMode="auto">
          <a:xfrm>
            <a:off x="2209800" y="1524000"/>
            <a:ext cx="1524000" cy="366713"/>
          </a:xfrm>
          <a:prstGeom prst="rect">
            <a:avLst/>
          </a:prstGeom>
          <a:noFill/>
          <a:ln w="9525">
            <a:noFill/>
            <a:miter lim="800000"/>
            <a:headEnd/>
            <a:tailEnd/>
          </a:ln>
        </p:spPr>
        <p:txBody>
          <a:bodyPr>
            <a:spAutoFit/>
          </a:bodyPr>
          <a:lstStyle/>
          <a:p>
            <a:pPr>
              <a:spcBef>
                <a:spcPct val="50000"/>
              </a:spcBef>
            </a:pPr>
            <a:r>
              <a:rPr lang="en-US">
                <a:solidFill>
                  <a:srgbClr val="FFCC00"/>
                </a:solidFill>
                <a:latin typeface="Calibri" pitchFamily="34" charset="0"/>
                <a:hlinkClick r:id="rId6" action="ppaction://hlinksldjump"/>
              </a:rPr>
              <a:t>UW Campus</a:t>
            </a:r>
            <a:endParaRPr lang="en-US">
              <a:solidFill>
                <a:srgbClr val="FFCC00"/>
              </a:solidFill>
              <a:latin typeface="Calibri" pitchFamily="34" charset="0"/>
            </a:endParaRPr>
          </a:p>
        </p:txBody>
      </p:sp>
      <p:sp>
        <p:nvSpPr>
          <p:cNvPr id="26647" name="AutoShape 47"/>
          <p:cNvSpPr>
            <a:spLocks noChangeArrowheads="1"/>
          </p:cNvSpPr>
          <p:nvPr/>
        </p:nvSpPr>
        <p:spPr bwMode="auto">
          <a:xfrm>
            <a:off x="1905000" y="1219200"/>
            <a:ext cx="2133600" cy="304800"/>
          </a:xfrm>
          <a:prstGeom prst="triangle">
            <a:avLst>
              <a:gd name="adj" fmla="val 50000"/>
            </a:avLst>
          </a:prstGeom>
          <a:solidFill>
            <a:srgbClr val="FFCC00"/>
          </a:solidFill>
          <a:ln w="9525">
            <a:noFill/>
            <a:miter lim="800000"/>
            <a:headEnd/>
            <a:tailEnd/>
          </a:ln>
        </p:spPr>
        <p:txBody>
          <a:bodyPr wrap="none" anchor="ctr"/>
          <a:lstStyle/>
          <a:p>
            <a:endParaRPr lang="en-US">
              <a:latin typeface="Calibri" pitchFamily="34" charset="0"/>
            </a:endParaRPr>
          </a:p>
        </p:txBody>
      </p:sp>
      <p:sp>
        <p:nvSpPr>
          <p:cNvPr id="26648" name="Freeform 48"/>
          <p:cNvSpPr>
            <a:spLocks/>
          </p:cNvSpPr>
          <p:nvPr/>
        </p:nvSpPr>
        <p:spPr bwMode="auto">
          <a:xfrm>
            <a:off x="-114300" y="2971800"/>
            <a:ext cx="822325" cy="787400"/>
          </a:xfrm>
          <a:custGeom>
            <a:avLst/>
            <a:gdLst>
              <a:gd name="T0" fmla="*/ 328 w 518"/>
              <a:gd name="T1" fmla="*/ 0 h 496"/>
              <a:gd name="T2" fmla="*/ 456 w 518"/>
              <a:gd name="T3" fmla="*/ 112 h 496"/>
              <a:gd name="T4" fmla="*/ 392 w 518"/>
              <a:gd name="T5" fmla="*/ 280 h 496"/>
              <a:gd name="T6" fmla="*/ 0 w 518"/>
              <a:gd name="T7" fmla="*/ 248 h 496"/>
              <a:gd name="T8" fmla="*/ 240 w 518"/>
              <a:gd name="T9" fmla="*/ 184 h 496"/>
              <a:gd name="T10" fmla="*/ 264 w 518"/>
              <a:gd name="T11" fmla="*/ 432 h 496"/>
              <a:gd name="T12" fmla="*/ 168 w 518"/>
              <a:gd name="T13" fmla="*/ 496 h 496"/>
              <a:gd name="T14" fmla="*/ 128 w 518"/>
              <a:gd name="T15" fmla="*/ 248 h 496"/>
              <a:gd name="T16" fmla="*/ 192 w 518"/>
              <a:gd name="T17" fmla="*/ 288 h 496"/>
              <a:gd name="T18" fmla="*/ 272 w 518"/>
              <a:gd name="T19" fmla="*/ 496 h 496"/>
              <a:gd name="T20" fmla="*/ 224 w 518"/>
              <a:gd name="T21" fmla="*/ 424 h 496"/>
              <a:gd name="T22" fmla="*/ 424 w 518"/>
              <a:gd name="T23" fmla="*/ 376 h 496"/>
              <a:gd name="T24" fmla="*/ 360 w 518"/>
              <a:gd name="T25" fmla="*/ 272 h 496"/>
              <a:gd name="T26" fmla="*/ 424 w 518"/>
              <a:gd name="T27" fmla="*/ 216 h 496"/>
              <a:gd name="T28" fmla="*/ 336 w 518"/>
              <a:gd name="T29" fmla="*/ 376 h 496"/>
              <a:gd name="T30" fmla="*/ 144 w 518"/>
              <a:gd name="T31" fmla="*/ 152 h 496"/>
              <a:gd name="T32" fmla="*/ 208 w 518"/>
              <a:gd name="T33" fmla="*/ 96 h 496"/>
              <a:gd name="T34" fmla="*/ 96 w 518"/>
              <a:gd name="T35" fmla="*/ 272 h 496"/>
              <a:gd name="T36" fmla="*/ 64 w 518"/>
              <a:gd name="T37" fmla="*/ 96 h 496"/>
              <a:gd name="T38" fmla="*/ 232 w 518"/>
              <a:gd name="T39" fmla="*/ 152 h 496"/>
              <a:gd name="T40" fmla="*/ 264 w 518"/>
              <a:gd name="T41" fmla="*/ 216 h 496"/>
              <a:gd name="T42" fmla="*/ 304 w 518"/>
              <a:gd name="T43" fmla="*/ 88 h 496"/>
              <a:gd name="T44" fmla="*/ 296 w 518"/>
              <a:gd name="T45" fmla="*/ 280 h 496"/>
              <a:gd name="T46" fmla="*/ 384 w 518"/>
              <a:gd name="T47" fmla="*/ 192 h 496"/>
              <a:gd name="T48" fmla="*/ 336 w 518"/>
              <a:gd name="T49" fmla="*/ 224 h 496"/>
              <a:gd name="T50" fmla="*/ 416 w 518"/>
              <a:gd name="T51" fmla="*/ 152 h 496"/>
              <a:gd name="T52" fmla="*/ 288 w 518"/>
              <a:gd name="T53" fmla="*/ 112 h 496"/>
              <a:gd name="T54" fmla="*/ 488 w 518"/>
              <a:gd name="T55" fmla="*/ 168 h 496"/>
              <a:gd name="T56" fmla="*/ 456 w 518"/>
              <a:gd name="T57" fmla="*/ 64 h 496"/>
              <a:gd name="T58" fmla="*/ 432 w 518"/>
              <a:gd name="T59" fmla="*/ 136 h 496"/>
              <a:gd name="T60" fmla="*/ 472 w 518"/>
              <a:gd name="T61" fmla="*/ 200 h 496"/>
              <a:gd name="T62" fmla="*/ 376 w 518"/>
              <a:gd name="T63" fmla="*/ 352 h 496"/>
              <a:gd name="T64" fmla="*/ 96 w 518"/>
              <a:gd name="T65" fmla="*/ 336 h 496"/>
              <a:gd name="T66" fmla="*/ 88 w 518"/>
              <a:gd name="T67" fmla="*/ 208 h 496"/>
              <a:gd name="T68" fmla="*/ 120 w 518"/>
              <a:gd name="T69" fmla="*/ 352 h 496"/>
              <a:gd name="T70" fmla="*/ 104 w 518"/>
              <a:gd name="T71" fmla="*/ 176 h 496"/>
              <a:gd name="T72" fmla="*/ 288 w 518"/>
              <a:gd name="T73" fmla="*/ 144 h 496"/>
              <a:gd name="T74" fmla="*/ 344 w 518"/>
              <a:gd name="T75" fmla="*/ 96 h 496"/>
              <a:gd name="T76" fmla="*/ 432 w 518"/>
              <a:gd name="T77" fmla="*/ 56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96"/>
              <a:gd name="T119" fmla="*/ 518 w 518"/>
              <a:gd name="T120" fmla="*/ 496 h 4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96">
                <a:moveTo>
                  <a:pt x="432" y="56"/>
                </a:moveTo>
                <a:cubicBezTo>
                  <a:pt x="398" y="22"/>
                  <a:pt x="374" y="11"/>
                  <a:pt x="328" y="0"/>
                </a:cubicBezTo>
                <a:cubicBezTo>
                  <a:pt x="269" y="7"/>
                  <a:pt x="254" y="2"/>
                  <a:pt x="224" y="48"/>
                </a:cubicBezTo>
                <a:cubicBezTo>
                  <a:pt x="247" y="140"/>
                  <a:pt x="389" y="109"/>
                  <a:pt x="456" y="112"/>
                </a:cubicBezTo>
                <a:cubicBezTo>
                  <a:pt x="449" y="148"/>
                  <a:pt x="442" y="198"/>
                  <a:pt x="432" y="232"/>
                </a:cubicBezTo>
                <a:cubicBezTo>
                  <a:pt x="426" y="251"/>
                  <a:pt x="403" y="267"/>
                  <a:pt x="392" y="280"/>
                </a:cubicBezTo>
                <a:cubicBezTo>
                  <a:pt x="362" y="316"/>
                  <a:pt x="317" y="361"/>
                  <a:pt x="272" y="376"/>
                </a:cubicBezTo>
                <a:cubicBezTo>
                  <a:pt x="134" y="367"/>
                  <a:pt x="78" y="364"/>
                  <a:pt x="0" y="248"/>
                </a:cubicBezTo>
                <a:cubicBezTo>
                  <a:pt x="10" y="160"/>
                  <a:pt x="0" y="172"/>
                  <a:pt x="72" y="136"/>
                </a:cubicBezTo>
                <a:cubicBezTo>
                  <a:pt x="201" y="146"/>
                  <a:pt x="153" y="140"/>
                  <a:pt x="240" y="184"/>
                </a:cubicBezTo>
                <a:cubicBezTo>
                  <a:pt x="265" y="222"/>
                  <a:pt x="284" y="256"/>
                  <a:pt x="304" y="296"/>
                </a:cubicBezTo>
                <a:cubicBezTo>
                  <a:pt x="293" y="429"/>
                  <a:pt x="317" y="356"/>
                  <a:pt x="264" y="432"/>
                </a:cubicBezTo>
                <a:cubicBezTo>
                  <a:pt x="255" y="445"/>
                  <a:pt x="253" y="463"/>
                  <a:pt x="240" y="472"/>
                </a:cubicBezTo>
                <a:cubicBezTo>
                  <a:pt x="219" y="486"/>
                  <a:pt x="168" y="496"/>
                  <a:pt x="168" y="496"/>
                </a:cubicBezTo>
                <a:cubicBezTo>
                  <a:pt x="90" y="476"/>
                  <a:pt x="104" y="484"/>
                  <a:pt x="64" y="424"/>
                </a:cubicBezTo>
                <a:cubicBezTo>
                  <a:pt x="51" y="345"/>
                  <a:pt x="64" y="296"/>
                  <a:pt x="128" y="248"/>
                </a:cubicBezTo>
                <a:cubicBezTo>
                  <a:pt x="144" y="253"/>
                  <a:pt x="162" y="255"/>
                  <a:pt x="176" y="264"/>
                </a:cubicBezTo>
                <a:cubicBezTo>
                  <a:pt x="184" y="269"/>
                  <a:pt x="186" y="281"/>
                  <a:pt x="192" y="288"/>
                </a:cubicBezTo>
                <a:cubicBezTo>
                  <a:pt x="241" y="342"/>
                  <a:pt x="254" y="360"/>
                  <a:pt x="296" y="416"/>
                </a:cubicBezTo>
                <a:cubicBezTo>
                  <a:pt x="315" y="494"/>
                  <a:pt x="332" y="472"/>
                  <a:pt x="272" y="496"/>
                </a:cubicBezTo>
                <a:cubicBezTo>
                  <a:pt x="264" y="483"/>
                  <a:pt x="257" y="469"/>
                  <a:pt x="248" y="456"/>
                </a:cubicBezTo>
                <a:cubicBezTo>
                  <a:pt x="241" y="445"/>
                  <a:pt x="225" y="437"/>
                  <a:pt x="224" y="424"/>
                </a:cubicBezTo>
                <a:cubicBezTo>
                  <a:pt x="218" y="349"/>
                  <a:pt x="271" y="326"/>
                  <a:pt x="328" y="312"/>
                </a:cubicBezTo>
                <a:cubicBezTo>
                  <a:pt x="382" y="320"/>
                  <a:pt x="406" y="322"/>
                  <a:pt x="424" y="376"/>
                </a:cubicBezTo>
                <a:cubicBezTo>
                  <a:pt x="411" y="439"/>
                  <a:pt x="403" y="428"/>
                  <a:pt x="344" y="416"/>
                </a:cubicBezTo>
                <a:cubicBezTo>
                  <a:pt x="308" y="368"/>
                  <a:pt x="305" y="308"/>
                  <a:pt x="360" y="272"/>
                </a:cubicBezTo>
                <a:cubicBezTo>
                  <a:pt x="365" y="264"/>
                  <a:pt x="369" y="254"/>
                  <a:pt x="376" y="248"/>
                </a:cubicBezTo>
                <a:cubicBezTo>
                  <a:pt x="390" y="235"/>
                  <a:pt x="424" y="216"/>
                  <a:pt x="424" y="216"/>
                </a:cubicBezTo>
                <a:cubicBezTo>
                  <a:pt x="443" y="273"/>
                  <a:pt x="452" y="331"/>
                  <a:pt x="416" y="384"/>
                </a:cubicBezTo>
                <a:cubicBezTo>
                  <a:pt x="389" y="381"/>
                  <a:pt x="361" y="386"/>
                  <a:pt x="336" y="376"/>
                </a:cubicBezTo>
                <a:cubicBezTo>
                  <a:pt x="296" y="360"/>
                  <a:pt x="242" y="299"/>
                  <a:pt x="208" y="272"/>
                </a:cubicBezTo>
                <a:cubicBezTo>
                  <a:pt x="188" y="231"/>
                  <a:pt x="158" y="195"/>
                  <a:pt x="144" y="152"/>
                </a:cubicBezTo>
                <a:cubicBezTo>
                  <a:pt x="149" y="128"/>
                  <a:pt x="141" y="96"/>
                  <a:pt x="160" y="80"/>
                </a:cubicBezTo>
                <a:cubicBezTo>
                  <a:pt x="173" y="69"/>
                  <a:pt x="194" y="86"/>
                  <a:pt x="208" y="96"/>
                </a:cubicBezTo>
                <a:cubicBezTo>
                  <a:pt x="244" y="121"/>
                  <a:pt x="254" y="169"/>
                  <a:pt x="264" y="208"/>
                </a:cubicBezTo>
                <a:cubicBezTo>
                  <a:pt x="249" y="327"/>
                  <a:pt x="226" y="288"/>
                  <a:pt x="96" y="272"/>
                </a:cubicBezTo>
                <a:cubicBezTo>
                  <a:pt x="51" y="238"/>
                  <a:pt x="38" y="206"/>
                  <a:pt x="24" y="152"/>
                </a:cubicBezTo>
                <a:cubicBezTo>
                  <a:pt x="33" y="124"/>
                  <a:pt x="32" y="115"/>
                  <a:pt x="64" y="96"/>
                </a:cubicBezTo>
                <a:cubicBezTo>
                  <a:pt x="78" y="87"/>
                  <a:pt x="112" y="80"/>
                  <a:pt x="112" y="80"/>
                </a:cubicBezTo>
                <a:cubicBezTo>
                  <a:pt x="170" y="90"/>
                  <a:pt x="197" y="102"/>
                  <a:pt x="232" y="152"/>
                </a:cubicBezTo>
                <a:cubicBezTo>
                  <a:pt x="241" y="165"/>
                  <a:pt x="249" y="178"/>
                  <a:pt x="256" y="192"/>
                </a:cubicBezTo>
                <a:cubicBezTo>
                  <a:pt x="260" y="200"/>
                  <a:pt x="264" y="224"/>
                  <a:pt x="264" y="216"/>
                </a:cubicBezTo>
                <a:cubicBezTo>
                  <a:pt x="264" y="205"/>
                  <a:pt x="259" y="195"/>
                  <a:pt x="256" y="184"/>
                </a:cubicBezTo>
                <a:cubicBezTo>
                  <a:pt x="264" y="130"/>
                  <a:pt x="261" y="116"/>
                  <a:pt x="304" y="88"/>
                </a:cubicBezTo>
                <a:cubicBezTo>
                  <a:pt x="350" y="134"/>
                  <a:pt x="357" y="160"/>
                  <a:pt x="368" y="224"/>
                </a:cubicBezTo>
                <a:cubicBezTo>
                  <a:pt x="357" y="289"/>
                  <a:pt x="361" y="293"/>
                  <a:pt x="296" y="280"/>
                </a:cubicBezTo>
                <a:cubicBezTo>
                  <a:pt x="293" y="269"/>
                  <a:pt x="284" y="258"/>
                  <a:pt x="288" y="248"/>
                </a:cubicBezTo>
                <a:cubicBezTo>
                  <a:pt x="302" y="211"/>
                  <a:pt x="352" y="198"/>
                  <a:pt x="384" y="192"/>
                </a:cubicBezTo>
                <a:cubicBezTo>
                  <a:pt x="443" y="212"/>
                  <a:pt x="422" y="290"/>
                  <a:pt x="384" y="328"/>
                </a:cubicBezTo>
                <a:cubicBezTo>
                  <a:pt x="327" y="314"/>
                  <a:pt x="312" y="292"/>
                  <a:pt x="336" y="224"/>
                </a:cubicBezTo>
                <a:cubicBezTo>
                  <a:pt x="342" y="208"/>
                  <a:pt x="355" y="195"/>
                  <a:pt x="368" y="184"/>
                </a:cubicBezTo>
                <a:cubicBezTo>
                  <a:pt x="382" y="171"/>
                  <a:pt x="416" y="152"/>
                  <a:pt x="416" y="152"/>
                </a:cubicBezTo>
                <a:cubicBezTo>
                  <a:pt x="440" y="224"/>
                  <a:pt x="407" y="198"/>
                  <a:pt x="344" y="184"/>
                </a:cubicBezTo>
                <a:cubicBezTo>
                  <a:pt x="315" y="164"/>
                  <a:pt x="299" y="146"/>
                  <a:pt x="288" y="112"/>
                </a:cubicBezTo>
                <a:cubicBezTo>
                  <a:pt x="313" y="38"/>
                  <a:pt x="315" y="41"/>
                  <a:pt x="384" y="64"/>
                </a:cubicBezTo>
                <a:cubicBezTo>
                  <a:pt x="417" y="105"/>
                  <a:pt x="457" y="126"/>
                  <a:pt x="488" y="168"/>
                </a:cubicBezTo>
                <a:cubicBezTo>
                  <a:pt x="503" y="212"/>
                  <a:pt x="506" y="227"/>
                  <a:pt x="488" y="104"/>
                </a:cubicBezTo>
                <a:cubicBezTo>
                  <a:pt x="484" y="76"/>
                  <a:pt x="479" y="79"/>
                  <a:pt x="456" y="64"/>
                </a:cubicBezTo>
                <a:cubicBezTo>
                  <a:pt x="445" y="67"/>
                  <a:pt x="427" y="62"/>
                  <a:pt x="424" y="72"/>
                </a:cubicBezTo>
                <a:cubicBezTo>
                  <a:pt x="417" y="92"/>
                  <a:pt x="429" y="115"/>
                  <a:pt x="432" y="136"/>
                </a:cubicBezTo>
                <a:cubicBezTo>
                  <a:pt x="434" y="149"/>
                  <a:pt x="433" y="164"/>
                  <a:pt x="440" y="176"/>
                </a:cubicBezTo>
                <a:cubicBezTo>
                  <a:pt x="447" y="187"/>
                  <a:pt x="463" y="191"/>
                  <a:pt x="472" y="200"/>
                </a:cubicBezTo>
                <a:cubicBezTo>
                  <a:pt x="481" y="209"/>
                  <a:pt x="488" y="221"/>
                  <a:pt x="496" y="232"/>
                </a:cubicBezTo>
                <a:cubicBezTo>
                  <a:pt x="518" y="319"/>
                  <a:pt x="445" y="329"/>
                  <a:pt x="376" y="352"/>
                </a:cubicBezTo>
                <a:cubicBezTo>
                  <a:pt x="304" y="349"/>
                  <a:pt x="232" y="348"/>
                  <a:pt x="160" y="344"/>
                </a:cubicBezTo>
                <a:cubicBezTo>
                  <a:pt x="139" y="343"/>
                  <a:pt x="116" y="345"/>
                  <a:pt x="96" y="336"/>
                </a:cubicBezTo>
                <a:cubicBezTo>
                  <a:pt x="76" y="327"/>
                  <a:pt x="84" y="294"/>
                  <a:pt x="80" y="272"/>
                </a:cubicBezTo>
                <a:cubicBezTo>
                  <a:pt x="83" y="251"/>
                  <a:pt x="70" y="220"/>
                  <a:pt x="88" y="208"/>
                </a:cubicBezTo>
                <a:cubicBezTo>
                  <a:pt x="102" y="199"/>
                  <a:pt x="99" y="240"/>
                  <a:pt x="104" y="256"/>
                </a:cubicBezTo>
                <a:cubicBezTo>
                  <a:pt x="115" y="290"/>
                  <a:pt x="114" y="313"/>
                  <a:pt x="120" y="352"/>
                </a:cubicBezTo>
                <a:cubicBezTo>
                  <a:pt x="122" y="365"/>
                  <a:pt x="129" y="406"/>
                  <a:pt x="128" y="392"/>
                </a:cubicBezTo>
                <a:cubicBezTo>
                  <a:pt x="121" y="291"/>
                  <a:pt x="116" y="258"/>
                  <a:pt x="104" y="176"/>
                </a:cubicBezTo>
                <a:cubicBezTo>
                  <a:pt x="112" y="50"/>
                  <a:pt x="82" y="32"/>
                  <a:pt x="192" y="48"/>
                </a:cubicBezTo>
                <a:cubicBezTo>
                  <a:pt x="228" y="72"/>
                  <a:pt x="257" y="113"/>
                  <a:pt x="288" y="144"/>
                </a:cubicBezTo>
                <a:cubicBezTo>
                  <a:pt x="296" y="152"/>
                  <a:pt x="312" y="168"/>
                  <a:pt x="312" y="168"/>
                </a:cubicBezTo>
                <a:cubicBezTo>
                  <a:pt x="315" y="160"/>
                  <a:pt x="328" y="106"/>
                  <a:pt x="344" y="96"/>
                </a:cubicBezTo>
                <a:cubicBezTo>
                  <a:pt x="358" y="87"/>
                  <a:pt x="392" y="80"/>
                  <a:pt x="392" y="80"/>
                </a:cubicBezTo>
                <a:cubicBezTo>
                  <a:pt x="403" y="46"/>
                  <a:pt x="392" y="56"/>
                  <a:pt x="432" y="56"/>
                </a:cubicBezTo>
                <a:close/>
              </a:path>
            </a:pathLst>
          </a:custGeom>
          <a:solidFill>
            <a:srgbClr val="99CC00"/>
          </a:solidFill>
          <a:ln w="28575">
            <a:solidFill>
              <a:srgbClr val="996633"/>
            </a:solidFill>
            <a:round/>
            <a:headEnd/>
            <a:tailEnd/>
          </a:ln>
        </p:spPr>
        <p:txBody>
          <a:bodyPr/>
          <a:lstStyle/>
          <a:p>
            <a:endParaRPr lang="en-US">
              <a:latin typeface="Calibri" pitchFamily="34" charset="0"/>
            </a:endParaRPr>
          </a:p>
        </p:txBody>
      </p:sp>
      <p:sp>
        <p:nvSpPr>
          <p:cNvPr id="26649" name="AutoShape 50"/>
          <p:cNvSpPr>
            <a:spLocks noChangeArrowheads="1"/>
          </p:cNvSpPr>
          <p:nvPr/>
        </p:nvSpPr>
        <p:spPr bwMode="auto">
          <a:xfrm rot="-1779860">
            <a:off x="4640263" y="2936875"/>
            <a:ext cx="5461000" cy="544513"/>
          </a:xfrm>
          <a:prstGeom prst="wave">
            <a:avLst>
              <a:gd name="adj1" fmla="val 20644"/>
              <a:gd name="adj2" fmla="val 5194"/>
            </a:avLst>
          </a:prstGeom>
          <a:solidFill>
            <a:srgbClr val="DEA400"/>
          </a:solidFill>
          <a:ln w="9525">
            <a:noFill/>
            <a:round/>
            <a:headEnd/>
            <a:tailEnd/>
          </a:ln>
        </p:spPr>
        <p:txBody>
          <a:bodyPr wrap="none" anchor="ctr"/>
          <a:lstStyle/>
          <a:p>
            <a:endParaRPr lang="en-US">
              <a:latin typeface="Calibri" pitchFamily="34" charset="0"/>
            </a:endParaRPr>
          </a:p>
        </p:txBody>
      </p:sp>
      <p:sp>
        <p:nvSpPr>
          <p:cNvPr id="26650" name="Rectangle 15"/>
          <p:cNvSpPr>
            <a:spLocks noChangeArrowheads="1"/>
          </p:cNvSpPr>
          <p:nvPr/>
        </p:nvSpPr>
        <p:spPr bwMode="auto">
          <a:xfrm>
            <a:off x="4876800" y="2438400"/>
            <a:ext cx="609600" cy="4419600"/>
          </a:xfrm>
          <a:prstGeom prst="rect">
            <a:avLst/>
          </a:prstGeom>
          <a:solidFill>
            <a:schemeClr val="bg2"/>
          </a:solidFill>
          <a:ln w="9525">
            <a:noFill/>
            <a:miter lim="800000"/>
            <a:headEnd/>
            <a:tailEnd/>
          </a:ln>
        </p:spPr>
        <p:txBody>
          <a:bodyPr wrap="none" anchor="ctr"/>
          <a:lstStyle/>
          <a:p>
            <a:endParaRPr lang="en-US">
              <a:latin typeface="Calibri" pitchFamily="34" charset="0"/>
            </a:endParaRPr>
          </a:p>
        </p:txBody>
      </p:sp>
      <p:sp>
        <p:nvSpPr>
          <p:cNvPr id="26651" name="Rectangle 49"/>
          <p:cNvSpPr>
            <a:spLocks noChangeArrowheads="1"/>
          </p:cNvSpPr>
          <p:nvPr/>
        </p:nvSpPr>
        <p:spPr bwMode="auto">
          <a:xfrm rot="4350461">
            <a:off x="7581900" y="2933700"/>
            <a:ext cx="1143000" cy="152400"/>
          </a:xfrm>
          <a:prstGeom prst="rect">
            <a:avLst/>
          </a:prstGeom>
          <a:solidFill>
            <a:srgbClr val="A47900"/>
          </a:solidFill>
          <a:ln w="9525">
            <a:solidFill>
              <a:schemeClr val="tx1"/>
            </a:solidFill>
            <a:miter lim="800000"/>
            <a:headEnd/>
            <a:tailEnd/>
          </a:ln>
        </p:spPr>
        <p:txBody>
          <a:bodyPr wrap="none" anchor="ctr"/>
          <a:lstStyle/>
          <a:p>
            <a:endParaRPr lang="en-US">
              <a:latin typeface="Calibri" pitchFamily="34" charset="0"/>
            </a:endParaRPr>
          </a:p>
        </p:txBody>
      </p:sp>
      <p:sp>
        <p:nvSpPr>
          <p:cNvPr id="26652" name="Text Box 35"/>
          <p:cNvSpPr txBox="1">
            <a:spLocks noChangeArrowheads="1"/>
          </p:cNvSpPr>
          <p:nvPr/>
        </p:nvSpPr>
        <p:spPr bwMode="auto">
          <a:xfrm rot="4246814">
            <a:off x="7209632" y="2848768"/>
            <a:ext cx="133985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Skid Road</a:t>
            </a:r>
          </a:p>
        </p:txBody>
      </p:sp>
      <p:sp>
        <p:nvSpPr>
          <p:cNvPr id="26653" name="Rectangle 51"/>
          <p:cNvSpPr>
            <a:spLocks noChangeArrowheads="1"/>
          </p:cNvSpPr>
          <p:nvPr/>
        </p:nvSpPr>
        <p:spPr bwMode="auto">
          <a:xfrm>
            <a:off x="2514600" y="5486400"/>
            <a:ext cx="2286000" cy="1143000"/>
          </a:xfrm>
          <a:prstGeom prst="rect">
            <a:avLst/>
          </a:prstGeom>
          <a:solidFill>
            <a:srgbClr val="FF5050"/>
          </a:solidFill>
          <a:ln w="9525">
            <a:solidFill>
              <a:schemeClr val="tx1"/>
            </a:solidFill>
            <a:miter lim="800000"/>
            <a:headEnd/>
            <a:tailEnd/>
          </a:ln>
        </p:spPr>
        <p:txBody>
          <a:bodyPr wrap="none" anchor="ctr"/>
          <a:lstStyle/>
          <a:p>
            <a:endParaRPr lang="en-US">
              <a:latin typeface="Calibri" pitchFamily="34" charset="0"/>
            </a:endParaRPr>
          </a:p>
        </p:txBody>
      </p:sp>
      <p:sp>
        <p:nvSpPr>
          <p:cNvPr id="26654" name="Text Box 33"/>
          <p:cNvSpPr txBox="1">
            <a:spLocks noChangeArrowheads="1"/>
          </p:cNvSpPr>
          <p:nvPr/>
        </p:nvSpPr>
        <p:spPr bwMode="auto">
          <a:xfrm>
            <a:off x="2514600" y="5486400"/>
            <a:ext cx="2057400" cy="366713"/>
          </a:xfrm>
          <a:prstGeom prst="rect">
            <a:avLst/>
          </a:prstGeom>
          <a:noFill/>
          <a:ln w="9525">
            <a:noFill/>
            <a:miter lim="800000"/>
            <a:headEnd/>
            <a:tailEnd/>
          </a:ln>
        </p:spPr>
        <p:txBody>
          <a:bodyPr>
            <a:spAutoFit/>
          </a:bodyPr>
          <a:lstStyle/>
          <a:p>
            <a:pPr>
              <a:spcBef>
                <a:spcPct val="50000"/>
              </a:spcBef>
            </a:pPr>
            <a:r>
              <a:rPr lang="en-US" dirty="0">
                <a:latin typeface="Calibri" pitchFamily="34" charset="0"/>
                <a:hlinkClick r:id="" action="ppaction://noaction"/>
              </a:rPr>
              <a:t>“Seamstresses”</a:t>
            </a:r>
            <a:endParaRPr lang="en-US" dirty="0">
              <a:latin typeface="Calibri" pitchFamily="34" charset="0"/>
            </a:endParaRPr>
          </a:p>
        </p:txBody>
      </p:sp>
      <p:sp>
        <p:nvSpPr>
          <p:cNvPr id="26655" name="AutoShape 52"/>
          <p:cNvSpPr>
            <a:spLocks noChangeArrowheads="1"/>
          </p:cNvSpPr>
          <p:nvPr/>
        </p:nvSpPr>
        <p:spPr bwMode="auto">
          <a:xfrm>
            <a:off x="4495800" y="6248400"/>
            <a:ext cx="228600" cy="228600"/>
          </a:xfrm>
          <a:custGeom>
            <a:avLst/>
            <a:gdLst>
              <a:gd name="T0" fmla="*/ 114935 w 21600"/>
              <a:gd name="T1" fmla="*/ 23146 h 21600"/>
              <a:gd name="T2" fmla="*/ 30988 w 21600"/>
              <a:gd name="T3" fmla="*/ 114300 h 21600"/>
              <a:gd name="T4" fmla="*/ 114935 w 21600"/>
              <a:gd name="T5" fmla="*/ 228600 h 21600"/>
              <a:gd name="T6" fmla="*/ 197612 w 21600"/>
              <a:gd name="T7" fmla="*/ 1143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D000D0"/>
          </a:solidFill>
          <a:ln w="9525">
            <a:solidFill>
              <a:schemeClr val="tx1"/>
            </a:solidFill>
            <a:miter lim="800000"/>
            <a:headEnd/>
            <a:tailEnd/>
          </a:ln>
        </p:spPr>
        <p:txBody>
          <a:bodyPr wrap="none" anchor="ctr"/>
          <a:lstStyle/>
          <a:p>
            <a:endParaRPr lang="en-US">
              <a:latin typeface="Calibri" pitchFamily="34" charset="0"/>
            </a:endParaRPr>
          </a:p>
        </p:txBody>
      </p:sp>
      <p:sp>
        <p:nvSpPr>
          <p:cNvPr id="26656" name="AutoShape 53"/>
          <p:cNvSpPr>
            <a:spLocks noChangeArrowheads="1"/>
          </p:cNvSpPr>
          <p:nvPr/>
        </p:nvSpPr>
        <p:spPr bwMode="auto">
          <a:xfrm>
            <a:off x="4343400" y="6172200"/>
            <a:ext cx="76200" cy="76200"/>
          </a:xfrm>
          <a:custGeom>
            <a:avLst/>
            <a:gdLst>
              <a:gd name="T0" fmla="*/ 38312 w 21600"/>
              <a:gd name="T1" fmla="*/ 7715 h 21600"/>
              <a:gd name="T2" fmla="*/ 10329 w 21600"/>
              <a:gd name="T3" fmla="*/ 38100 h 21600"/>
              <a:gd name="T4" fmla="*/ 38312 w 21600"/>
              <a:gd name="T5" fmla="*/ 76200 h 21600"/>
              <a:gd name="T6" fmla="*/ 65871 w 21600"/>
              <a:gd name="T7" fmla="*/ 381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99CC"/>
          </a:solidFill>
          <a:ln w="9525">
            <a:solidFill>
              <a:schemeClr val="tx1"/>
            </a:solidFill>
            <a:miter lim="800000"/>
            <a:headEnd/>
            <a:tailEnd/>
          </a:ln>
        </p:spPr>
        <p:txBody>
          <a:bodyPr wrap="none" anchor="ctr"/>
          <a:lstStyle/>
          <a:p>
            <a:endParaRPr lang="en-US">
              <a:latin typeface="Calibri" pitchFamily="34" charset="0"/>
            </a:endParaRPr>
          </a:p>
        </p:txBody>
      </p:sp>
      <p:sp>
        <p:nvSpPr>
          <p:cNvPr id="26657" name="AutoShape 54"/>
          <p:cNvSpPr>
            <a:spLocks noChangeArrowheads="1"/>
          </p:cNvSpPr>
          <p:nvPr/>
        </p:nvSpPr>
        <p:spPr bwMode="auto">
          <a:xfrm>
            <a:off x="4191000" y="6400800"/>
            <a:ext cx="152400" cy="152400"/>
          </a:xfrm>
          <a:custGeom>
            <a:avLst/>
            <a:gdLst>
              <a:gd name="T0" fmla="*/ 76623 w 21600"/>
              <a:gd name="T1" fmla="*/ 15431 h 21600"/>
              <a:gd name="T2" fmla="*/ 20659 w 21600"/>
              <a:gd name="T3" fmla="*/ 76200 h 21600"/>
              <a:gd name="T4" fmla="*/ 76623 w 21600"/>
              <a:gd name="T5" fmla="*/ 152400 h 21600"/>
              <a:gd name="T6" fmla="*/ 131741 w 21600"/>
              <a:gd name="T7" fmla="*/ 762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lstStyle/>
          <a:p>
            <a:endParaRPr lang="en-US">
              <a:latin typeface="Calibri" pitchFamily="34" charset="0"/>
            </a:endParaRPr>
          </a:p>
        </p:txBody>
      </p:sp>
      <p:sp>
        <p:nvSpPr>
          <p:cNvPr id="26658" name="Rectangle 55" descr="Dashed downward diagonal"/>
          <p:cNvSpPr>
            <a:spLocks noChangeArrowheads="1"/>
          </p:cNvSpPr>
          <p:nvPr/>
        </p:nvSpPr>
        <p:spPr bwMode="auto">
          <a:xfrm>
            <a:off x="2438400" y="3048000"/>
            <a:ext cx="2362200" cy="990600"/>
          </a:xfrm>
          <a:prstGeom prst="rect">
            <a:avLst/>
          </a:prstGeom>
          <a:pattFill prst="dashDnDiag">
            <a:fgClr>
              <a:srgbClr val="996633"/>
            </a:fgClr>
            <a:bgClr>
              <a:srgbClr val="CC9900"/>
            </a:bgClr>
          </a:pattFill>
          <a:ln w="9525">
            <a:solidFill>
              <a:schemeClr val="tx1"/>
            </a:solidFill>
            <a:miter lim="800000"/>
            <a:headEnd/>
            <a:tailEnd/>
          </a:ln>
        </p:spPr>
        <p:txBody>
          <a:bodyPr wrap="none" anchor="ctr"/>
          <a:lstStyle/>
          <a:p>
            <a:endParaRPr lang="en-US">
              <a:latin typeface="Calibri" pitchFamily="34" charset="0"/>
            </a:endParaRPr>
          </a:p>
        </p:txBody>
      </p:sp>
      <p:sp>
        <p:nvSpPr>
          <p:cNvPr id="26659" name="Text Box 30"/>
          <p:cNvSpPr txBox="1">
            <a:spLocks noChangeArrowheads="1"/>
          </p:cNvSpPr>
          <p:nvPr/>
        </p:nvSpPr>
        <p:spPr bwMode="auto">
          <a:xfrm>
            <a:off x="2362200" y="3657600"/>
            <a:ext cx="25908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hlinkClick r:id="rId2" action="ppaction://hlinksldjump"/>
              </a:rPr>
              <a:t>Henry Yesler’s Saw Mill</a:t>
            </a:r>
            <a:endParaRPr lang="en-US" sz="1600" b="1">
              <a:latin typeface="Calibri" pitchFamily="34" charset="0"/>
            </a:endParaRPr>
          </a:p>
        </p:txBody>
      </p:sp>
      <p:sp>
        <p:nvSpPr>
          <p:cNvPr id="26660" name="Line 57"/>
          <p:cNvSpPr>
            <a:spLocks noChangeShapeType="1"/>
          </p:cNvSpPr>
          <p:nvPr/>
        </p:nvSpPr>
        <p:spPr bwMode="auto">
          <a:xfrm>
            <a:off x="7620000" y="5486400"/>
            <a:ext cx="76200" cy="990600"/>
          </a:xfrm>
          <a:prstGeom prst="line">
            <a:avLst/>
          </a:prstGeom>
          <a:noFill/>
          <a:ln w="9525">
            <a:solidFill>
              <a:schemeClr val="tx1"/>
            </a:solidFill>
            <a:round/>
            <a:headEnd/>
            <a:tailEnd/>
          </a:ln>
        </p:spPr>
        <p:txBody>
          <a:bodyPr/>
          <a:lstStyle/>
          <a:p>
            <a:endParaRPr lang="en-US"/>
          </a:p>
        </p:txBody>
      </p:sp>
      <p:cxnSp>
        <p:nvCxnSpPr>
          <p:cNvPr id="26661" name="AutoShape 58"/>
          <p:cNvCxnSpPr>
            <a:cxnSpLocks noChangeShapeType="1"/>
            <a:stCxn id="26660" idx="0"/>
            <a:endCxn id="26660" idx="1"/>
          </p:cNvCxnSpPr>
          <p:nvPr/>
        </p:nvCxnSpPr>
        <p:spPr bwMode="auto">
          <a:xfrm rot="5400000" flipV="1">
            <a:off x="7162800" y="5943600"/>
            <a:ext cx="990600" cy="76200"/>
          </a:xfrm>
          <a:prstGeom prst="curvedConnector5">
            <a:avLst>
              <a:gd name="adj1" fmla="val -23079"/>
              <a:gd name="adj2" fmla="val -662500"/>
              <a:gd name="adj3" fmla="val 123079"/>
            </a:avLst>
          </a:prstGeom>
          <a:noFill/>
          <a:ln w="57150">
            <a:solidFill>
              <a:srgbClr val="663300"/>
            </a:solidFill>
            <a:round/>
            <a:headEnd/>
            <a:tailEnd/>
          </a:ln>
        </p:spPr>
      </p:cxnSp>
      <p:sp>
        <p:nvSpPr>
          <p:cNvPr id="26662" name="AutoShape 60"/>
          <p:cNvSpPr>
            <a:spLocks noChangeArrowheads="1"/>
          </p:cNvSpPr>
          <p:nvPr/>
        </p:nvSpPr>
        <p:spPr bwMode="auto">
          <a:xfrm flipH="1" flipV="1">
            <a:off x="6553200" y="6400800"/>
            <a:ext cx="304800" cy="228600"/>
          </a:xfrm>
          <a:prstGeom prst="rtTriangle">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26663" name="Line 56"/>
          <p:cNvSpPr>
            <a:spLocks noChangeShapeType="1"/>
          </p:cNvSpPr>
          <p:nvPr/>
        </p:nvSpPr>
        <p:spPr bwMode="auto">
          <a:xfrm flipV="1">
            <a:off x="6629400" y="5715000"/>
            <a:ext cx="1219200" cy="838200"/>
          </a:xfrm>
          <a:prstGeom prst="line">
            <a:avLst/>
          </a:prstGeom>
          <a:noFill/>
          <a:ln w="38100">
            <a:solidFill>
              <a:schemeClr val="tx1"/>
            </a:solidFill>
            <a:round/>
            <a:headEnd/>
            <a:tailEnd type="triangle" w="med" len="med"/>
          </a:ln>
        </p:spPr>
        <p:txBody>
          <a:bodyPr/>
          <a:lstStyle/>
          <a:p>
            <a:endParaRPr lang="en-US"/>
          </a:p>
        </p:txBody>
      </p:sp>
      <p:sp>
        <p:nvSpPr>
          <p:cNvPr id="26664" name="AutoShape 61"/>
          <p:cNvSpPr>
            <a:spLocks noChangeArrowheads="1"/>
          </p:cNvSpPr>
          <p:nvPr/>
        </p:nvSpPr>
        <p:spPr bwMode="auto">
          <a:xfrm>
            <a:off x="4724400" y="6858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65" name="AutoShape 62"/>
          <p:cNvSpPr>
            <a:spLocks noChangeArrowheads="1"/>
          </p:cNvSpPr>
          <p:nvPr/>
        </p:nvSpPr>
        <p:spPr bwMode="auto">
          <a:xfrm>
            <a:off x="1066800" y="5334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66" name="AutoShape 63"/>
          <p:cNvSpPr>
            <a:spLocks noChangeArrowheads="1"/>
          </p:cNvSpPr>
          <p:nvPr/>
        </p:nvSpPr>
        <p:spPr bwMode="auto">
          <a:xfrm>
            <a:off x="1524000" y="990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67" name="AutoShape 64"/>
          <p:cNvSpPr>
            <a:spLocks noChangeArrowheads="1"/>
          </p:cNvSpPr>
          <p:nvPr/>
        </p:nvSpPr>
        <p:spPr bwMode="auto">
          <a:xfrm>
            <a:off x="2057400" y="609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68" name="AutoShape 65"/>
          <p:cNvSpPr>
            <a:spLocks noChangeArrowheads="1"/>
          </p:cNvSpPr>
          <p:nvPr/>
        </p:nvSpPr>
        <p:spPr bwMode="auto">
          <a:xfrm>
            <a:off x="4267200" y="15240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69" name="AutoShape 66"/>
          <p:cNvSpPr>
            <a:spLocks noChangeArrowheads="1"/>
          </p:cNvSpPr>
          <p:nvPr/>
        </p:nvSpPr>
        <p:spPr bwMode="auto">
          <a:xfrm>
            <a:off x="3048000" y="228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0" name="AutoShape 67"/>
          <p:cNvSpPr>
            <a:spLocks noChangeArrowheads="1"/>
          </p:cNvSpPr>
          <p:nvPr/>
        </p:nvSpPr>
        <p:spPr bwMode="auto">
          <a:xfrm>
            <a:off x="3962400" y="609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1" name="AutoShape 68"/>
          <p:cNvSpPr>
            <a:spLocks noChangeArrowheads="1"/>
          </p:cNvSpPr>
          <p:nvPr/>
        </p:nvSpPr>
        <p:spPr bwMode="auto">
          <a:xfrm>
            <a:off x="5257800" y="3048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2" name="AutoShape 69"/>
          <p:cNvSpPr>
            <a:spLocks noChangeArrowheads="1"/>
          </p:cNvSpPr>
          <p:nvPr/>
        </p:nvSpPr>
        <p:spPr bwMode="auto">
          <a:xfrm>
            <a:off x="5257800" y="11430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3" name="AutoShape 70"/>
          <p:cNvSpPr>
            <a:spLocks noChangeArrowheads="1"/>
          </p:cNvSpPr>
          <p:nvPr/>
        </p:nvSpPr>
        <p:spPr bwMode="auto">
          <a:xfrm>
            <a:off x="6096000" y="1524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4" name="AutoShape 71"/>
          <p:cNvSpPr>
            <a:spLocks noChangeArrowheads="1"/>
          </p:cNvSpPr>
          <p:nvPr/>
        </p:nvSpPr>
        <p:spPr bwMode="auto">
          <a:xfrm>
            <a:off x="8077200" y="8382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5" name="AutoShape 72"/>
          <p:cNvSpPr>
            <a:spLocks noChangeArrowheads="1"/>
          </p:cNvSpPr>
          <p:nvPr/>
        </p:nvSpPr>
        <p:spPr bwMode="auto">
          <a:xfrm>
            <a:off x="7086600" y="228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6" name="AutoShape 73"/>
          <p:cNvSpPr>
            <a:spLocks noChangeArrowheads="1"/>
          </p:cNvSpPr>
          <p:nvPr/>
        </p:nvSpPr>
        <p:spPr bwMode="auto">
          <a:xfrm>
            <a:off x="8610600" y="11430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7" name="AutoShape 74"/>
          <p:cNvSpPr>
            <a:spLocks noChangeArrowheads="1"/>
          </p:cNvSpPr>
          <p:nvPr/>
        </p:nvSpPr>
        <p:spPr bwMode="auto">
          <a:xfrm>
            <a:off x="8610600" y="228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8" name="AutoShape 75"/>
          <p:cNvSpPr>
            <a:spLocks noChangeArrowheads="1"/>
          </p:cNvSpPr>
          <p:nvPr/>
        </p:nvSpPr>
        <p:spPr bwMode="auto">
          <a:xfrm>
            <a:off x="6858000" y="22098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79" name="AutoShape 76"/>
          <p:cNvSpPr>
            <a:spLocks noChangeArrowheads="1"/>
          </p:cNvSpPr>
          <p:nvPr/>
        </p:nvSpPr>
        <p:spPr bwMode="auto">
          <a:xfrm>
            <a:off x="5943600" y="27432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0" name="AutoShape 77"/>
          <p:cNvSpPr>
            <a:spLocks noChangeArrowheads="1"/>
          </p:cNvSpPr>
          <p:nvPr/>
        </p:nvSpPr>
        <p:spPr bwMode="auto">
          <a:xfrm>
            <a:off x="4419600" y="41148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1" name="AutoShape 78"/>
          <p:cNvSpPr>
            <a:spLocks noChangeArrowheads="1"/>
          </p:cNvSpPr>
          <p:nvPr/>
        </p:nvSpPr>
        <p:spPr bwMode="auto">
          <a:xfrm>
            <a:off x="2590800" y="46482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2" name="AutoShape 79"/>
          <p:cNvSpPr>
            <a:spLocks noChangeArrowheads="1"/>
          </p:cNvSpPr>
          <p:nvPr/>
        </p:nvSpPr>
        <p:spPr bwMode="auto">
          <a:xfrm>
            <a:off x="3048000" y="4419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3" name="AutoShape 80"/>
          <p:cNvSpPr>
            <a:spLocks noChangeArrowheads="1"/>
          </p:cNvSpPr>
          <p:nvPr/>
        </p:nvSpPr>
        <p:spPr bwMode="auto">
          <a:xfrm>
            <a:off x="7620000" y="38100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4" name="AutoShape 81"/>
          <p:cNvSpPr>
            <a:spLocks noChangeArrowheads="1"/>
          </p:cNvSpPr>
          <p:nvPr/>
        </p:nvSpPr>
        <p:spPr bwMode="auto">
          <a:xfrm>
            <a:off x="6934200" y="35814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5" name="AutoShape 82"/>
          <p:cNvSpPr>
            <a:spLocks noChangeArrowheads="1"/>
          </p:cNvSpPr>
          <p:nvPr/>
        </p:nvSpPr>
        <p:spPr bwMode="auto">
          <a:xfrm>
            <a:off x="8839200" y="2895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6" name="AutoShape 83"/>
          <p:cNvSpPr>
            <a:spLocks noChangeArrowheads="1"/>
          </p:cNvSpPr>
          <p:nvPr/>
        </p:nvSpPr>
        <p:spPr bwMode="auto">
          <a:xfrm>
            <a:off x="5638800" y="45720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7" name="AutoShape 84"/>
          <p:cNvSpPr>
            <a:spLocks noChangeArrowheads="1"/>
          </p:cNvSpPr>
          <p:nvPr/>
        </p:nvSpPr>
        <p:spPr bwMode="auto">
          <a:xfrm>
            <a:off x="6172200" y="5181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8" name="AutoShape 85"/>
          <p:cNvSpPr>
            <a:spLocks noChangeArrowheads="1"/>
          </p:cNvSpPr>
          <p:nvPr/>
        </p:nvSpPr>
        <p:spPr bwMode="auto">
          <a:xfrm>
            <a:off x="5638800" y="56388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89" name="AutoShape 86"/>
          <p:cNvSpPr>
            <a:spLocks noChangeArrowheads="1"/>
          </p:cNvSpPr>
          <p:nvPr/>
        </p:nvSpPr>
        <p:spPr bwMode="auto">
          <a:xfrm>
            <a:off x="8458200" y="5181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90" name="AutoShape 87"/>
          <p:cNvSpPr>
            <a:spLocks noChangeArrowheads="1"/>
          </p:cNvSpPr>
          <p:nvPr/>
        </p:nvSpPr>
        <p:spPr bwMode="auto">
          <a:xfrm>
            <a:off x="8686800" y="39624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91" name="AutoShape 88"/>
          <p:cNvSpPr>
            <a:spLocks noChangeArrowheads="1"/>
          </p:cNvSpPr>
          <p:nvPr/>
        </p:nvSpPr>
        <p:spPr bwMode="auto">
          <a:xfrm>
            <a:off x="8839200" y="60198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92" name="AutoShape 89"/>
          <p:cNvSpPr>
            <a:spLocks noChangeArrowheads="1"/>
          </p:cNvSpPr>
          <p:nvPr/>
        </p:nvSpPr>
        <p:spPr bwMode="auto">
          <a:xfrm>
            <a:off x="8229600" y="43434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93" name="AutoShape 90"/>
          <p:cNvSpPr>
            <a:spLocks noChangeArrowheads="1"/>
          </p:cNvSpPr>
          <p:nvPr/>
        </p:nvSpPr>
        <p:spPr bwMode="auto">
          <a:xfrm>
            <a:off x="6324600" y="40386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94" name="AutoShape 91"/>
          <p:cNvSpPr>
            <a:spLocks noChangeArrowheads="1"/>
          </p:cNvSpPr>
          <p:nvPr/>
        </p:nvSpPr>
        <p:spPr bwMode="auto">
          <a:xfrm>
            <a:off x="8839200" y="50292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95" name="AutoShape 92"/>
          <p:cNvSpPr>
            <a:spLocks noChangeArrowheads="1"/>
          </p:cNvSpPr>
          <p:nvPr/>
        </p:nvSpPr>
        <p:spPr bwMode="auto">
          <a:xfrm>
            <a:off x="6096000" y="6096000"/>
            <a:ext cx="304800" cy="533400"/>
          </a:xfrm>
          <a:prstGeom prst="triangle">
            <a:avLst>
              <a:gd name="adj" fmla="val 50000"/>
            </a:avLst>
          </a:prstGeom>
          <a:solidFill>
            <a:srgbClr val="009900"/>
          </a:solidFill>
          <a:ln w="9525">
            <a:solidFill>
              <a:schemeClr val="tx1"/>
            </a:solidFill>
            <a:miter lim="800000"/>
            <a:headEnd/>
            <a:tailEnd/>
          </a:ln>
        </p:spPr>
        <p:txBody>
          <a:bodyPr wrap="none" anchor="ctr"/>
          <a:lstStyle/>
          <a:p>
            <a:endParaRPr lang="en-US">
              <a:latin typeface="Calibri" pitchFamily="34" charset="0"/>
            </a:endParaRPr>
          </a:p>
        </p:txBody>
      </p:sp>
      <p:sp>
        <p:nvSpPr>
          <p:cNvPr id="26696" name="Text Box 93"/>
          <p:cNvSpPr txBox="1">
            <a:spLocks noChangeArrowheads="1"/>
          </p:cNvSpPr>
          <p:nvPr/>
        </p:nvSpPr>
        <p:spPr bwMode="auto">
          <a:xfrm>
            <a:off x="381000" y="0"/>
            <a:ext cx="5638800" cy="396875"/>
          </a:xfrm>
          <a:prstGeom prst="rect">
            <a:avLst/>
          </a:prstGeom>
          <a:noFill/>
          <a:ln w="9525">
            <a:noFill/>
            <a:miter lim="800000"/>
            <a:headEnd/>
            <a:tailEnd/>
          </a:ln>
        </p:spPr>
        <p:txBody>
          <a:bodyPr>
            <a:spAutoFit/>
          </a:bodyPr>
          <a:lstStyle/>
          <a:p>
            <a:pPr>
              <a:spcBef>
                <a:spcPct val="50000"/>
              </a:spcBef>
            </a:pPr>
            <a:r>
              <a:rPr lang="en-US" sz="2000" u="sng">
                <a:latin typeface="Calibri" pitchFamily="34" charset="0"/>
              </a:rPr>
              <a:t>The City of Seattle</a:t>
            </a:r>
          </a:p>
        </p:txBody>
      </p:sp>
      <p:sp>
        <p:nvSpPr>
          <p:cNvPr id="26697" name="Text Box 94"/>
          <p:cNvSpPr txBox="1">
            <a:spLocks noChangeArrowheads="1"/>
          </p:cNvSpPr>
          <p:nvPr/>
        </p:nvSpPr>
        <p:spPr bwMode="auto">
          <a:xfrm>
            <a:off x="7848600" y="6248400"/>
            <a:ext cx="762000" cy="366713"/>
          </a:xfrm>
          <a:prstGeom prst="rect">
            <a:avLst/>
          </a:prstGeom>
          <a:solidFill>
            <a:srgbClr val="000000"/>
          </a:solidFill>
          <a:ln w="9525">
            <a:noFill/>
            <a:miter lim="800000"/>
            <a:headEnd/>
            <a:tailEnd/>
          </a:ln>
        </p:spPr>
        <p:txBody>
          <a:bodyPr>
            <a:spAutoFit/>
          </a:bodyPr>
          <a:lstStyle/>
          <a:p>
            <a:pPr>
              <a:spcBef>
                <a:spcPct val="50000"/>
              </a:spcBef>
            </a:pPr>
            <a:r>
              <a:rPr lang="en-US" dirty="0">
                <a:latin typeface="Calibri" pitchFamily="34" charset="0"/>
                <a:hlinkClick r:id="" action="ppaction://noaction"/>
              </a:rPr>
              <a:t>Next</a:t>
            </a:r>
            <a:endParaRPr lang="en-US" dirty="0">
              <a:latin typeface="Calibri" pitchFamily="34" charset="0"/>
            </a:endParaRPr>
          </a:p>
        </p:txBody>
      </p:sp>
    </p:spTree>
    <p:extLst>
      <p:ext uri="{BB962C8B-B14F-4D97-AF65-F5344CB8AC3E}">
        <p14:creationId xmlns:p14="http://schemas.microsoft.com/office/powerpoint/2010/main" val="12248158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Reports Available</a:t>
            </a:r>
            <a:endParaRPr lang="en-US" dirty="0"/>
          </a:p>
        </p:txBody>
      </p:sp>
      <p:sp>
        <p:nvSpPr>
          <p:cNvPr id="3" name="Content Placeholder 2"/>
          <p:cNvSpPr>
            <a:spLocks noGrp="1"/>
          </p:cNvSpPr>
          <p:nvPr>
            <p:ph sz="half" idx="1"/>
          </p:nvPr>
        </p:nvSpPr>
        <p:spPr/>
        <p:txBody>
          <a:bodyPr>
            <a:normAutofit fontScale="62500" lnSpcReduction="20000"/>
          </a:bodyPr>
          <a:lstStyle/>
          <a:p>
            <a:pPr marL="514350" indent="-514350">
              <a:buFont typeface="+mj-lt"/>
              <a:buAutoNum type="arabicPeriod"/>
            </a:pPr>
            <a:r>
              <a:rPr lang="en-US" dirty="0" smtClean="0"/>
              <a:t>The University of Washington, Henry </a:t>
            </a:r>
            <a:r>
              <a:rPr lang="en-US" dirty="0" err="1" smtClean="0"/>
              <a:t>Suzzallo</a:t>
            </a:r>
            <a:r>
              <a:rPr lang="en-US" dirty="0" smtClean="0"/>
              <a:t>, and the General Strike (Jared)</a:t>
            </a:r>
          </a:p>
          <a:p>
            <a:pPr marL="514350" indent="-514350">
              <a:buFont typeface="+mj-lt"/>
              <a:buAutoNum type="arabicPeriod"/>
            </a:pPr>
            <a:r>
              <a:rPr lang="en-US" dirty="0" smtClean="0"/>
              <a:t>The Songbird and the Martyr: Katie Phar, Joe Hill, and the Songs of the IWW (Henna)</a:t>
            </a:r>
          </a:p>
          <a:p>
            <a:pPr marL="514350" indent="-514350">
              <a:buFont typeface="+mj-lt"/>
              <a:buAutoNum type="arabicPeriod"/>
            </a:pPr>
            <a:r>
              <a:rPr lang="en-US" dirty="0" smtClean="0"/>
              <a:t>Manufacturing a Menace: Labor Espionage in Seattle, 1919-1920 (PJ)</a:t>
            </a:r>
          </a:p>
          <a:p>
            <a:pPr marL="514350" indent="-514350">
              <a:buFont typeface="+mj-lt"/>
              <a:buAutoNum type="arabicPeriod"/>
            </a:pPr>
            <a:r>
              <a:rPr lang="en-US" dirty="0"/>
              <a:t>The Politics of Gender in the Writings of Anna Louise </a:t>
            </a:r>
            <a:r>
              <a:rPr lang="en-US" dirty="0" smtClean="0"/>
              <a:t>Strong (Alysha)</a:t>
            </a:r>
          </a:p>
          <a:p>
            <a:pPr marL="514350" indent="-514350">
              <a:buFont typeface="+mj-lt"/>
              <a:buAutoNum type="arabicPeriod"/>
            </a:pPr>
            <a:r>
              <a:rPr lang="en-US" dirty="0"/>
              <a:t>The Industrial Workers of the World in the Seattle General </a:t>
            </a:r>
            <a:r>
              <a:rPr lang="en-US" dirty="0" smtClean="0"/>
              <a:t>Strike (Aaron)</a:t>
            </a:r>
          </a:p>
          <a:p>
            <a:pPr marL="514350" indent="-514350">
              <a:buFont typeface="+mj-lt"/>
              <a:buAutoNum type="arabicPeriod"/>
            </a:pPr>
            <a:r>
              <a:rPr lang="en-US" dirty="0"/>
              <a:t>African-Americans and the Seattle Labor </a:t>
            </a:r>
            <a:r>
              <a:rPr lang="en-US" dirty="0" smtClean="0"/>
              <a:t>Movement (Fernando)</a:t>
            </a:r>
          </a:p>
          <a:p>
            <a:pPr marL="514350" indent="-514350">
              <a:buFont typeface="+mj-lt"/>
              <a:buAutoNum type="arabicPeriod"/>
            </a:pPr>
            <a:r>
              <a:rPr lang="en-US" dirty="0"/>
              <a:t>International Shingle Weavers of </a:t>
            </a:r>
            <a:r>
              <a:rPr lang="en-US" dirty="0" smtClean="0"/>
              <a:t>America (</a:t>
            </a:r>
            <a:r>
              <a:rPr lang="en-US" dirty="0" err="1" smtClean="0"/>
              <a:t>Parinita</a:t>
            </a:r>
            <a:r>
              <a:rPr lang="en-US" dirty="0" smtClean="0"/>
              <a:t>)</a:t>
            </a:r>
          </a:p>
          <a:p>
            <a:pPr marL="514350" indent="-514350">
              <a:buFont typeface="+mj-lt"/>
              <a:buAutoNum type="arabicPeriod"/>
            </a:pPr>
            <a:r>
              <a:rPr lang="en-US" dirty="0"/>
              <a:t>Women and the Seattle Labor </a:t>
            </a:r>
            <a:r>
              <a:rPr lang="en-US" dirty="0" smtClean="0"/>
              <a:t>Movement (Alex A.)</a:t>
            </a:r>
          </a:p>
          <a:p>
            <a:pPr marL="514350" indent="-514350">
              <a:buFont typeface="+mj-lt"/>
              <a:buAutoNum type="arabicPeriod"/>
            </a:pPr>
            <a:r>
              <a:rPr lang="en-US" dirty="0"/>
              <a:t>How the National Press Reported the General Strike </a:t>
            </a:r>
            <a:r>
              <a:rPr lang="en-US" dirty="0" smtClean="0"/>
              <a:t> (Kyle)</a:t>
            </a:r>
          </a:p>
          <a:p>
            <a:pPr marL="514350" indent="-514350">
              <a:buFont typeface="+mj-lt"/>
              <a:buAutoNum type="arabicPeriod"/>
            </a:pPr>
            <a:r>
              <a:rPr lang="en-US" dirty="0"/>
              <a:t>Mayor Ole Hanson: Fifteen Minutes of </a:t>
            </a:r>
            <a:r>
              <a:rPr lang="en-US" dirty="0" smtClean="0"/>
              <a:t>Fame (Tal)</a:t>
            </a:r>
          </a:p>
        </p:txBody>
      </p:sp>
      <p:sp>
        <p:nvSpPr>
          <p:cNvPr id="4" name="Content Placeholder 3"/>
          <p:cNvSpPr>
            <a:spLocks noGrp="1"/>
          </p:cNvSpPr>
          <p:nvPr>
            <p:ph sz="half" idx="2"/>
          </p:nvPr>
        </p:nvSpPr>
        <p:spPr>
          <a:xfrm>
            <a:off x="5410200" y="1524000"/>
            <a:ext cx="3298115" cy="4732339"/>
          </a:xfrm>
        </p:spPr>
        <p:txBody>
          <a:bodyPr>
            <a:normAutofit fontScale="62500" lnSpcReduction="20000"/>
          </a:bodyPr>
          <a:lstStyle/>
          <a:p>
            <a:pPr marL="514350" indent="-514350">
              <a:buFont typeface="+mj-lt"/>
              <a:buAutoNum type="arabicPeriod" startAt="11"/>
            </a:pPr>
            <a:r>
              <a:rPr lang="en-US" dirty="0"/>
              <a:t>Spying on Labor: The Seattle Minute </a:t>
            </a:r>
            <a:r>
              <a:rPr lang="en-US" dirty="0" smtClean="0"/>
              <a:t>Men  (Hollie)</a:t>
            </a:r>
          </a:p>
          <a:p>
            <a:pPr marL="514350" indent="-514350">
              <a:buFont typeface="+mj-lt"/>
              <a:buAutoNum type="arabicPeriod" startAt="11"/>
            </a:pPr>
            <a:r>
              <a:rPr lang="en-US" dirty="0" smtClean="0"/>
              <a:t>Loyal </a:t>
            </a:r>
            <a:r>
              <a:rPr lang="en-US" dirty="0"/>
              <a:t>Legion of Loggers and Lumbermen </a:t>
            </a:r>
            <a:r>
              <a:rPr lang="en-US" dirty="0" smtClean="0"/>
              <a:t>(Trenton)</a:t>
            </a:r>
            <a:endParaRPr lang="en-US" dirty="0"/>
          </a:p>
          <a:p>
            <a:pPr marL="514350" indent="-514350">
              <a:buFont typeface="+mj-lt"/>
              <a:buAutoNum type="arabicPeriod" startAt="11"/>
            </a:pPr>
            <a:r>
              <a:rPr lang="en-US" dirty="0"/>
              <a:t>The International Union of </a:t>
            </a:r>
            <a:r>
              <a:rPr lang="en-US" dirty="0" err="1"/>
              <a:t>Timberworkers</a:t>
            </a:r>
            <a:r>
              <a:rPr lang="en-US" dirty="0"/>
              <a:t> 1911-1923</a:t>
            </a:r>
          </a:p>
          <a:p>
            <a:pPr marL="514350" indent="-514350">
              <a:buFont typeface="+mj-lt"/>
              <a:buAutoNum type="arabicPeriod" startAt="11"/>
            </a:pPr>
            <a:r>
              <a:rPr lang="en-US" dirty="0"/>
              <a:t>The Seattle Telegraphers Lockout of </a:t>
            </a:r>
            <a:r>
              <a:rPr lang="en-US" dirty="0" smtClean="0"/>
              <a:t>1918 (Jai)</a:t>
            </a:r>
            <a:endParaRPr lang="en-US" dirty="0"/>
          </a:p>
          <a:p>
            <a:pPr marL="514350" indent="-514350">
              <a:buFont typeface="+mj-lt"/>
              <a:buAutoNum type="arabicPeriod" startAt="11"/>
            </a:pPr>
            <a:r>
              <a:rPr lang="en-US" dirty="0"/>
              <a:t>The Mooney Congress and the 1919 Seattle General Strike </a:t>
            </a:r>
          </a:p>
          <a:p>
            <a:pPr marL="514350" indent="-514350">
              <a:buFont typeface="+mj-lt"/>
              <a:buAutoNum type="arabicPeriod" startAt="11"/>
            </a:pPr>
            <a:r>
              <a:rPr lang="en-US" dirty="0"/>
              <a:t>The IWW, the Newspapers, and the 1913 Seattle Potlatch </a:t>
            </a:r>
            <a:r>
              <a:rPr lang="en-US" dirty="0" smtClean="0"/>
              <a:t>Riot (Noah)</a:t>
            </a:r>
            <a:endParaRPr lang="en-US" dirty="0"/>
          </a:p>
          <a:p>
            <a:pPr marL="514350" indent="-514350">
              <a:buFont typeface="+mj-lt"/>
              <a:buAutoNum type="arabicPeriod" startAt="11"/>
            </a:pPr>
            <a:r>
              <a:rPr lang="en-US" dirty="0"/>
              <a:t>Where Women Worked During World War </a:t>
            </a:r>
            <a:r>
              <a:rPr lang="en-US" dirty="0" smtClean="0"/>
              <a:t>I (Ben)</a:t>
            </a:r>
            <a:endParaRPr lang="en-US" dirty="0"/>
          </a:p>
          <a:p>
            <a:pPr marL="514350" indent="-514350">
              <a:buFont typeface="+mj-lt"/>
              <a:buAutoNum type="arabicPeriod" startAt="11"/>
            </a:pPr>
            <a:r>
              <a:rPr lang="en-US" dirty="0"/>
              <a:t>Reds, Labor, and the Great War: Antiwar Activism in the Pacific Northwest</a:t>
            </a:r>
          </a:p>
          <a:p>
            <a:pPr marL="514350" indent="-514350">
              <a:buFont typeface="+mj-lt"/>
              <a:buAutoNum type="arabicPeriod" startAt="11"/>
            </a:pPr>
            <a:r>
              <a:rPr lang="en-US" dirty="0"/>
              <a:t>Newspaper Coverage of Washington State’s 1911 Workmen’s Compensation Act</a:t>
            </a:r>
          </a:p>
          <a:p>
            <a:pPr marL="514350" indent="-514350">
              <a:buFont typeface="+mj-lt"/>
              <a:buAutoNum type="arabicPeriod" startAt="11"/>
            </a:pPr>
            <a:r>
              <a:rPr lang="en-US" dirty="0"/>
              <a:t>Laundry Workers Struggle for Recognition </a:t>
            </a:r>
            <a:r>
              <a:rPr lang="en-US" dirty="0" smtClean="0"/>
              <a:t>1916-17 (Aimee)</a:t>
            </a:r>
            <a:endParaRPr lang="en-US" dirty="0"/>
          </a:p>
          <a:p>
            <a:pPr marL="514350" indent="-514350">
              <a:buFont typeface="+mj-lt"/>
              <a:buAutoNum type="arabicPeriod" startAt="11"/>
            </a:pPr>
            <a:r>
              <a:rPr lang="en-US" dirty="0"/>
              <a:t>Perceptions of Race in the </a:t>
            </a:r>
            <a:r>
              <a:rPr lang="en-US" i="1" dirty="0"/>
              <a:t>Seattle Union </a:t>
            </a:r>
            <a:r>
              <a:rPr lang="en-US" i="1" dirty="0" smtClean="0"/>
              <a:t>Record </a:t>
            </a:r>
            <a:r>
              <a:rPr lang="en-US" dirty="0" smtClean="0"/>
              <a:t>(Alex)</a:t>
            </a:r>
            <a:endParaRPr lang="en-US" dirty="0"/>
          </a:p>
          <a:p>
            <a:endParaRPr lang="en-US" dirty="0"/>
          </a:p>
        </p:txBody>
      </p:sp>
    </p:spTree>
    <p:extLst>
      <p:ext uri="{BB962C8B-B14F-4D97-AF65-F5344CB8AC3E}">
        <p14:creationId xmlns:p14="http://schemas.microsoft.com/office/powerpoint/2010/main" val="2917713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sharing</a:t>
            </a:r>
            <a:endParaRPr lang="en-US" dirty="0"/>
          </a:p>
        </p:txBody>
      </p:sp>
      <p:sp>
        <p:nvSpPr>
          <p:cNvPr id="5" name="Content Placeholder 4"/>
          <p:cNvSpPr>
            <a:spLocks noGrp="1"/>
          </p:cNvSpPr>
          <p:nvPr>
            <p:ph idx="1"/>
          </p:nvPr>
        </p:nvSpPr>
        <p:spPr>
          <a:xfrm>
            <a:off x="827700" y="2052925"/>
            <a:ext cx="7935300" cy="4195481"/>
          </a:xfrm>
        </p:spPr>
        <p:txBody>
          <a:bodyPr>
            <a:normAutofit/>
          </a:bodyPr>
          <a:lstStyle/>
          <a:p>
            <a:r>
              <a:rPr lang="en-US" sz="2800" dirty="0" smtClean="0"/>
              <a:t>You will share the following:</a:t>
            </a:r>
          </a:p>
          <a:p>
            <a:r>
              <a:rPr lang="en-US" sz="2800" dirty="0" smtClean="0"/>
              <a:t>Brief summary of your reading</a:t>
            </a:r>
          </a:p>
          <a:p>
            <a:pPr marL="457200" indent="-457200">
              <a:buFont typeface="+mj-lt"/>
              <a:buAutoNum type="arabicPeriod"/>
            </a:pPr>
            <a:r>
              <a:rPr lang="en-US" sz="2800" dirty="0" smtClean="0"/>
              <a:t>Who was involved? What happened? </a:t>
            </a:r>
          </a:p>
          <a:p>
            <a:pPr marL="457200" indent="-457200">
              <a:buFont typeface="+mj-lt"/>
              <a:buAutoNum type="arabicPeriod"/>
            </a:pPr>
            <a:r>
              <a:rPr lang="en-US" sz="2800" dirty="0" smtClean="0"/>
              <a:t>What new insight did you gain? </a:t>
            </a:r>
          </a:p>
          <a:p>
            <a:pPr marL="457200" indent="-457200">
              <a:buFont typeface="+mj-lt"/>
              <a:buAutoNum type="arabicPeriod"/>
            </a:pPr>
            <a:r>
              <a:rPr lang="en-US" sz="2800" dirty="0" smtClean="0"/>
              <a:t>Bring in one-two quotes from the reading to share with the class</a:t>
            </a:r>
            <a:endParaRPr lang="en-US" sz="2800" dirty="0"/>
          </a:p>
        </p:txBody>
      </p:sp>
    </p:spTree>
    <p:extLst>
      <p:ext uri="{BB962C8B-B14F-4D97-AF65-F5344CB8AC3E}">
        <p14:creationId xmlns:p14="http://schemas.microsoft.com/office/powerpoint/2010/main" val="4151106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14082"/>
          </a:xfrm>
        </p:spPr>
        <p:txBody>
          <a:bodyPr/>
          <a:lstStyle/>
          <a:p>
            <a:r>
              <a:rPr lang="en-US" dirty="0" smtClean="0"/>
              <a:t>Seattle General Strike </a:t>
            </a:r>
            <a:endParaRPr lang="en-US" dirty="0"/>
          </a:p>
        </p:txBody>
      </p:sp>
      <p:sp>
        <p:nvSpPr>
          <p:cNvPr id="3" name="Content Placeholder 2"/>
          <p:cNvSpPr>
            <a:spLocks noGrp="1"/>
          </p:cNvSpPr>
          <p:nvPr>
            <p:ph idx="1"/>
          </p:nvPr>
        </p:nvSpPr>
        <p:spPr>
          <a:xfrm>
            <a:off x="381000" y="1371601"/>
            <a:ext cx="8458200" cy="4876806"/>
          </a:xfrm>
        </p:spPr>
        <p:txBody>
          <a:bodyPr>
            <a:normAutofit fontScale="92500"/>
          </a:bodyPr>
          <a:lstStyle/>
          <a:p>
            <a:r>
              <a:rPr lang="en-US" dirty="0"/>
              <a:t>The Seattle General Strike of February 1919 was the first city-wide labor action in America to be proclaimed a “general strike.” It led off a tumultuous era of post-World War I labor conflict that saw massive strikes shut down the nation's steel, coal, and meatpacking industries and threaten civil unrest in a dozen cities.</a:t>
            </a:r>
          </a:p>
          <a:p>
            <a:r>
              <a:rPr lang="en-US" dirty="0" smtClean="0"/>
              <a:t>The </a:t>
            </a:r>
            <a:r>
              <a:rPr lang="en-US" dirty="0"/>
              <a:t>strike began in shipyards that had expanded rapidly with war production contracts. 35,000 workers expected a post-war pay hike to make up for two years of strict wage controls imposed by the federal government.</a:t>
            </a:r>
          </a:p>
          <a:p>
            <a:r>
              <a:rPr lang="en-US" dirty="0" smtClean="0"/>
              <a:t>When </a:t>
            </a:r>
            <a:r>
              <a:rPr lang="en-US" dirty="0"/>
              <a:t>regulators refused, the Metal Trades Council union alliance declared a strike and closed the yards. After an appeal to Seattle’s powerful Central Labor Council for help, most of the city’s 110 local unions voted to join a sympathy walkout. The Seattle General Strike lasted less than a week but the memory of that event has continued to be of interest and importance for more than 80 years.</a:t>
            </a:r>
          </a:p>
          <a:p>
            <a:endParaRPr lang="en-US" dirty="0"/>
          </a:p>
        </p:txBody>
      </p:sp>
    </p:spTree>
    <p:extLst>
      <p:ext uri="{BB962C8B-B14F-4D97-AF65-F5344CB8AC3E}">
        <p14:creationId xmlns:p14="http://schemas.microsoft.com/office/powerpoint/2010/main" val="2341710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14082"/>
          </a:xfrm>
        </p:spPr>
        <p:txBody>
          <a:bodyPr/>
          <a:lstStyle/>
          <a:p>
            <a:r>
              <a:rPr lang="en-US" dirty="0" smtClean="0"/>
              <a:t>February 6</a:t>
            </a:r>
            <a:r>
              <a:rPr lang="en-US" baseline="30000" dirty="0" smtClean="0"/>
              <a:t>th</a:t>
            </a:r>
            <a:r>
              <a:rPr lang="en-US" dirty="0" smtClean="0"/>
              <a:t> </a:t>
            </a:r>
            <a:endParaRPr lang="en-US" dirty="0"/>
          </a:p>
        </p:txBody>
      </p:sp>
      <p:sp>
        <p:nvSpPr>
          <p:cNvPr id="3" name="Content Placeholder 2"/>
          <p:cNvSpPr>
            <a:spLocks noGrp="1"/>
          </p:cNvSpPr>
          <p:nvPr>
            <p:ph idx="1"/>
          </p:nvPr>
        </p:nvSpPr>
        <p:spPr>
          <a:xfrm>
            <a:off x="484710" y="1371601"/>
            <a:ext cx="8354490" cy="4876806"/>
          </a:xfrm>
        </p:spPr>
        <p:txBody>
          <a:bodyPr>
            <a:normAutofit/>
          </a:bodyPr>
          <a:lstStyle/>
          <a:p>
            <a:r>
              <a:rPr lang="en-US" sz="2800" dirty="0"/>
              <a:t>On the morning of February 6, 1919, Seattle, a city of 315,000 people, stopped working. 25,000 union members had joined the 35,000 already on strike. Much of the remaining work force was idled as stores closed and streetcars stopped running. The General Strike Committee, composed of delegates from the key striking unions, tried to coordinate vital services and negotiate with city officials, but events moved quickly beyond their control.</a:t>
            </a:r>
            <a:endParaRPr lang="en-US" sz="2800" dirty="0"/>
          </a:p>
        </p:txBody>
      </p:sp>
    </p:spTree>
    <p:extLst>
      <p:ext uri="{BB962C8B-B14F-4D97-AF65-F5344CB8AC3E}">
        <p14:creationId xmlns:p14="http://schemas.microsoft.com/office/powerpoint/2010/main" val="118322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363890" cy="766482"/>
          </a:xfrm>
        </p:spPr>
        <p:txBody>
          <a:bodyPr/>
          <a:lstStyle/>
          <a:p>
            <a:r>
              <a:rPr lang="en-US" sz="4000" dirty="0" smtClean="0"/>
              <a:t>Americanism vs. Bolshevism</a:t>
            </a:r>
            <a:endParaRPr lang="en-US" sz="4000" dirty="0"/>
          </a:p>
        </p:txBody>
      </p:sp>
      <p:sp>
        <p:nvSpPr>
          <p:cNvPr id="3" name="Content Placeholder 2"/>
          <p:cNvSpPr>
            <a:spLocks noGrp="1"/>
          </p:cNvSpPr>
          <p:nvPr>
            <p:ph idx="1"/>
          </p:nvPr>
        </p:nvSpPr>
        <p:spPr>
          <a:xfrm>
            <a:off x="762000" y="1371600"/>
            <a:ext cx="7935300" cy="4724406"/>
          </a:xfrm>
        </p:spPr>
        <p:txBody>
          <a:bodyPr>
            <a:normAutofit fontScale="92500" lnSpcReduction="20000"/>
          </a:bodyPr>
          <a:lstStyle/>
          <a:p>
            <a:r>
              <a:rPr lang="en-US" dirty="0"/>
              <a:t>Most of the local and national press denounced the strike, while conservatives called for stern measures to suppress what looked to them to be a revolutionary plot. Mayor Ole Hanson, elected the year before with labor support, armed the police and threatened martial law and federal troops. Some of the unions wavered on the strike's third day. Most others had gone back to work by the time the Central Labor Council officially declared an end on February 11. By then police and vigilantes were hard at work rounding up Reds. The IWW hall and Socialist Party headquarters were raided and leaders arrested. Federal agents also closed the </a:t>
            </a:r>
            <a:r>
              <a:rPr lang="en-US" i="1" dirty="0"/>
              <a:t>Union Record</a:t>
            </a:r>
            <a:r>
              <a:rPr lang="en-US" dirty="0"/>
              <a:t>, the labor-owned daily newspaper, and arrested several of its staff. Meanwhile across the country headlines screamed the news that Seattle had been saved, that the revolution had been broken, that, as Mayor Hanson phrased it, “Americanism” had triumphed over “Bolshevism</a:t>
            </a:r>
            <a:r>
              <a:rPr lang="en-US" dirty="0" smtClean="0"/>
              <a:t>.”</a:t>
            </a:r>
          </a:p>
          <a:p>
            <a:endParaRPr lang="en-US" dirty="0"/>
          </a:p>
          <a:p>
            <a:pPr marL="0" indent="0">
              <a:buNone/>
            </a:pPr>
            <a:r>
              <a:rPr lang="en-US"/>
              <a:t>Works Cited: http://depts.washington.edu/labhist/strike/</a:t>
            </a:r>
            <a:endParaRPr lang="en-US" dirty="0"/>
          </a:p>
        </p:txBody>
      </p:sp>
    </p:spTree>
    <p:extLst>
      <p:ext uri="{BB962C8B-B14F-4D97-AF65-F5344CB8AC3E}">
        <p14:creationId xmlns:p14="http://schemas.microsoft.com/office/powerpoint/2010/main" val="3729030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42682"/>
          </a:xfrm>
        </p:spPr>
        <p:txBody>
          <a:bodyPr/>
          <a:lstStyle/>
          <a:p>
            <a:r>
              <a:rPr lang="en-US" dirty="0" smtClean="0"/>
              <a:t>Timed Write</a:t>
            </a:r>
            <a:endParaRPr lang="en-US" dirty="0"/>
          </a:p>
        </p:txBody>
      </p:sp>
      <p:sp>
        <p:nvSpPr>
          <p:cNvPr id="3" name="Content Placeholder 2"/>
          <p:cNvSpPr>
            <a:spLocks noGrp="1"/>
          </p:cNvSpPr>
          <p:nvPr>
            <p:ph idx="1"/>
          </p:nvPr>
        </p:nvSpPr>
        <p:spPr>
          <a:xfrm>
            <a:off x="827700" y="1600201"/>
            <a:ext cx="7782900" cy="4648206"/>
          </a:xfrm>
        </p:spPr>
        <p:txBody>
          <a:bodyPr>
            <a:normAutofit fontScale="85000" lnSpcReduction="20000"/>
          </a:bodyPr>
          <a:lstStyle/>
          <a:p>
            <a:r>
              <a:rPr lang="en-US" sz="3200" dirty="0" smtClean="0"/>
              <a:t>Using your notes and research about the Seattle General Strike, the race riots, the founding of Seattle, and Washington becoming a state, answer the following prompts for the full 30 minutes</a:t>
            </a:r>
          </a:p>
          <a:p>
            <a:pPr marL="514350" indent="-514350">
              <a:buFont typeface="+mj-lt"/>
              <a:buAutoNum type="arabicPeriod"/>
            </a:pPr>
            <a:r>
              <a:rPr lang="en-US" sz="3200" dirty="0" smtClean="0"/>
              <a:t>What was the cause of the Seattle General Strike? What were the consequences/impacts/results of the Strike?</a:t>
            </a:r>
          </a:p>
          <a:p>
            <a:pPr marL="514350" indent="-514350">
              <a:buFont typeface="+mj-lt"/>
              <a:buAutoNum type="arabicPeriod"/>
            </a:pPr>
            <a:r>
              <a:rPr lang="en-US" sz="3200" dirty="0" smtClean="0"/>
              <a:t>What event/person had the biggest impact on the founding of Seattle as an </a:t>
            </a:r>
            <a:r>
              <a:rPr lang="en-US" sz="3200" smtClean="0"/>
              <a:t>urban center? </a:t>
            </a:r>
            <a:endParaRPr lang="en-US" sz="3200" dirty="0"/>
          </a:p>
        </p:txBody>
      </p:sp>
    </p:spTree>
    <p:extLst>
      <p:ext uri="{BB962C8B-B14F-4D97-AF65-F5344CB8AC3E}">
        <p14:creationId xmlns:p14="http://schemas.microsoft.com/office/powerpoint/2010/main" val="366762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Denny vs. Maynard</a:t>
            </a:r>
          </a:p>
        </p:txBody>
      </p:sp>
      <p:sp>
        <p:nvSpPr>
          <p:cNvPr id="27650" name="Rectangle 3"/>
          <p:cNvSpPr>
            <a:spLocks noGrp="1" noChangeArrowheads="1"/>
          </p:cNvSpPr>
          <p:nvPr>
            <p:ph type="body" idx="1"/>
          </p:nvPr>
        </p:nvSpPr>
        <p:spPr>
          <a:xfrm>
            <a:off x="4724400" y="1447800"/>
            <a:ext cx="3886200" cy="5029200"/>
          </a:xfrm>
        </p:spPr>
        <p:txBody>
          <a:bodyPr/>
          <a:lstStyle/>
          <a:p>
            <a:pPr>
              <a:lnSpc>
                <a:spcPct val="80000"/>
              </a:lnSpc>
              <a:buFont typeface="Wingdings" panose="05000000000000000000" pitchFamily="2" charset="2"/>
              <a:buChar char="v"/>
            </a:pPr>
            <a:r>
              <a:rPr lang="en-US" sz="2400" u="sng" dirty="0" smtClean="0"/>
              <a:t>Doc Maynard</a:t>
            </a:r>
          </a:p>
          <a:p>
            <a:pPr>
              <a:lnSpc>
                <a:spcPct val="80000"/>
              </a:lnSpc>
              <a:buFont typeface="Wingdings" panose="05000000000000000000" pitchFamily="2" charset="2"/>
              <a:buChar char="v"/>
            </a:pPr>
            <a:r>
              <a:rPr lang="en-US" sz="2400" dirty="0" smtClean="0"/>
              <a:t>Saw the value of timber</a:t>
            </a:r>
          </a:p>
          <a:p>
            <a:pPr>
              <a:lnSpc>
                <a:spcPct val="80000"/>
              </a:lnSpc>
              <a:buFont typeface="Wingdings" panose="05000000000000000000" pitchFamily="2" charset="2"/>
              <a:buChar char="v"/>
            </a:pPr>
            <a:r>
              <a:rPr lang="en-US" sz="2400" dirty="0" smtClean="0"/>
              <a:t>196 of the 208 businesses located in </a:t>
            </a:r>
            <a:r>
              <a:rPr lang="en-US" sz="2400" dirty="0" err="1" smtClean="0"/>
              <a:t>Maynardtown</a:t>
            </a:r>
            <a:r>
              <a:rPr lang="en-US" sz="2400" dirty="0" smtClean="0"/>
              <a:t> (Pioneer Square) </a:t>
            </a:r>
          </a:p>
          <a:p>
            <a:pPr>
              <a:lnSpc>
                <a:spcPct val="80000"/>
              </a:lnSpc>
              <a:buFont typeface="Wingdings" panose="05000000000000000000" pitchFamily="2" charset="2"/>
              <a:buChar char="v"/>
            </a:pPr>
            <a:r>
              <a:rPr lang="en-US" sz="2400" dirty="0" smtClean="0"/>
              <a:t>Brought in Henry </a:t>
            </a:r>
            <a:r>
              <a:rPr lang="en-US" sz="2400" dirty="0" err="1" smtClean="0"/>
              <a:t>Yesler’s</a:t>
            </a:r>
            <a:r>
              <a:rPr lang="en-US" sz="2400" dirty="0" smtClean="0"/>
              <a:t> steam powered saw mill</a:t>
            </a:r>
          </a:p>
          <a:p>
            <a:pPr>
              <a:lnSpc>
                <a:spcPct val="80000"/>
              </a:lnSpc>
              <a:buFont typeface="Wingdings" panose="05000000000000000000" pitchFamily="2" charset="2"/>
              <a:buChar char="v"/>
            </a:pPr>
            <a:r>
              <a:rPr lang="en-US" sz="2400" dirty="0" smtClean="0"/>
              <a:t>Saw brothels as a perk of business</a:t>
            </a:r>
          </a:p>
          <a:p>
            <a:pPr>
              <a:lnSpc>
                <a:spcPct val="80000"/>
              </a:lnSpc>
            </a:pPr>
            <a:endParaRPr lang="en-US" sz="2400" dirty="0" smtClean="0"/>
          </a:p>
        </p:txBody>
      </p:sp>
      <p:sp>
        <p:nvSpPr>
          <p:cNvPr id="27652" name="Text Box 5"/>
          <p:cNvSpPr txBox="1">
            <a:spLocks noChangeArrowheads="1"/>
          </p:cNvSpPr>
          <p:nvPr/>
        </p:nvSpPr>
        <p:spPr bwMode="auto">
          <a:xfrm>
            <a:off x="685800" y="1447800"/>
            <a:ext cx="3657600" cy="3970318"/>
          </a:xfrm>
          <a:prstGeom prst="rect">
            <a:avLst/>
          </a:prstGeom>
          <a:noFill/>
          <a:ln w="9525">
            <a:noFill/>
            <a:miter lim="800000"/>
            <a:headEnd/>
            <a:tailEnd/>
          </a:ln>
        </p:spPr>
        <p:txBody>
          <a:bodyPr>
            <a:spAutoFit/>
          </a:bodyPr>
          <a:lstStyle/>
          <a:p>
            <a:pPr marL="457200" indent="-457200">
              <a:spcBef>
                <a:spcPct val="50000"/>
              </a:spcBef>
              <a:buFont typeface="Wingdings" panose="05000000000000000000" pitchFamily="2" charset="2"/>
              <a:buChar char="v"/>
            </a:pPr>
            <a:r>
              <a:rPr lang="en-US" sz="2400" u="sng" dirty="0">
                <a:latin typeface="Century Gothic" panose="020B0502020202020204" pitchFamily="34" charset="0"/>
              </a:rPr>
              <a:t>Arthur </a:t>
            </a:r>
            <a:r>
              <a:rPr lang="en-US" sz="2400" u="sng" dirty="0" smtClean="0">
                <a:latin typeface="Century Gothic" panose="020B0502020202020204" pitchFamily="34" charset="0"/>
              </a:rPr>
              <a:t>Denny</a:t>
            </a:r>
          </a:p>
          <a:p>
            <a:pPr marL="457200" indent="-457200">
              <a:spcBef>
                <a:spcPct val="50000"/>
              </a:spcBef>
              <a:buFont typeface="Wingdings" panose="05000000000000000000" pitchFamily="2" charset="2"/>
              <a:buChar char="v"/>
            </a:pPr>
            <a:r>
              <a:rPr lang="en-US" sz="2400" dirty="0" smtClean="0">
                <a:latin typeface="Century Gothic" panose="020B0502020202020204" pitchFamily="34" charset="0"/>
              </a:rPr>
              <a:t>Believed </a:t>
            </a:r>
            <a:r>
              <a:rPr lang="en-US" sz="2400" dirty="0">
                <a:latin typeface="Century Gothic" panose="020B0502020202020204" pitchFamily="34" charset="0"/>
              </a:rPr>
              <a:t>profit lay in developing harbor (Elliot Bay)</a:t>
            </a:r>
            <a:endParaRPr lang="en-US" sz="2400" dirty="0" smtClean="0">
              <a:latin typeface="Century Gothic" panose="020B0502020202020204" pitchFamily="34" charset="0"/>
            </a:endParaRPr>
          </a:p>
          <a:p>
            <a:pPr marL="457200" indent="-457200">
              <a:spcBef>
                <a:spcPct val="50000"/>
              </a:spcBef>
              <a:buFont typeface="Wingdings" panose="05000000000000000000" pitchFamily="2" charset="2"/>
              <a:buChar char="v"/>
            </a:pPr>
            <a:r>
              <a:rPr lang="en-US" sz="2400" dirty="0" smtClean="0">
                <a:latin typeface="Century Gothic" panose="020B0502020202020204" pitchFamily="34" charset="0"/>
              </a:rPr>
              <a:t>Developed banking and what would become Bank of America</a:t>
            </a:r>
          </a:p>
          <a:p>
            <a:pPr marL="457200" indent="-457200">
              <a:spcBef>
                <a:spcPct val="50000"/>
              </a:spcBef>
              <a:buFont typeface="Wingdings" panose="05000000000000000000" pitchFamily="2" charset="2"/>
              <a:buChar char="v"/>
            </a:pPr>
            <a:r>
              <a:rPr lang="en-US" sz="2400" dirty="0" smtClean="0">
                <a:latin typeface="Century Gothic" panose="020B0502020202020204" pitchFamily="34" charset="0"/>
              </a:rPr>
              <a:t>Detested brothels</a:t>
            </a:r>
            <a:endParaRPr lang="en-US" sz="2400" dirty="0">
              <a:latin typeface="Century Gothic" panose="020B0502020202020204" pitchFamily="34" charset="0"/>
            </a:endParaRPr>
          </a:p>
        </p:txBody>
      </p:sp>
    </p:spTree>
    <p:extLst>
      <p:ext uri="{BB962C8B-B14F-4D97-AF65-F5344CB8AC3E}">
        <p14:creationId xmlns:p14="http://schemas.microsoft.com/office/powerpoint/2010/main" val="4036229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Henry Yesler’s Saw Mill</a:t>
            </a:r>
          </a:p>
        </p:txBody>
      </p:sp>
      <p:sp>
        <p:nvSpPr>
          <p:cNvPr id="28674" name="Rectangle 3"/>
          <p:cNvSpPr>
            <a:spLocks noGrp="1" noChangeArrowheads="1"/>
          </p:cNvSpPr>
          <p:nvPr>
            <p:ph type="body" idx="1"/>
          </p:nvPr>
        </p:nvSpPr>
        <p:spPr>
          <a:xfrm>
            <a:off x="457200" y="1295400"/>
            <a:ext cx="8229600" cy="4525963"/>
          </a:xfrm>
        </p:spPr>
        <p:txBody>
          <a:bodyPr>
            <a:noAutofit/>
          </a:bodyPr>
          <a:lstStyle/>
          <a:p>
            <a:r>
              <a:rPr lang="en-US" sz="2800" dirty="0" smtClean="0"/>
              <a:t>First steam powered saw mill in Pacific Northwest</a:t>
            </a:r>
          </a:p>
          <a:p>
            <a:r>
              <a:rPr lang="en-US" sz="2800" dirty="0" err="1" smtClean="0"/>
              <a:t>Yesler</a:t>
            </a:r>
            <a:r>
              <a:rPr lang="en-US" sz="2800" dirty="0" smtClean="0"/>
              <a:t> partook in “questionable” business affairs</a:t>
            </a:r>
          </a:p>
          <a:p>
            <a:r>
              <a:rPr lang="en-US" sz="2800" dirty="0" smtClean="0"/>
              <a:t>Rain, ocean and wagon damage combined with a lack of trees caused the land to sink </a:t>
            </a:r>
          </a:p>
          <a:p>
            <a:r>
              <a:rPr lang="en-US" sz="2800" dirty="0" err="1" smtClean="0"/>
              <a:t>Yesler</a:t>
            </a:r>
            <a:r>
              <a:rPr lang="en-US" sz="2800" dirty="0" smtClean="0"/>
              <a:t> suggested dumping sawdust in potholes for “stabilization” </a:t>
            </a:r>
          </a:p>
          <a:p>
            <a:r>
              <a:rPr lang="en-US" sz="2800" dirty="0" err="1" smtClean="0"/>
              <a:t>Yesler</a:t>
            </a:r>
            <a:r>
              <a:rPr lang="en-US" sz="2800" dirty="0" smtClean="0"/>
              <a:t> made mayor</a:t>
            </a:r>
          </a:p>
        </p:txBody>
      </p:sp>
    </p:spTree>
    <p:extLst>
      <p:ext uri="{BB962C8B-B14F-4D97-AF65-F5344CB8AC3E}">
        <p14:creationId xmlns:p14="http://schemas.microsoft.com/office/powerpoint/2010/main" val="2516184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84710" y="452718"/>
            <a:ext cx="7055380" cy="614082"/>
          </a:xfrm>
        </p:spPr>
        <p:txBody>
          <a:bodyPr>
            <a:normAutofit/>
          </a:bodyPr>
          <a:lstStyle/>
          <a:p>
            <a:r>
              <a:rPr lang="en-US" sz="3200" dirty="0" smtClean="0"/>
              <a:t>Architectural / Sewage Planning</a:t>
            </a:r>
          </a:p>
        </p:txBody>
      </p:sp>
      <p:sp>
        <p:nvSpPr>
          <p:cNvPr id="30722" name="Rectangle 3"/>
          <p:cNvSpPr>
            <a:spLocks noGrp="1" noChangeArrowheads="1"/>
          </p:cNvSpPr>
          <p:nvPr>
            <p:ph type="body" idx="1"/>
          </p:nvPr>
        </p:nvSpPr>
        <p:spPr>
          <a:xfrm>
            <a:off x="827700" y="1600201"/>
            <a:ext cx="7554300" cy="4648206"/>
          </a:xfrm>
        </p:spPr>
        <p:txBody>
          <a:bodyPr>
            <a:noAutofit/>
          </a:bodyPr>
          <a:lstStyle/>
          <a:p>
            <a:r>
              <a:rPr lang="en-US" sz="3600" dirty="0" smtClean="0"/>
              <a:t>Originally had outhouses</a:t>
            </a:r>
          </a:p>
          <a:p>
            <a:r>
              <a:rPr lang="en-US" sz="3600" dirty="0" smtClean="0"/>
              <a:t>Modern toilet invented 1851</a:t>
            </a:r>
          </a:p>
          <a:p>
            <a:r>
              <a:rPr lang="en-US" sz="3600" dirty="0" smtClean="0"/>
              <a:t>Seattle created a sewage system which dumped into the sound</a:t>
            </a:r>
          </a:p>
          <a:p>
            <a:r>
              <a:rPr lang="en-US" sz="3600" dirty="0" smtClean="0"/>
              <a:t>High tide caused the sewage to flow back to the houses </a:t>
            </a:r>
          </a:p>
        </p:txBody>
      </p:sp>
    </p:spTree>
    <p:extLst>
      <p:ext uri="{BB962C8B-B14F-4D97-AF65-F5344CB8AC3E}">
        <p14:creationId xmlns:p14="http://schemas.microsoft.com/office/powerpoint/2010/main" val="1503031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Skid Road</a:t>
            </a:r>
          </a:p>
        </p:txBody>
      </p:sp>
      <p:sp>
        <p:nvSpPr>
          <p:cNvPr id="3" name="Content Placeholder 2"/>
          <p:cNvSpPr>
            <a:spLocks noGrp="1"/>
          </p:cNvSpPr>
          <p:nvPr>
            <p:ph idx="1"/>
          </p:nvPr>
        </p:nvSpPr>
        <p:spPr>
          <a:xfrm>
            <a:off x="457200" y="1600200"/>
            <a:ext cx="3886200" cy="4953000"/>
          </a:xfrm>
        </p:spPr>
        <p:txBody>
          <a:bodyPr rtlCol="0">
            <a:normAutofit/>
          </a:bodyPr>
          <a:lstStyle/>
          <a:p>
            <a:pPr fontAlgn="auto">
              <a:spcAft>
                <a:spcPts val="0"/>
              </a:spcAft>
              <a:buFont typeface="Arial" pitchFamily="34" charset="0"/>
              <a:buChar char="•"/>
              <a:defRPr/>
            </a:pPr>
            <a:r>
              <a:rPr lang="en-US" sz="2400" b="1" dirty="0" smtClean="0"/>
              <a:t>Problem</a:t>
            </a:r>
            <a:r>
              <a:rPr lang="en-US" sz="2400" dirty="0" smtClean="0"/>
              <a:t>: Hills too steep to transport logs</a:t>
            </a:r>
          </a:p>
          <a:p>
            <a:pPr fontAlgn="auto">
              <a:spcAft>
                <a:spcPts val="0"/>
              </a:spcAft>
              <a:buFont typeface="Arial" pitchFamily="34" charset="0"/>
              <a:buChar char="•"/>
              <a:defRPr/>
            </a:pPr>
            <a:r>
              <a:rPr lang="en-US" sz="2400" b="1" dirty="0" smtClean="0"/>
              <a:t>Solution</a:t>
            </a:r>
            <a:r>
              <a:rPr lang="en-US" sz="2400" dirty="0" smtClean="0"/>
              <a:t>: Skid Road constructed</a:t>
            </a:r>
          </a:p>
          <a:p>
            <a:pPr fontAlgn="auto">
              <a:spcAft>
                <a:spcPts val="0"/>
              </a:spcAft>
              <a:buFont typeface="Arial" pitchFamily="34" charset="0"/>
              <a:buChar char="•"/>
              <a:defRPr/>
            </a:pPr>
            <a:r>
              <a:rPr lang="en-US" sz="2400" dirty="0" smtClean="0"/>
              <a:t>Logs “skidded” down  hill to </a:t>
            </a:r>
            <a:r>
              <a:rPr lang="en-US" sz="2400" dirty="0" err="1" smtClean="0"/>
              <a:t>Yesler’s</a:t>
            </a:r>
            <a:r>
              <a:rPr lang="en-US" sz="2400" dirty="0" smtClean="0"/>
              <a:t> saw mill</a:t>
            </a:r>
          </a:p>
          <a:p>
            <a:pPr fontAlgn="auto">
              <a:spcAft>
                <a:spcPts val="0"/>
              </a:spcAft>
              <a:buFont typeface="Arial" pitchFamily="34" charset="0"/>
              <a:buChar char="•"/>
              <a:defRPr/>
            </a:pPr>
            <a:r>
              <a:rPr lang="en-US" sz="2400" dirty="0" smtClean="0"/>
              <a:t>Efficient because of the severe slope of Seattle’s hills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None/>
              <a:defRPr/>
            </a:pPr>
            <a:endParaRPr lang="en-US" dirty="0"/>
          </a:p>
        </p:txBody>
      </p:sp>
      <p:pic>
        <p:nvPicPr>
          <p:cNvPr id="16387" name="Picture 2"/>
          <p:cNvPicPr>
            <a:picLocks noChangeAspect="1" noChangeArrowheads="1"/>
          </p:cNvPicPr>
          <p:nvPr/>
        </p:nvPicPr>
        <p:blipFill>
          <a:blip r:embed="rId2"/>
          <a:srcRect/>
          <a:stretch>
            <a:fillRect/>
          </a:stretch>
        </p:blipFill>
        <p:spPr bwMode="auto">
          <a:xfrm>
            <a:off x="4572000" y="1295400"/>
            <a:ext cx="4267200" cy="5353050"/>
          </a:xfrm>
          <a:prstGeom prst="rect">
            <a:avLst/>
          </a:prstGeom>
          <a:noFill/>
          <a:ln w="9525">
            <a:noFill/>
            <a:miter lim="800000"/>
            <a:headEnd/>
            <a:tailEnd/>
          </a:ln>
        </p:spPr>
      </p:pic>
    </p:spTree>
    <p:extLst>
      <p:ext uri="{BB962C8B-B14F-4D97-AF65-F5344CB8AC3E}">
        <p14:creationId xmlns:p14="http://schemas.microsoft.com/office/powerpoint/2010/main" val="391539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pPr algn="ctr"/>
            <a:r>
              <a:rPr lang="en-US" sz="6600" dirty="0" smtClean="0"/>
              <a:t>What is the risk of rapid urbanization?</a:t>
            </a:r>
            <a:endParaRPr lang="en-US" sz="6600" dirty="0"/>
          </a:p>
        </p:txBody>
      </p:sp>
    </p:spTree>
    <p:extLst>
      <p:ext uri="{BB962C8B-B14F-4D97-AF65-F5344CB8AC3E}">
        <p14:creationId xmlns:p14="http://schemas.microsoft.com/office/powerpoint/2010/main" val="208050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MCj04348160000[1]"/>
          <p:cNvPicPr>
            <a:picLocks noChangeAspect="1" noChangeArrowheads="1"/>
          </p:cNvPicPr>
          <p:nvPr/>
        </p:nvPicPr>
        <p:blipFill>
          <a:blip r:embed="rId2"/>
          <a:srcRect/>
          <a:stretch>
            <a:fillRect/>
          </a:stretch>
        </p:blipFill>
        <p:spPr bwMode="auto">
          <a:xfrm>
            <a:off x="1295400" y="152400"/>
            <a:ext cx="6324600" cy="6324600"/>
          </a:xfrm>
          <a:prstGeom prst="rect">
            <a:avLst/>
          </a:prstGeom>
          <a:noFill/>
          <a:ln w="9525">
            <a:noFill/>
            <a:miter lim="800000"/>
            <a:headEnd/>
            <a:tailEnd/>
          </a:ln>
        </p:spPr>
      </p:pic>
      <p:sp>
        <p:nvSpPr>
          <p:cNvPr id="34818" name="Text Box 6"/>
          <p:cNvSpPr txBox="1">
            <a:spLocks noChangeArrowheads="1"/>
          </p:cNvSpPr>
          <p:nvPr/>
        </p:nvSpPr>
        <p:spPr bwMode="auto">
          <a:xfrm>
            <a:off x="457200" y="6172200"/>
            <a:ext cx="8458200" cy="579438"/>
          </a:xfrm>
          <a:prstGeom prst="rect">
            <a:avLst/>
          </a:prstGeom>
          <a:noFill/>
          <a:ln w="9525">
            <a:noFill/>
            <a:miter lim="800000"/>
            <a:headEnd/>
            <a:tailEnd/>
          </a:ln>
        </p:spPr>
        <p:txBody>
          <a:bodyPr>
            <a:spAutoFit/>
          </a:bodyPr>
          <a:lstStyle/>
          <a:p>
            <a:pPr algn="ctr">
              <a:spcBef>
                <a:spcPct val="50000"/>
              </a:spcBef>
            </a:pPr>
            <a:r>
              <a:rPr lang="en-US" sz="3200" dirty="0">
                <a:solidFill>
                  <a:schemeClr val="bg1"/>
                </a:solidFill>
                <a:latin typeface="Calibri" pitchFamily="34" charset="0"/>
              </a:rPr>
              <a:t>The Great </a:t>
            </a:r>
            <a:r>
              <a:rPr lang="en-US" sz="3200" dirty="0" smtClean="0">
                <a:solidFill>
                  <a:schemeClr val="bg1"/>
                </a:solidFill>
                <a:latin typeface="Calibri" pitchFamily="34" charset="0"/>
              </a:rPr>
              <a:t>Fire</a:t>
            </a:r>
            <a:endParaRPr lang="en-US" sz="3200" dirty="0">
              <a:solidFill>
                <a:schemeClr val="bg1"/>
              </a:solidFill>
              <a:latin typeface="Calibri" pitchFamily="34" charset="0"/>
            </a:endParaRPr>
          </a:p>
        </p:txBody>
      </p:sp>
    </p:spTree>
    <p:extLst>
      <p:ext uri="{BB962C8B-B14F-4D97-AF65-F5344CB8AC3E}">
        <p14:creationId xmlns:p14="http://schemas.microsoft.com/office/powerpoint/2010/main" val="3541202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95</TotalTime>
  <Words>1464</Words>
  <Application>Microsoft Office PowerPoint</Application>
  <PresentationFormat>On-screen Show (4:3)</PresentationFormat>
  <Paragraphs>187</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Wingdings</vt:lpstr>
      <vt:lpstr>Wingdings 3</vt:lpstr>
      <vt:lpstr>Ion</vt:lpstr>
      <vt:lpstr>Urbanization of Seattle</vt:lpstr>
      <vt:lpstr>General Geography</vt:lpstr>
      <vt:lpstr>PowerPoint Presentation</vt:lpstr>
      <vt:lpstr>Denny vs. Maynard</vt:lpstr>
      <vt:lpstr>Henry Yesler’s Saw Mill</vt:lpstr>
      <vt:lpstr>Architectural / Sewage Planning</vt:lpstr>
      <vt:lpstr>Skid Road</vt:lpstr>
      <vt:lpstr>Question</vt:lpstr>
      <vt:lpstr>PowerPoint Presentation</vt:lpstr>
      <vt:lpstr>The Great Seattle Fire</vt:lpstr>
      <vt:lpstr>After</vt:lpstr>
      <vt:lpstr>Casualties</vt:lpstr>
      <vt:lpstr>Reconstruction</vt:lpstr>
      <vt:lpstr>PowerPoint Presentation</vt:lpstr>
      <vt:lpstr>Regrading</vt:lpstr>
      <vt:lpstr>Regrading…thanks Wikipedia</vt:lpstr>
      <vt:lpstr>PowerPoint Presentation</vt:lpstr>
      <vt:lpstr>PowerPoint Presentation</vt:lpstr>
      <vt:lpstr>Purpose of Regrading</vt:lpstr>
      <vt:lpstr>Seattle Fire pictures and article</vt:lpstr>
      <vt:lpstr>Seattle Labor and Industries</vt:lpstr>
      <vt:lpstr>Lumber in the Pacific Northwest</vt:lpstr>
      <vt:lpstr>In the beginning</vt:lpstr>
      <vt:lpstr>The process</vt:lpstr>
      <vt:lpstr>Company towns</vt:lpstr>
      <vt:lpstr>Modern logging</vt:lpstr>
      <vt:lpstr>Other industries</vt:lpstr>
      <vt:lpstr>Seattle General Strike</vt:lpstr>
      <vt:lpstr>Activity </vt:lpstr>
      <vt:lpstr>Research Reports Available</vt:lpstr>
      <vt:lpstr>Class sharing</vt:lpstr>
      <vt:lpstr>Seattle General Strike </vt:lpstr>
      <vt:lpstr>February 6th </vt:lpstr>
      <vt:lpstr>Americanism vs. Bolshevism</vt:lpstr>
      <vt:lpstr>Timed Write</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Labor and Industries</dc:title>
  <dc:creator>Windows User</dc:creator>
  <cp:lastModifiedBy>Woldendorp, Kirsten    SHS-Staff</cp:lastModifiedBy>
  <cp:revision>24</cp:revision>
  <dcterms:created xsi:type="dcterms:W3CDTF">2016-06-15T19:53:55Z</dcterms:created>
  <dcterms:modified xsi:type="dcterms:W3CDTF">2016-11-21T21:01:31Z</dcterms:modified>
</cp:coreProperties>
</file>