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258" r:id="rId3"/>
    <p:sldId id="257" r:id="rId4"/>
    <p:sldId id="260" r:id="rId5"/>
    <p:sldId id="261" r:id="rId6"/>
    <p:sldId id="259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0" d="100"/>
          <a:sy n="80" d="100"/>
        </p:scale>
        <p:origin x="120" y="7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133417-5FBC-4045-A346-24B37238A04D}" type="datetimeFigureOut">
              <a:rPr lang="en-US" smtClean="0"/>
              <a:t>9/18/2019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5E17DE-7A47-449C-BDD0-AB5173D848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1656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eb.cn.edu/kwheeler/logic.html" TargetMode="External"/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://web.cn.edu/kwheeler/ethos.html" TargetMode="External"/><Relationship Id="rId4" Type="http://schemas.openxmlformats.org/officeDocument/2006/relationships/hyperlink" Target="http://web.cn.edu/kwheeler/pathos.html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2" algn="l"/>
            <a:r>
              <a:rPr lang="en-US" b="1" dirty="0" smtClean="0">
                <a:hlinkClick r:id="rId3" action="ppaction://hlinkfile"/>
              </a:rPr>
              <a:t>Logos</a:t>
            </a:r>
            <a:r>
              <a:rPr lang="en-US" b="1" dirty="0" smtClean="0"/>
              <a:t> (using logical arguments such as induction and deduction) </a:t>
            </a:r>
          </a:p>
          <a:p>
            <a:pPr lvl="2"/>
            <a:r>
              <a:rPr lang="en-US" b="1" dirty="0" smtClean="0">
                <a:hlinkClick r:id="rId4" action="ppaction://hlinkfile"/>
              </a:rPr>
              <a:t>Pathos</a:t>
            </a:r>
            <a:r>
              <a:rPr lang="en-US" b="1" dirty="0" smtClean="0"/>
              <a:t> (creating an emotional reaction in the audience) </a:t>
            </a:r>
          </a:p>
          <a:p>
            <a:pPr lvl="2"/>
            <a:r>
              <a:rPr lang="en-US" b="1" dirty="0" smtClean="0">
                <a:hlinkClick r:id="rId5" action="ppaction://hlinkfile"/>
              </a:rPr>
              <a:t>Ethos</a:t>
            </a:r>
            <a:r>
              <a:rPr lang="en-US" b="1" dirty="0" smtClean="0"/>
              <a:t> (projecting a trustworthy, authoritative, or charismatic image)</a:t>
            </a:r>
            <a:br>
              <a:rPr lang="en-US" b="1" dirty="0" smtClean="0"/>
            </a:br>
            <a:endParaRPr lang="en-US" b="1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D1B765-57C3-496D-BA57-9B4A9EC74BD2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8275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6E81C-A252-47BB-A27D-4F1728657179}" type="datetimeFigureOut">
              <a:rPr lang="en-US" smtClean="0"/>
              <a:t>9/18/2019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158CA683-3FD2-43DD-BBA4-560DC2E224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92111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6E81C-A252-47BB-A27D-4F1728657179}" type="datetimeFigureOut">
              <a:rPr lang="en-US" smtClean="0"/>
              <a:t>9/18/2019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58CA683-3FD2-43DD-BBA4-560DC2E224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3335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6E81C-A252-47BB-A27D-4F1728657179}" type="datetimeFigureOut">
              <a:rPr lang="en-US" smtClean="0"/>
              <a:t>9/18/2019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58CA683-3FD2-43DD-BBA4-560DC2E224B5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075713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6E81C-A252-47BB-A27D-4F1728657179}" type="datetimeFigureOut">
              <a:rPr lang="en-US" smtClean="0"/>
              <a:t>9/18/2019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58CA683-3FD2-43DD-BBA4-560DC2E224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6062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6E81C-A252-47BB-A27D-4F1728657179}" type="datetimeFigureOut">
              <a:rPr lang="en-US" smtClean="0"/>
              <a:t>9/18/2019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58CA683-3FD2-43DD-BBA4-560DC2E224B5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979076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6E81C-A252-47BB-A27D-4F1728657179}" type="datetimeFigureOut">
              <a:rPr lang="en-US" smtClean="0"/>
              <a:t>9/18/2019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58CA683-3FD2-43DD-BBA4-560DC2E224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62047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6E81C-A252-47BB-A27D-4F1728657179}" type="datetimeFigureOut">
              <a:rPr lang="en-US" smtClean="0"/>
              <a:t>9/18/2019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CA683-3FD2-43DD-BBA4-560DC2E224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6560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6E81C-A252-47BB-A27D-4F1728657179}" type="datetimeFigureOut">
              <a:rPr lang="en-US" smtClean="0"/>
              <a:t>9/18/2019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CA683-3FD2-43DD-BBA4-560DC2E224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2446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6E81C-A252-47BB-A27D-4F1728657179}" type="datetimeFigureOut">
              <a:rPr lang="en-US" smtClean="0"/>
              <a:t>9/18/2019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CA683-3FD2-43DD-BBA4-560DC2E224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19569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6E81C-A252-47BB-A27D-4F1728657179}" type="datetimeFigureOut">
              <a:rPr lang="en-US" smtClean="0"/>
              <a:t>9/18/2019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58CA683-3FD2-43DD-BBA4-560DC2E224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2040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6E81C-A252-47BB-A27D-4F1728657179}" type="datetimeFigureOut">
              <a:rPr lang="en-US" smtClean="0"/>
              <a:t>9/18/2019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158CA683-3FD2-43DD-BBA4-560DC2E224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80644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6E81C-A252-47BB-A27D-4F1728657179}" type="datetimeFigureOut">
              <a:rPr lang="en-US" smtClean="0"/>
              <a:t>9/18/2019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158CA683-3FD2-43DD-BBA4-560DC2E224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08302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6E81C-A252-47BB-A27D-4F1728657179}" type="datetimeFigureOut">
              <a:rPr lang="en-US" smtClean="0"/>
              <a:t>9/18/2019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CA683-3FD2-43DD-BBA4-560DC2E224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70835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6E81C-A252-47BB-A27D-4F1728657179}" type="datetimeFigureOut">
              <a:rPr lang="en-US" smtClean="0"/>
              <a:t>9/18/2019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CA683-3FD2-43DD-BBA4-560DC2E224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040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6E81C-A252-47BB-A27D-4F1728657179}" type="datetimeFigureOut">
              <a:rPr lang="en-US" smtClean="0"/>
              <a:t>9/18/2019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CA683-3FD2-43DD-BBA4-560DC2E224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19683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6E81C-A252-47BB-A27D-4F1728657179}" type="datetimeFigureOut">
              <a:rPr lang="en-US" smtClean="0"/>
              <a:t>9/18/2019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58CA683-3FD2-43DD-BBA4-560DC2E224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08748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86E81C-A252-47BB-A27D-4F1728657179}" type="datetimeFigureOut">
              <a:rPr lang="en-US" smtClean="0"/>
              <a:t>9/18/2019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158CA683-3FD2-43DD-BBA4-560DC2E224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41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Rhetoric and the Anti-Federalists and Federalists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36980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36542" y="374728"/>
            <a:ext cx="8911687" cy="63942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Learning Targets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0159" y="1230283"/>
            <a:ext cx="10224452" cy="5020888"/>
          </a:xfrm>
        </p:spPr>
        <p:txBody>
          <a:bodyPr>
            <a:noAutofit/>
          </a:bodyPr>
          <a:lstStyle/>
          <a:p>
            <a:pPr>
              <a:buFont typeface="+mj-lt"/>
              <a:buAutoNum type="arabicPeriod"/>
            </a:pPr>
            <a:r>
              <a:rPr lang="en-US" sz="5400" dirty="0" smtClean="0"/>
              <a:t>I can define rhetoric</a:t>
            </a:r>
          </a:p>
          <a:p>
            <a:pPr>
              <a:buFont typeface="+mj-lt"/>
              <a:buAutoNum type="arabicPeriod"/>
            </a:pPr>
            <a:r>
              <a:rPr lang="en-US" sz="5400" dirty="0" smtClean="0"/>
              <a:t>I can create propaganda </a:t>
            </a:r>
          </a:p>
          <a:p>
            <a:pPr>
              <a:buFont typeface="+mj-lt"/>
              <a:buAutoNum type="arabicPeriod"/>
            </a:pPr>
            <a:r>
              <a:rPr lang="en-US" sz="5400" dirty="0" smtClean="0"/>
              <a:t>I can determine the differences and similarities between the Anti-Federalists and Federalists 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35831719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94161" y="369763"/>
            <a:ext cx="8911687" cy="730865"/>
          </a:xfrm>
        </p:spPr>
        <p:txBody>
          <a:bodyPr/>
          <a:lstStyle/>
          <a:p>
            <a:r>
              <a:rPr lang="en-US" dirty="0" smtClean="0"/>
              <a:t>Rhetoric Reminders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99638"/>
            <a:ext cx="11114115" cy="5291859"/>
          </a:xfrm>
        </p:spPr>
        <p:txBody>
          <a:bodyPr>
            <a:normAutofit fontScale="92500"/>
          </a:bodyPr>
          <a:lstStyle/>
          <a:p>
            <a:r>
              <a:rPr lang="en-US" sz="3600" dirty="0"/>
              <a:t>Aristotle described rhetoric as “observing in any given case the available means of persuasion”.</a:t>
            </a:r>
          </a:p>
          <a:p>
            <a:r>
              <a:rPr lang="en-US" sz="3600" dirty="0"/>
              <a:t>Use rhetorical appeals: ethos, pathos, logos</a:t>
            </a:r>
          </a:p>
          <a:p>
            <a:r>
              <a:rPr lang="en-US" sz="3600" dirty="0"/>
              <a:t>Make use of shared assumptions</a:t>
            </a:r>
          </a:p>
          <a:p>
            <a:pPr lvl="1"/>
            <a:r>
              <a:rPr lang="en-US" sz="3600" dirty="0"/>
              <a:t>At least pieces of an argument to gain the trust</a:t>
            </a:r>
          </a:p>
          <a:p>
            <a:r>
              <a:rPr lang="en-US" sz="3600" dirty="0"/>
              <a:t>Use language as an art…think of eloquent speakers</a:t>
            </a:r>
          </a:p>
          <a:p>
            <a:r>
              <a:rPr lang="en-US" sz="3600" dirty="0"/>
              <a:t>Used to get people to do something, convince someone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198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11529" y="466168"/>
            <a:ext cx="8911687" cy="744720"/>
          </a:xfrm>
        </p:spPr>
        <p:txBody>
          <a:bodyPr/>
          <a:lstStyle/>
          <a:p>
            <a:r>
              <a:rPr lang="en-US" dirty="0" smtClean="0"/>
              <a:t>Ethos, pathos, logos reminder…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781396" y="1368830"/>
            <a:ext cx="11155680" cy="5397730"/>
          </a:xfrm>
        </p:spPr>
        <p:txBody>
          <a:bodyPr>
            <a:noAutofit/>
          </a:bodyPr>
          <a:lstStyle/>
          <a:p>
            <a:r>
              <a:rPr lang="en-US" sz="3600" u="sng" dirty="0"/>
              <a:t>Ethos</a:t>
            </a:r>
            <a:r>
              <a:rPr lang="en-US" sz="3600" dirty="0"/>
              <a:t>: trustworthiness, reputation or credibility of the writer or speaker. Convincing by the character of the author</a:t>
            </a:r>
          </a:p>
          <a:p>
            <a:r>
              <a:rPr lang="en-US" sz="3600" u="sng" dirty="0"/>
              <a:t>Pathos</a:t>
            </a:r>
            <a:r>
              <a:rPr lang="en-US" sz="3600" dirty="0"/>
              <a:t>: emotional appeal. Appeal to the audience's sympathies and imagination.</a:t>
            </a:r>
          </a:p>
          <a:p>
            <a:r>
              <a:rPr lang="en-US" sz="3600" u="sng" dirty="0"/>
              <a:t>Logos</a:t>
            </a:r>
            <a:r>
              <a:rPr lang="en-US" sz="3600" dirty="0"/>
              <a:t>: the clarity of the claim, the logic of its reasons, and the effectiveness of its supporting evidence </a:t>
            </a:r>
          </a:p>
        </p:txBody>
      </p:sp>
    </p:spTree>
    <p:extLst>
      <p:ext uri="{BB962C8B-B14F-4D97-AF65-F5344CB8AC3E}">
        <p14:creationId xmlns:p14="http://schemas.microsoft.com/office/powerpoint/2010/main" val="181850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67283" y="467700"/>
            <a:ext cx="8911687" cy="663269"/>
          </a:xfrm>
        </p:spPr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58779" y="1600200"/>
            <a:ext cx="10445833" cy="4969042"/>
          </a:xfrm>
        </p:spPr>
        <p:txBody>
          <a:bodyPr>
            <a:noAutofit/>
          </a:bodyPr>
          <a:lstStyle/>
          <a:p>
            <a:r>
              <a:rPr lang="en-US" sz="4800" dirty="0" smtClean="0"/>
              <a:t>What was the purpose and message of “The Declaration of Independence”?</a:t>
            </a:r>
          </a:p>
          <a:p>
            <a:r>
              <a:rPr lang="en-US" sz="4800" dirty="0" smtClean="0"/>
              <a:t>What was the purpose and message of “Common Sense”?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3370419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556297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Your task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91127" y="1313411"/>
            <a:ext cx="10671136" cy="5278582"/>
          </a:xfrm>
        </p:spPr>
        <p:txBody>
          <a:bodyPr>
            <a:normAutofit fontScale="92500" lnSpcReduction="10000"/>
          </a:bodyPr>
          <a:lstStyle/>
          <a:p>
            <a:r>
              <a:rPr lang="en-US" sz="4800" dirty="0" smtClean="0"/>
              <a:t>You and your table group will be creating a propaganda poster for the Anti-Federalists and Federalists, and their goals </a:t>
            </a:r>
          </a:p>
          <a:p>
            <a:r>
              <a:rPr lang="en-US" sz="4800" dirty="0"/>
              <a:t>Both parties want an independent nation, but their goals are different</a:t>
            </a:r>
          </a:p>
          <a:p>
            <a:pPr lvl="1"/>
            <a:r>
              <a:rPr lang="en-US" sz="4600" dirty="0" smtClean="0"/>
              <a:t>Anti</a:t>
            </a:r>
            <a:r>
              <a:rPr lang="en-US" sz="4600" dirty="0" smtClean="0"/>
              <a:t>: states rights</a:t>
            </a:r>
          </a:p>
          <a:p>
            <a:pPr lvl="1"/>
            <a:r>
              <a:rPr lang="en-US" sz="4600" dirty="0" smtClean="0"/>
              <a:t>Feds: central government  </a:t>
            </a:r>
            <a:endParaRPr lang="en-US" sz="4600" dirty="0" smtClean="0"/>
          </a:p>
        </p:txBody>
      </p:sp>
    </p:spTree>
    <p:extLst>
      <p:ext uri="{BB962C8B-B14F-4D97-AF65-F5344CB8AC3E}">
        <p14:creationId xmlns:p14="http://schemas.microsoft.com/office/powerpoint/2010/main" val="1065762676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10</TotalTime>
  <Words>250</Words>
  <Application>Microsoft Office PowerPoint</Application>
  <PresentationFormat>Widescreen</PresentationFormat>
  <Paragraphs>28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Century Gothic</vt:lpstr>
      <vt:lpstr>Wingdings 3</vt:lpstr>
      <vt:lpstr>Wisp</vt:lpstr>
      <vt:lpstr>Rhetoric and the Anti-Federalists and Federalists</vt:lpstr>
      <vt:lpstr>Learning Targets</vt:lpstr>
      <vt:lpstr>Rhetoric Reminders</vt:lpstr>
      <vt:lpstr>Ethos, pathos, logos reminder…</vt:lpstr>
      <vt:lpstr>Summary</vt:lpstr>
      <vt:lpstr>Your task</vt:lpstr>
    </vt:vector>
  </TitlesOfParts>
  <Company>Issaquah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Rhetoric and the Anti-Federalists and Federalists</dc:title>
  <dc:creator>Woldendorp, Kirsten    SHS-Staff</dc:creator>
  <cp:lastModifiedBy>Woldendorp, Kirsten    SHS-Staff</cp:lastModifiedBy>
  <cp:revision>5</cp:revision>
  <dcterms:created xsi:type="dcterms:W3CDTF">2019-09-06T16:17:47Z</dcterms:created>
  <dcterms:modified xsi:type="dcterms:W3CDTF">2019-09-18T15:27:37Z</dcterms:modified>
</cp:coreProperties>
</file>