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300" r:id="rId2"/>
    <p:sldId id="321" r:id="rId3"/>
    <p:sldId id="301" r:id="rId4"/>
    <p:sldId id="302" r:id="rId5"/>
    <p:sldId id="303" r:id="rId6"/>
    <p:sldId id="304" r:id="rId7"/>
    <p:sldId id="314" r:id="rId8"/>
    <p:sldId id="315" r:id="rId9"/>
    <p:sldId id="305" r:id="rId10"/>
    <p:sldId id="306" r:id="rId11"/>
    <p:sldId id="313" r:id="rId12"/>
    <p:sldId id="307" r:id="rId13"/>
    <p:sldId id="308" r:id="rId14"/>
    <p:sldId id="309" r:id="rId15"/>
    <p:sldId id="310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16" r:id="rId29"/>
    <p:sldId id="322" r:id="rId30"/>
    <p:sldId id="317" r:id="rId31"/>
    <p:sldId id="318" r:id="rId32"/>
    <p:sldId id="336" r:id="rId33"/>
    <p:sldId id="320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105" d="100"/>
          <a:sy n="105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3AD5-29C2-4B60-8F1A-BC8405825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0345-6155-412C-8A2D-439BE989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2D61-C088-48AD-8EF9-6A4F4E5AC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FCE9C4-B6E1-4B8C-A8D9-BA5EE1FD51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1020-4C0C-48B7-815E-6D1EDC302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FD58-48BE-49AD-B39C-51716619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E6C4-F588-43E5-A79D-8400A4069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83CA-EFE0-44E3-95AE-3E3B6C6B1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095A-D8B8-4C69-910F-17571F0B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066-048D-48F4-A6EB-C511DF712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7175-3314-4EB1-9283-20119FA24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1FF7-703D-4DC5-BEE5-026B760AE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6434F87-599A-4A9E-9309-576147B87B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8/Black-white_photograph_of_Emily_Dickinson2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://upload.wikimedia.org/wikipedia/commons/8/85/JackLondon02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HenryJamesPhotograph.pn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en.wikipedia.org/wiki/Image:Chopin1.jpg" TargetMode="External"/><Relationship Id="rId4" Type="http://schemas.openxmlformats.org/officeDocument/2006/relationships/hyperlink" Target="http://upload.wikimedia.org/wikipedia/commons/2/2d/Whitman-leavesofgrass.gif" TargetMode="Externa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5/JackLondon02.jpe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Image:HenryJamesPhotograph.p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Image:Chopin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3/38/Black-white_photograph_of_Emily_Dickinson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2/2d/Whitman-leavesofgrass.g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2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Realism Branches </a:t>
            </a:r>
            <a:endParaRPr lang="en-US" dirty="0"/>
          </a:p>
        </p:txBody>
      </p:sp>
      <p:pic>
        <p:nvPicPr>
          <p:cNvPr id="24580" name="Picture 4" descr="Tw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1576388" cy="2057400"/>
          </a:xfrm>
          <a:prstGeom prst="rect">
            <a:avLst/>
          </a:prstGeom>
          <a:noFill/>
        </p:spPr>
      </p:pic>
      <p:pic>
        <p:nvPicPr>
          <p:cNvPr id="24581" name="Picture 5" descr="c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86200"/>
            <a:ext cx="1285875" cy="1752600"/>
          </a:xfrm>
          <a:prstGeom prst="rect">
            <a:avLst/>
          </a:prstGeom>
          <a:noFill/>
        </p:spPr>
      </p:pic>
      <p:pic>
        <p:nvPicPr>
          <p:cNvPr id="24583" name="Picture 7" descr="Image:Whitman-leavesofgras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962400"/>
            <a:ext cx="1246188" cy="1752600"/>
          </a:xfrm>
          <a:prstGeom prst="rect">
            <a:avLst/>
          </a:prstGeom>
          <a:noFill/>
        </p:spPr>
      </p:pic>
      <p:pic>
        <p:nvPicPr>
          <p:cNvPr id="24585" name="Picture 9" descr="200px-HenryJamesPhotograph">
            <a:hlinkClick r:id="rId6" tooltip="HenryJamesPhotograph.pn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86000"/>
            <a:ext cx="1317625" cy="1752600"/>
          </a:xfrm>
          <a:prstGeom prst="rect">
            <a:avLst/>
          </a:prstGeom>
          <a:noFill/>
        </p:spPr>
      </p:pic>
      <p:pic>
        <p:nvPicPr>
          <p:cNvPr id="24587" name="Picture 11" descr="Image:Black-white photograph of Emily Dickinson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7975" y="4800600"/>
            <a:ext cx="1216025" cy="1447800"/>
          </a:xfrm>
          <a:prstGeom prst="rect">
            <a:avLst/>
          </a:prstGeo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2209800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Regionalism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905000" y="33528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Naturalism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48200" y="1828800"/>
            <a:ext cx="1968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Psychological</a:t>
            </a:r>
          </a:p>
          <a:p>
            <a:r>
              <a:rPr lang="en-US" sz="2400" b="1"/>
              <a:t>Fiction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467600" y="31242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“Realist”</a:t>
            </a:r>
          </a:p>
          <a:p>
            <a:pPr algn="ctr"/>
            <a:r>
              <a:rPr lang="en-US" sz="2400" b="1"/>
              <a:t>Poets</a:t>
            </a:r>
          </a:p>
        </p:txBody>
      </p:sp>
      <p:pic>
        <p:nvPicPr>
          <p:cNvPr id="24594" name="Picture 18" descr="200px-Chopin1">
            <a:hlinkClick r:id="rId10" tooltip="Chopin1.jpg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3200400"/>
            <a:ext cx="1381125" cy="1981200"/>
          </a:xfrm>
          <a:prstGeom prst="rect">
            <a:avLst/>
          </a:prstGeom>
          <a:noFill/>
        </p:spPr>
      </p:pic>
      <p:pic>
        <p:nvPicPr>
          <p:cNvPr id="24596" name="Picture 20" descr="Image:JackLondon02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648200"/>
            <a:ext cx="1104900" cy="1524000"/>
          </a:xfrm>
          <a:prstGeom prst="rect">
            <a:avLst/>
          </a:prstGeom>
          <a:noFill/>
        </p:spPr>
      </p:pic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914400" y="1371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9144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2743200" y="13716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8229600" y="1371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5791200" y="137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4958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0" y="4800600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Twain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371600" y="6172200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Crane, Bierce, London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4572000" y="5334000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James, Chopin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629400" y="6035675"/>
            <a:ext cx="1552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Whitman, </a:t>
            </a:r>
          </a:p>
          <a:p>
            <a:r>
              <a:rPr lang="en-US" sz="2400" b="1" dirty="0" smtClean="0"/>
              <a:t>Dickinson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10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7827723" cy="619676"/>
          </a:xfrm>
        </p:spPr>
        <p:txBody>
          <a:bodyPr>
            <a:normAutofit/>
          </a:bodyPr>
          <a:lstStyle/>
          <a:p>
            <a:r>
              <a:rPr lang="en-US" dirty="0" smtClean="0"/>
              <a:t>Regionalism and Naturalism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23519" cy="5410199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Naturalism</a:t>
            </a:r>
            <a:r>
              <a:rPr lang="en-US" sz="2400" dirty="0"/>
              <a:t>: Showed life as the </a:t>
            </a:r>
            <a:r>
              <a:rPr lang="en-US" sz="2400" dirty="0" smtClean="0"/>
              <a:t>unavoidable working </a:t>
            </a:r>
            <a:r>
              <a:rPr lang="en-US" sz="2400" dirty="0"/>
              <a:t>out of natural forces beyond our power to control.</a:t>
            </a:r>
          </a:p>
          <a:p>
            <a:r>
              <a:rPr lang="en-US" sz="2400" u="sng" dirty="0"/>
              <a:t>Regionalism</a:t>
            </a:r>
            <a:r>
              <a:rPr lang="en-US" sz="2400" dirty="0"/>
              <a:t>: blended Realism with Romanticism: emphasized place, and the elements that create local “color”: customs, dress, speech, and other local differences.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399"/>
            <a:ext cx="3352800" cy="4003343"/>
          </a:xfrm>
        </p:spPr>
      </p:pic>
    </p:spTree>
    <p:extLst>
      <p:ext uri="{BB962C8B-B14F-4D97-AF65-F5344CB8AC3E}">
        <p14:creationId xmlns:p14="http://schemas.microsoft.com/office/powerpoint/2010/main" val="14219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077200" cy="909638"/>
          </a:xfrm>
        </p:spPr>
        <p:txBody>
          <a:bodyPr>
            <a:normAutofit/>
          </a:bodyPr>
          <a:lstStyle/>
          <a:p>
            <a:r>
              <a:rPr lang="en-US" dirty="0" smtClean="0"/>
              <a:t>Naturalism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9638"/>
            <a:ext cx="5791200" cy="5567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Went </a:t>
            </a:r>
            <a:r>
              <a:rPr lang="en-US" sz="3200" dirty="0"/>
              <a:t>Beyond Realism </a:t>
            </a:r>
            <a:r>
              <a:rPr lang="en-US" sz="3200" dirty="0" smtClean="0"/>
              <a:t>in </a:t>
            </a:r>
            <a:r>
              <a:rPr lang="en-US" sz="3200" dirty="0"/>
              <a:t>attempt to describe life as it </a:t>
            </a:r>
            <a:r>
              <a:rPr lang="en-US" sz="3200" dirty="0" smtClean="0"/>
              <a:t>really was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Tended </a:t>
            </a:r>
            <a:r>
              <a:rPr lang="en-US" sz="3200" dirty="0"/>
              <a:t>to view life as a grim, losing battle where people have few choices and live according to natural laws out of their control</a:t>
            </a:r>
            <a:r>
              <a:rPr lang="en-US" sz="3200" dirty="0" smtClean="0"/>
              <a:t>.</a:t>
            </a:r>
          </a:p>
        </p:txBody>
      </p:sp>
      <p:pic>
        <p:nvPicPr>
          <p:cNvPr id="11271" name="Picture 7" descr="Image:JackLondon0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199"/>
            <a:ext cx="2528887" cy="3486723"/>
          </a:xfrm>
          <a:prstGeom prst="rect">
            <a:avLst/>
          </a:prstGeom>
          <a:noFill/>
        </p:spPr>
      </p:pic>
      <p:pic>
        <p:nvPicPr>
          <p:cNvPr id="11272" name="Picture 8" descr="cr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52800"/>
            <a:ext cx="2514600" cy="342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3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001000" cy="82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Regionalism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Realists </a:t>
            </a:r>
            <a:r>
              <a:rPr lang="en-US" sz="2800" dirty="0">
                <a:solidFill>
                  <a:schemeClr val="tx1"/>
                </a:solidFill>
              </a:rPr>
              <a:t>no longer ashamed of American “provincial” roots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Provincial: the regions outside the capital city of a country; seen as unsophisticated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Portrayed, as accurately as possible: speech patterns, customs, daily life, environment, and music of the region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Goals </a:t>
            </a:r>
            <a:r>
              <a:rPr lang="en-US" sz="2800" dirty="0">
                <a:solidFill>
                  <a:schemeClr val="tx1"/>
                </a:solidFill>
              </a:rPr>
              <a:t>varied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Showcase </a:t>
            </a:r>
            <a:r>
              <a:rPr lang="en-US" sz="2800" dirty="0">
                <a:solidFill>
                  <a:schemeClr val="tx1"/>
                </a:solidFill>
              </a:rPr>
              <a:t>unique American character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Expose American </a:t>
            </a:r>
            <a:r>
              <a:rPr lang="en-US" sz="2800" dirty="0">
                <a:solidFill>
                  <a:schemeClr val="tx1"/>
                </a:solidFill>
              </a:rPr>
              <a:t>flaws in order to bring social </a:t>
            </a:r>
            <a:r>
              <a:rPr lang="en-US" sz="2800" dirty="0" smtClean="0">
                <a:solidFill>
                  <a:schemeClr val="tx1"/>
                </a:solidFill>
              </a:rPr>
              <a:t>change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9372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Psychological </a:t>
            </a:r>
            <a:r>
              <a:rPr lang="en-US" sz="4000" dirty="0"/>
              <a:t>Fiction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7912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Henry </a:t>
            </a:r>
            <a:r>
              <a:rPr lang="en-US" sz="2800" dirty="0">
                <a:solidFill>
                  <a:schemeClr val="tx1"/>
                </a:solidFill>
              </a:rPr>
              <a:t>James, Kate Chopin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Disagreed with </a:t>
            </a:r>
            <a:r>
              <a:rPr lang="en-US" sz="2800" dirty="0" smtClean="0">
                <a:solidFill>
                  <a:schemeClr val="tx1"/>
                </a:solidFill>
              </a:rPr>
              <a:t>Naturalists idea </a:t>
            </a:r>
            <a:r>
              <a:rPr lang="en-US" sz="2800" dirty="0">
                <a:solidFill>
                  <a:schemeClr val="tx1"/>
                </a:solidFill>
              </a:rPr>
              <a:t>that people driven only by crude </a:t>
            </a:r>
            <a:r>
              <a:rPr lang="en-US" sz="2800" dirty="0" smtClean="0">
                <a:solidFill>
                  <a:schemeClr val="tx1"/>
                </a:solidFill>
              </a:rPr>
              <a:t>instinct or what is natural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Concentrated </a:t>
            </a:r>
            <a:r>
              <a:rPr lang="en-US" sz="2800" dirty="0">
                <a:solidFill>
                  <a:schemeClr val="tx1"/>
                </a:solidFill>
              </a:rPr>
              <a:t>on detailed studies of characters’ </a:t>
            </a:r>
            <a:r>
              <a:rPr lang="en-US" sz="2800" dirty="0" smtClean="0">
                <a:solidFill>
                  <a:schemeClr val="tx1"/>
                </a:solidFill>
              </a:rPr>
              <a:t>motivations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Emotional/mental reasons for doing things instead of nature impacting one’s actions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367" name="Picture 7" descr="200px-HenryJamesPhotograph">
            <a:hlinkClick r:id="rId2" tooltip="HenryJamesPhotograph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1219200"/>
            <a:ext cx="1947862" cy="2590800"/>
          </a:xfrm>
          <a:prstGeom prst="rect">
            <a:avLst/>
          </a:prstGeom>
          <a:noFill/>
        </p:spPr>
      </p:pic>
      <p:pic>
        <p:nvPicPr>
          <p:cNvPr id="15368" name="Picture 8" descr="200px-Chopin1">
            <a:hlinkClick r:id="rId4" tooltip="Chopin1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76600"/>
            <a:ext cx="20193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7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134983"/>
            <a:ext cx="449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Realist poets</a:t>
            </a:r>
            <a:endParaRPr lang="en-US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914400"/>
            <a:ext cx="4419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Pioneers </a:t>
            </a:r>
            <a:r>
              <a:rPr lang="en-US" sz="2400" dirty="0"/>
              <a:t>of American Poetry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Both abandoned European forms- wrote in “free verse”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Gave </a:t>
            </a:r>
            <a:r>
              <a:rPr lang="en-US" sz="2400" dirty="0"/>
              <a:t>two new “jobs” for poetry: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Whitman- celebratory, troublemaking (like Regionalists)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Dickinson- subversive, mental mindset (like </a:t>
            </a:r>
            <a:r>
              <a:rPr lang="en-US" sz="2000" dirty="0"/>
              <a:t>psychological fiction)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4" name="Picture 6" descr="Image:Black-white photograph of Emily Dickins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55988" cy="4114800"/>
          </a:xfrm>
          <a:prstGeom prst="rect">
            <a:avLst/>
          </a:prstGeom>
          <a:noFill/>
        </p:spPr>
      </p:pic>
      <p:pic>
        <p:nvPicPr>
          <p:cNvPr id="22533" name="Picture 5" descr="Image:Whitman-leavesofgras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2743200"/>
            <a:ext cx="3251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lien_Dupre_DUJ00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877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9600" b="1" dirty="0">
                <a:solidFill>
                  <a:schemeClr val="tx1"/>
                </a:solidFill>
              </a:rPr>
              <a:t>Naturalism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391076"/>
          </a:xfrm>
        </p:spPr>
        <p:txBody>
          <a:bodyPr/>
          <a:lstStyle/>
          <a:p>
            <a:r>
              <a:rPr lang="en-US" dirty="0" smtClean="0"/>
              <a:t>NATURALISM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599" cy="5486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Social conditions and events are inescapable and not because of the supernatural/God</a:t>
            </a:r>
          </a:p>
          <a:p>
            <a:r>
              <a:rPr lang="en-US" sz="3200" dirty="0" smtClean="0"/>
              <a:t>Portrays things as they actually are</a:t>
            </a:r>
          </a:p>
          <a:p>
            <a:r>
              <a:rPr lang="en-US" sz="3200" dirty="0" smtClean="0"/>
              <a:t>Naturalism literature is a literary movement that seeks to represent an everyday reality</a:t>
            </a:r>
          </a:p>
          <a:p>
            <a:pPr lvl="1"/>
            <a:r>
              <a:rPr lang="en-US" sz="2800" dirty="0" smtClean="0"/>
              <a:t>More realistic and believable </a:t>
            </a:r>
          </a:p>
          <a:p>
            <a:pPr lvl="1"/>
            <a:r>
              <a:rPr lang="en-US" sz="2800" dirty="0" smtClean="0"/>
              <a:t>Drawing/writing of realistic objects in a natural setting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67276"/>
          </a:xfrm>
        </p:spPr>
        <p:txBody>
          <a:bodyPr/>
          <a:lstStyle/>
          <a:p>
            <a:r>
              <a:rPr lang="en-US" dirty="0" smtClean="0"/>
              <a:t>Your task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199" cy="5333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will be writing about each of the Naturalist paintings presented.</a:t>
            </a:r>
          </a:p>
          <a:p>
            <a:r>
              <a:rPr lang="en-US" sz="2800" dirty="0" smtClean="0"/>
              <a:t>You need to write about what you see, and what you think is happening in the painting. </a:t>
            </a:r>
          </a:p>
          <a:p>
            <a:r>
              <a:rPr lang="en-US" sz="2800" dirty="0" smtClean="0"/>
              <a:t>You will have 1 minute for each painting, and  you are expected to write for the full minute.</a:t>
            </a:r>
          </a:p>
          <a:p>
            <a:r>
              <a:rPr lang="en-US" sz="2800" dirty="0" smtClean="0"/>
              <a:t>Painting notes and the overall reflection question will go in the homework packet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Milkmaid and c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824"/>
          <a:stretch>
            <a:fillRect/>
          </a:stretch>
        </p:blipFill>
        <p:spPr>
          <a:xfrm>
            <a:off x="0" y="0"/>
            <a:ext cx="9144000" cy="7296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1"/>
            <a:ext cx="7125113" cy="685800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458200" cy="5029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600" dirty="0" smtClean="0"/>
              <a:t>I can define the Realist movement</a:t>
            </a:r>
          </a:p>
          <a:p>
            <a:pPr>
              <a:buFont typeface="+mj-lt"/>
              <a:buAutoNum type="arabicPeriod"/>
            </a:pPr>
            <a:r>
              <a:rPr lang="en-US" sz="3600" dirty="0" smtClean="0"/>
              <a:t>I can analyze art for Realist characteristics</a:t>
            </a:r>
          </a:p>
          <a:p>
            <a:pPr>
              <a:buFont typeface="+mj-lt"/>
              <a:buAutoNum type="arabicPeriod"/>
            </a:pPr>
            <a:r>
              <a:rPr lang="en-US" sz="3600" dirty="0" smtClean="0"/>
              <a:t>I can determine how Emily Dickinson and Walt Whitman are Realist poets.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109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orge Clau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5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l at the 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399" y="0"/>
            <a:ext cx="517778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hepherdess with her F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8020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e-angelus-by-millet-ca-1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88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%20Found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1267-John%20George%20Brown-Eyeing%20the%20Fruit%20St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4572000" cy="6897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a00d8348eeb4a53ef00e54f74c9058834-8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7698" y="0"/>
            <a:ext cx="1035169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3" y="533400"/>
            <a:ext cx="7125113" cy="619676"/>
          </a:xfrm>
        </p:spPr>
        <p:txBody>
          <a:bodyPr/>
          <a:lstStyle/>
          <a:p>
            <a:r>
              <a:rPr lang="en-US" dirty="0" smtClean="0"/>
              <a:t>Reflection (5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054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4000" dirty="0" smtClean="0"/>
              <a:t>What similarities AND difference can you see between Rationalism, Romanticism, Dark Romanticism, Transcendentalism, and Realism (and all of its branches)?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060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Emily Dickinson Poetry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Realist poetry</a:t>
            </a:r>
          </a:p>
        </p:txBody>
      </p:sp>
    </p:spTree>
    <p:extLst>
      <p:ext uri="{BB962C8B-B14F-4D97-AF65-F5344CB8AC3E}">
        <p14:creationId xmlns:p14="http://schemas.microsoft.com/office/powerpoint/2010/main" val="3208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1"/>
            <a:ext cx="7125113" cy="685800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458200" cy="5029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4800" dirty="0" smtClean="0"/>
              <a:t>I can define the Realist movement</a:t>
            </a:r>
          </a:p>
          <a:p>
            <a:pPr>
              <a:buFont typeface="+mj-lt"/>
              <a:buAutoNum type="arabicPeriod"/>
            </a:pPr>
            <a:r>
              <a:rPr lang="en-US" sz="4800" dirty="0" smtClean="0"/>
              <a:t>I can determine how Emily Dickinson and Walt Whitman are Realist poets.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214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628467" cy="2262781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Realists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(1860s- </a:t>
            </a:r>
            <a:r>
              <a:rPr lang="en-US" dirty="0"/>
              <a:t>1900)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1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95090"/>
          </a:xfrm>
        </p:spPr>
        <p:txBody>
          <a:bodyPr>
            <a:normAutofit/>
          </a:bodyPr>
          <a:lstStyle/>
          <a:p>
            <a:r>
              <a:rPr lang="en-US" dirty="0"/>
              <a:t>Dickinson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7" y="1295400"/>
            <a:ext cx="8001001" cy="5334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Born in Amherst, Massachusetts in 1830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Member of a prominent family really connected to community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Dickinson chose to live most of her life in isolation (she was a recluse)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Most of her </a:t>
            </a:r>
            <a:r>
              <a:rPr lang="en-US" sz="2000" dirty="0" smtClean="0">
                <a:solidFill>
                  <a:schemeClr val="tx1"/>
                </a:solidFill>
              </a:rPr>
              <a:t>1,800 </a:t>
            </a:r>
            <a:r>
              <a:rPr lang="en-US" sz="2000" dirty="0">
                <a:solidFill>
                  <a:schemeClr val="tx1"/>
                </a:solidFill>
              </a:rPr>
              <a:t>poems were published after her death in 1886</a:t>
            </a:r>
          </a:p>
          <a:p>
            <a:r>
              <a:rPr lang="en-US" sz="2000" dirty="0">
                <a:solidFill>
                  <a:schemeClr val="tx1"/>
                </a:solidFill>
              </a:rPr>
              <a:t>Died from Bright’s Disease (kidney disease) and her life was filled with much personal loss and turmoil</a:t>
            </a:r>
          </a:p>
          <a:p>
            <a:r>
              <a:rPr lang="en-US" sz="2000" dirty="0">
                <a:solidFill>
                  <a:schemeClr val="tx1"/>
                </a:solidFill>
              </a:rPr>
              <a:t>Family feud over the posthumous publication of her poetry, but eventually, half a century after her death, her poems were published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She is often seen as a feminist icon for her refusal to conform to gender stereotypes and expectations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-17418"/>
            <a:ext cx="1841863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/>
            </a:r>
            <a:br>
              <a:rPr lang="en-US" sz="2700" b="1" dirty="0"/>
            </a:br>
            <a:r>
              <a:rPr lang="en-US" b="1" dirty="0"/>
              <a:t>Determine the role of nature/society in identity formation.</a:t>
            </a:r>
            <a:r>
              <a:rPr lang="en-US" dirty="0"/>
              <a:t/>
            </a:r>
            <a:br>
              <a:rPr lang="en-US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5410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Emily Dickinson poetry</a:t>
            </a:r>
          </a:p>
          <a:p>
            <a:r>
              <a:rPr lang="en-US" sz="3200" dirty="0">
                <a:solidFill>
                  <a:schemeClr val="tx1"/>
                </a:solidFill>
              </a:rPr>
              <a:t>Each table group will be assigned a poem by Dickinson. The groups will then need </a:t>
            </a:r>
            <a:r>
              <a:rPr lang="en-US" sz="3200" dirty="0" smtClean="0">
                <a:solidFill>
                  <a:schemeClr val="tx1"/>
                </a:solidFill>
              </a:rPr>
              <a:t>analyze </a:t>
            </a:r>
            <a:r>
              <a:rPr lang="en-US" sz="3200" dirty="0" smtClean="0"/>
              <a:t>the poem for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</a:t>
            </a:r>
            <a:r>
              <a:rPr lang="en-US" sz="3000" dirty="0">
                <a:solidFill>
                  <a:schemeClr val="tx1"/>
                </a:solidFill>
              </a:rPr>
              <a:t>main ideas or themes </a:t>
            </a:r>
            <a:r>
              <a:rPr lang="en-US" sz="3000" dirty="0" smtClean="0">
                <a:solidFill>
                  <a:schemeClr val="tx1"/>
                </a:solidFill>
              </a:rPr>
              <a:t>presented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</a:t>
            </a:r>
            <a:r>
              <a:rPr lang="en-US" sz="3000" dirty="0">
                <a:solidFill>
                  <a:schemeClr val="tx1"/>
                </a:solidFill>
              </a:rPr>
              <a:t>mindset of Dickinson.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You will also write 5 discussion questions for the poem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04800"/>
            <a:ext cx="7125113" cy="467276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799" cy="5714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Should not be a yes or no, or one word answer</a:t>
            </a:r>
          </a:p>
          <a:p>
            <a:pPr lvl="1"/>
            <a:r>
              <a:rPr lang="en-US" sz="2400" dirty="0" smtClean="0"/>
              <a:t>Ex. What is Emily Dickinson’s name?</a:t>
            </a:r>
          </a:p>
          <a:p>
            <a:r>
              <a:rPr lang="en-US" sz="2400" dirty="0" smtClean="0"/>
              <a:t>Should be questions of evaluation that could lead to further discussion</a:t>
            </a:r>
          </a:p>
          <a:p>
            <a:pPr lvl="1"/>
            <a:r>
              <a:rPr lang="en-US" sz="2400" dirty="0" smtClean="0"/>
              <a:t>Ex. Examine the role of nature and society in the poem</a:t>
            </a:r>
          </a:p>
          <a:p>
            <a:r>
              <a:rPr lang="en-US" sz="2400" dirty="0" smtClean="0"/>
              <a:t>Starter words: examine, conclude, determine, explain, investigate, infer, justify, to what extent…</a:t>
            </a:r>
          </a:p>
          <a:p>
            <a:r>
              <a:rPr lang="en-US" sz="2400" dirty="0" smtClean="0"/>
              <a:t>Your questions should demonstrate your understanding of the poem, Dickinson’s mindset, and how this is a realist poem/poet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61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25113" cy="391076"/>
          </a:xfrm>
        </p:spPr>
        <p:txBody>
          <a:bodyPr>
            <a:normAutofit fontScale="90000"/>
          </a:bodyPr>
          <a:lstStyle/>
          <a:p>
            <a:r>
              <a:rPr lang="en-US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0540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1: because I could not stop for death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: success is counted </a:t>
            </a:r>
            <a:r>
              <a:rPr lang="en-US" sz="3200" dirty="0" smtClean="0">
                <a:solidFill>
                  <a:schemeClr val="tx1"/>
                </a:solidFill>
              </a:rPr>
              <a:t>sweetest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3: much madness is divinest sense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4: my life closed twice before its close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5: the soul selects her own </a:t>
            </a:r>
            <a:r>
              <a:rPr lang="en-US" sz="3200" dirty="0" smtClean="0">
                <a:solidFill>
                  <a:schemeClr val="tx1"/>
                </a:solidFill>
              </a:rPr>
              <a:t>society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6: I heard a fly buzz when I </a:t>
            </a:r>
            <a:r>
              <a:rPr lang="en-US" sz="3200" dirty="0" smtClean="0">
                <a:solidFill>
                  <a:schemeClr val="tx1"/>
                </a:solidFill>
              </a:rPr>
              <a:t>died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7: my life has stood a loaded </a:t>
            </a:r>
            <a:r>
              <a:rPr lang="en-US" sz="3200" dirty="0" smtClean="0">
                <a:solidFill>
                  <a:schemeClr val="tx1"/>
                </a:solidFill>
              </a:rPr>
              <a:t>gun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Walt Whitman Poetry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8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599" cy="495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I can read and analyze poetry for historical context.</a:t>
            </a:r>
          </a:p>
          <a:p>
            <a:r>
              <a:rPr lang="en-US" sz="3800" dirty="0" smtClean="0"/>
              <a:t>I can collaborate with classmates to analyze literature. </a:t>
            </a:r>
            <a:endParaRPr lang="en-US" sz="3800" dirty="0"/>
          </a:p>
          <a:p>
            <a:r>
              <a:rPr lang="en-US" sz="3800" dirty="0" smtClean="0"/>
              <a:t>I can demonstrate an understanding of Realism and Transcendentalism.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42" y="566035"/>
            <a:ext cx="9144000" cy="5810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46" y="1215394"/>
            <a:ext cx="3904114" cy="500629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“Do I contradict myself? Very well, then I contradict myself, I am large, I contain multitudes.”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8472" y="569063"/>
            <a:ext cx="3335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 Whitman</a:t>
            </a:r>
          </a:p>
        </p:txBody>
      </p:sp>
    </p:spTree>
    <p:extLst>
      <p:ext uri="{BB962C8B-B14F-4D97-AF65-F5344CB8AC3E}">
        <p14:creationId xmlns:p14="http://schemas.microsoft.com/office/powerpoint/2010/main" val="28683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125113" cy="543476"/>
          </a:xfrm>
        </p:spPr>
        <p:txBody>
          <a:bodyPr/>
          <a:lstStyle/>
          <a:p>
            <a:r>
              <a:rPr lang="en-US" dirty="0"/>
              <a:t>Walt Whitman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May 31, 1819 – March 26, 1892</a:t>
            </a:r>
          </a:p>
          <a:p>
            <a:r>
              <a:rPr lang="en-US" sz="3600" dirty="0">
                <a:solidFill>
                  <a:schemeClr val="tx1"/>
                </a:solidFill>
              </a:rPr>
              <a:t>Poet, essayist, journalist</a:t>
            </a:r>
          </a:p>
          <a:p>
            <a:r>
              <a:rPr lang="en-US" sz="3600" dirty="0">
                <a:solidFill>
                  <a:schemeClr val="tx1"/>
                </a:solidFill>
              </a:rPr>
              <a:t>A Humanist, Whitman was part of </a:t>
            </a:r>
            <a:r>
              <a:rPr lang="en-US" sz="3600" dirty="0" smtClean="0">
                <a:solidFill>
                  <a:schemeClr val="tx1"/>
                </a:solidFill>
              </a:rPr>
              <a:t>transition </a:t>
            </a:r>
            <a:r>
              <a:rPr lang="en-US" sz="3600" dirty="0">
                <a:solidFill>
                  <a:schemeClr val="tx1"/>
                </a:solidFill>
              </a:rPr>
              <a:t>from </a:t>
            </a:r>
            <a:r>
              <a:rPr lang="en-US" sz="3600" dirty="0" smtClean="0">
                <a:solidFill>
                  <a:schemeClr val="tx1"/>
                </a:solidFill>
              </a:rPr>
              <a:t>Transcendentalism </a:t>
            </a:r>
            <a:r>
              <a:rPr lang="en-US" sz="3600" dirty="0">
                <a:solidFill>
                  <a:schemeClr val="tx1"/>
                </a:solidFill>
              </a:rPr>
              <a:t>to Realism</a:t>
            </a:r>
          </a:p>
          <a:p>
            <a:r>
              <a:rPr lang="en-US" sz="3600" dirty="0">
                <a:solidFill>
                  <a:schemeClr val="tx1"/>
                </a:solidFill>
              </a:rPr>
              <a:t>Concerned with politics</a:t>
            </a:r>
          </a:p>
          <a:p>
            <a:r>
              <a:rPr lang="en-US" sz="3600" dirty="0">
                <a:solidFill>
                  <a:schemeClr val="tx1"/>
                </a:solidFill>
              </a:rPr>
              <a:t>Concluded formal schooling at age 11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07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2934"/>
            <a:ext cx="7313613" cy="868362"/>
          </a:xfrm>
        </p:spPr>
        <p:txBody>
          <a:bodyPr/>
          <a:lstStyle/>
          <a:p>
            <a:r>
              <a:rPr lang="en-US" dirty="0"/>
              <a:t>Evolution of a Writer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1191296"/>
            <a:ext cx="7313613" cy="536190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Early writing career consisted of writing for various East Coast newspapers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Determined to become a poet</a:t>
            </a:r>
          </a:p>
          <a:p>
            <a:r>
              <a:rPr lang="en-US" sz="2800" dirty="0">
                <a:solidFill>
                  <a:schemeClr val="tx1"/>
                </a:solidFill>
              </a:rPr>
              <a:t>Free Verse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 organic form that lacks regular meter and rhyme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Intended to write a distinctly American epic composed of free verse</a:t>
            </a:r>
          </a:p>
          <a:p>
            <a:pPr lvl="1"/>
            <a:r>
              <a:rPr lang="en-US" sz="2800" i="1" dirty="0">
                <a:solidFill>
                  <a:schemeClr val="tx1"/>
                </a:solidFill>
              </a:rPr>
              <a:t>Leaves of Grass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524000"/>
            <a:ext cx="2159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200" y="304800"/>
            <a:ext cx="6589199" cy="685800"/>
          </a:xfrm>
        </p:spPr>
        <p:txBody>
          <a:bodyPr/>
          <a:lstStyle/>
          <a:p>
            <a:r>
              <a:rPr lang="en-US" i="1" dirty="0"/>
              <a:t>Leaves of Grass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Paid for its initial publication himself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975 copies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Criticized for being obscene in its nature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Nine editions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Final one published 1892, contained nearly 400 poems</a:t>
            </a:r>
          </a:p>
          <a:p>
            <a:r>
              <a:rPr lang="en-US" sz="2800" dirty="0">
                <a:solidFill>
                  <a:schemeClr val="tx1"/>
                </a:solidFill>
              </a:rPr>
              <a:t>Very well-received by many influential writers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Emerson, Thoreau</a:t>
            </a:r>
          </a:p>
        </p:txBody>
      </p:sp>
    </p:spTree>
    <p:extLst>
      <p:ext uri="{BB962C8B-B14F-4D97-AF65-F5344CB8AC3E}">
        <p14:creationId xmlns:p14="http://schemas.microsoft.com/office/powerpoint/2010/main" val="88901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9442" y="675724"/>
            <a:ext cx="7125113" cy="5434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Romantics </a:t>
            </a:r>
            <a:r>
              <a:rPr lang="en-US" dirty="0"/>
              <a:t>Review</a:t>
            </a: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381000" y="1371600"/>
            <a:ext cx="8382000" cy="5029200"/>
          </a:xfrm>
          <a:noFill/>
          <a:ln/>
        </p:spPr>
        <p:txBody>
          <a:bodyPr>
            <a:normAutofit fontScale="92500"/>
          </a:bodyPr>
          <a:lstStyle/>
          <a:p>
            <a:r>
              <a:rPr lang="en-US" sz="2800" dirty="0" smtClean="0"/>
              <a:t>Could find “higher </a:t>
            </a:r>
            <a:r>
              <a:rPr lang="en-US" sz="2800" dirty="0"/>
              <a:t>truths” </a:t>
            </a:r>
            <a:r>
              <a:rPr lang="en-US" sz="2800" dirty="0" smtClean="0"/>
              <a:t>in the natural world</a:t>
            </a:r>
            <a:endParaRPr lang="en-US" sz="2800" dirty="0"/>
          </a:p>
          <a:p>
            <a:r>
              <a:rPr lang="en-US" sz="2800" dirty="0" smtClean="0"/>
              <a:t>City was the site of corruption and moral decay; nature was site of renewal, truth</a:t>
            </a:r>
            <a:endParaRPr lang="en-US" sz="2800" dirty="0"/>
          </a:p>
          <a:p>
            <a:r>
              <a:rPr lang="en-US" sz="2800" dirty="0" smtClean="0"/>
              <a:t>Feelings/intuition/imagination over reason or logic</a:t>
            </a:r>
            <a:endParaRPr lang="en-US" sz="2800" dirty="0"/>
          </a:p>
          <a:p>
            <a:r>
              <a:rPr lang="en-US" sz="2800" dirty="0" smtClean="0"/>
              <a:t>Experiences over school education</a:t>
            </a:r>
            <a:endParaRPr lang="en-US" sz="2800" dirty="0"/>
          </a:p>
          <a:p>
            <a:r>
              <a:rPr lang="en-US" sz="2800" dirty="0"/>
              <a:t>Poetry thought to be highest form of expression</a:t>
            </a:r>
          </a:p>
          <a:p>
            <a:r>
              <a:rPr lang="en-US" sz="2800" dirty="0" smtClean="0"/>
              <a:t>Use traditional European themes/style to promote American way of writing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64554"/>
            <a:ext cx="8534400" cy="528864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Broke boundaries of poetic form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Generally prose-like, free verse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Unusual symbols and imagery</a:t>
            </a:r>
          </a:p>
          <a:p>
            <a:r>
              <a:rPr lang="en-US" sz="2800" dirty="0">
                <a:solidFill>
                  <a:schemeClr val="tx1"/>
                </a:solidFill>
              </a:rPr>
              <a:t>Wrote openly about death and sexuality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Believed there was a vital, symbiotic relationship between poetry and society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Symbiotic: mutually beneficial relationship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America’s first “poet of Democracy”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Vagabond lifestyle was later adopted by Beat </a:t>
            </a:r>
            <a:r>
              <a:rPr lang="en-US" sz="2800" dirty="0" smtClean="0">
                <a:solidFill>
                  <a:schemeClr val="tx1"/>
                </a:solidFill>
              </a:rPr>
              <a:t>Poets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589199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His Poetry</a:t>
            </a:r>
          </a:p>
        </p:txBody>
      </p:sp>
    </p:spTree>
    <p:extLst>
      <p:ext uri="{BB962C8B-B14F-4D97-AF65-F5344CB8AC3E}">
        <p14:creationId xmlns:p14="http://schemas.microsoft.com/office/powerpoint/2010/main" val="3907978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589199" cy="518890"/>
          </a:xfrm>
        </p:spPr>
        <p:txBody>
          <a:bodyPr>
            <a:normAutofit fontScale="90000"/>
          </a:bodyPr>
          <a:lstStyle/>
          <a:p>
            <a:r>
              <a:rPr lang="en-US" dirty="0"/>
              <a:t>His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Did not drink</a:t>
            </a:r>
          </a:p>
          <a:p>
            <a:r>
              <a:rPr lang="en-US" sz="4000" dirty="0">
                <a:solidFill>
                  <a:schemeClr val="tx1"/>
                </a:solidFill>
              </a:rPr>
              <a:t>Embraced all religions equally</a:t>
            </a:r>
          </a:p>
          <a:p>
            <a:r>
              <a:rPr lang="en-US" sz="4000" dirty="0">
                <a:solidFill>
                  <a:schemeClr val="tx1"/>
                </a:solidFill>
              </a:rPr>
              <a:t>Sexual orientation is disputed</a:t>
            </a:r>
          </a:p>
          <a:p>
            <a:r>
              <a:rPr lang="en-US" sz="4000" dirty="0">
                <a:solidFill>
                  <a:schemeClr val="tx1"/>
                </a:solidFill>
              </a:rPr>
              <a:t>Opposed the extension of slavery in the United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800"/>
            <a:ext cx="1981200" cy="21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28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589199" cy="747490"/>
          </a:xfrm>
        </p:spPr>
        <p:txBody>
          <a:bodyPr/>
          <a:lstStyle/>
          <a:p>
            <a:r>
              <a:rPr lang="en-US" dirty="0"/>
              <a:t>His influence…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2999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“If you are American, then Walt Whitman is your imaginative father and mother, even if, like myself, you have never composed a line of verse. You can nominate a fair number of literary works as candidates for the secular Scripture of the United States. They might include Melville’s </a:t>
            </a:r>
            <a:r>
              <a:rPr lang="en-US" sz="2800" i="1" dirty="0">
                <a:solidFill>
                  <a:schemeClr val="tx1"/>
                </a:solidFill>
              </a:rPr>
              <a:t>Moby Dick</a:t>
            </a:r>
            <a:r>
              <a:rPr lang="en-US" sz="2800" dirty="0">
                <a:solidFill>
                  <a:schemeClr val="tx1"/>
                </a:solidFill>
              </a:rPr>
              <a:t>, Twain’s </a:t>
            </a:r>
            <a:r>
              <a:rPr lang="en-US" sz="2800" i="1" dirty="0">
                <a:solidFill>
                  <a:schemeClr val="tx1"/>
                </a:solidFill>
              </a:rPr>
              <a:t>Huckleberry Finn</a:t>
            </a:r>
            <a:r>
              <a:rPr lang="en-US" sz="2800" dirty="0">
                <a:solidFill>
                  <a:schemeClr val="tx1"/>
                </a:solidFill>
              </a:rPr>
              <a:t>, and Emerson’s two series of </a:t>
            </a:r>
            <a:r>
              <a:rPr lang="en-US" sz="2800" i="1" dirty="0">
                <a:solidFill>
                  <a:schemeClr val="tx1"/>
                </a:solidFill>
              </a:rPr>
              <a:t>Essays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The Conduct of Life</a:t>
            </a:r>
            <a:r>
              <a:rPr lang="en-US" sz="2800" dirty="0">
                <a:solidFill>
                  <a:schemeClr val="tx1"/>
                </a:solidFill>
              </a:rPr>
              <a:t>. None of those are as central as the first edition of </a:t>
            </a:r>
            <a:r>
              <a:rPr lang="en-US" sz="2800" i="1" dirty="0">
                <a:solidFill>
                  <a:schemeClr val="tx1"/>
                </a:solidFill>
              </a:rPr>
              <a:t>Leaves of Grass</a:t>
            </a:r>
            <a:r>
              <a:rPr lang="en-US" sz="2800" dirty="0">
                <a:solidFill>
                  <a:schemeClr val="tx1"/>
                </a:solidFill>
              </a:rPr>
              <a:t>.” 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</a:rPr>
              <a:t>Harold Bloom, American Literary Critic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0660"/>
            <a:ext cx="8610600" cy="4992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Published in Whitman’s 1860 edition of </a:t>
            </a:r>
            <a:r>
              <a:rPr lang="en-US" b="1" i="1" dirty="0"/>
              <a:t>Leaves of Grass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What elements of </a:t>
            </a:r>
            <a:r>
              <a:rPr lang="en-US" sz="2400" dirty="0" smtClean="0">
                <a:solidFill>
                  <a:schemeClr val="tx1"/>
                </a:solidFill>
              </a:rPr>
              <a:t>Transcendentalism </a:t>
            </a:r>
            <a:r>
              <a:rPr lang="en-US" sz="2400" dirty="0">
                <a:solidFill>
                  <a:schemeClr val="tx1"/>
                </a:solidFill>
              </a:rPr>
              <a:t>are present within the poem</a:t>
            </a:r>
            <a:r>
              <a:rPr lang="en-US" sz="2400" dirty="0" smtClean="0">
                <a:solidFill>
                  <a:schemeClr val="tx1"/>
                </a:solidFill>
              </a:rPr>
              <a:t>? What elements of Realism are present?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What is the image of America that Whitman is presenting within the poem? Is this a favorable image? Why or why not?</a:t>
            </a: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Individual Thesis</a:t>
            </a:r>
            <a:r>
              <a:rPr lang="en-US" sz="2400" b="1" i="1" dirty="0">
                <a:solidFill>
                  <a:schemeClr val="tx1"/>
                </a:solidFill>
              </a:rPr>
              <a:t>! </a:t>
            </a:r>
            <a:r>
              <a:rPr lang="en-US" sz="2400" b="1" i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What is the purpose of Whitman’s poem “I Hear America Singing”?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379660"/>
            <a:ext cx="7772400" cy="762000"/>
          </a:xfrm>
        </p:spPr>
        <p:txBody>
          <a:bodyPr/>
          <a:lstStyle/>
          <a:p>
            <a:r>
              <a:rPr lang="en-US" dirty="0"/>
              <a:t>“I Hear America Singing</a:t>
            </a:r>
            <a:r>
              <a:rPr lang="en-US" dirty="0" smtClean="0"/>
              <a:t>” (532)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4876799" cy="14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files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89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/>
            </a:r>
            <a:br>
              <a:rPr lang="en-US" sz="2700" b="1" dirty="0"/>
            </a:br>
            <a:r>
              <a:rPr lang="en-US" b="1" dirty="0"/>
              <a:t>Determine the role of nature/society in identity formation.</a:t>
            </a:r>
            <a:r>
              <a:rPr lang="en-US" dirty="0"/>
              <a:t/>
            </a:r>
            <a:br>
              <a:rPr lang="en-US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5410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Emily Dickinson poetry</a:t>
            </a:r>
          </a:p>
          <a:p>
            <a:r>
              <a:rPr lang="en-US" sz="3200" dirty="0">
                <a:solidFill>
                  <a:schemeClr val="tx1"/>
                </a:solidFill>
              </a:rPr>
              <a:t>Each table group will be assigned a poem by Dickinson. The groups will then need to illustrate the poem using the main ideas or themes presented, and the mindset of Dickinson.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You </a:t>
            </a:r>
            <a:r>
              <a:rPr lang="en-US" sz="3200" dirty="0">
                <a:solidFill>
                  <a:schemeClr val="tx1"/>
                </a:solidFill>
              </a:rPr>
              <a:t>will have the rest of the period to illustrate, then we will do a class art walk to view each illustration tomorrow</a:t>
            </a:r>
          </a:p>
        </p:txBody>
      </p:sp>
    </p:spTree>
    <p:extLst>
      <p:ext uri="{BB962C8B-B14F-4D97-AF65-F5344CB8AC3E}">
        <p14:creationId xmlns:p14="http://schemas.microsoft.com/office/powerpoint/2010/main" val="7503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25113" cy="391076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101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Illustration must contain specific references to the poem (theme, ideas, characters, events)</a:t>
            </a:r>
          </a:p>
          <a:p>
            <a:r>
              <a:rPr lang="en-US" sz="3200" dirty="0">
                <a:solidFill>
                  <a:schemeClr val="tx1"/>
                </a:solidFill>
              </a:rPr>
              <a:t>Illustration must be in color, not black and white or pencil</a:t>
            </a:r>
          </a:p>
          <a:p>
            <a:r>
              <a:rPr lang="en-US" sz="3200" dirty="0">
                <a:solidFill>
                  <a:schemeClr val="tx1"/>
                </a:solidFill>
              </a:rPr>
              <a:t>Illustration must contain the name of the poem, author, and group members </a:t>
            </a:r>
          </a:p>
          <a:p>
            <a:r>
              <a:rPr lang="en-US" sz="3200" dirty="0">
                <a:solidFill>
                  <a:schemeClr val="tx1"/>
                </a:solidFill>
              </a:rPr>
              <a:t>You must get me to check your analysis and theme before you </a:t>
            </a:r>
            <a:r>
              <a:rPr lang="en-US" sz="3200" dirty="0" smtClean="0">
                <a:solidFill>
                  <a:schemeClr val="tx1"/>
                </a:solidFill>
              </a:rPr>
              <a:t>illustrate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Illustration should have </a:t>
            </a:r>
            <a:r>
              <a:rPr lang="en-US" sz="3200" u="sng" dirty="0" smtClean="0">
                <a:solidFill>
                  <a:schemeClr val="tx1"/>
                </a:solidFill>
              </a:rPr>
              <a:t>one quote</a:t>
            </a:r>
            <a:r>
              <a:rPr lang="en-US" sz="3200" dirty="0" smtClean="0">
                <a:solidFill>
                  <a:schemeClr val="tx1"/>
                </a:solidFill>
              </a:rPr>
              <a:t> from the poem.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533400"/>
            <a:ext cx="7123080" cy="467276"/>
          </a:xfrm>
        </p:spPr>
        <p:txBody>
          <a:bodyPr>
            <a:normAutofit fontScale="90000"/>
          </a:bodyPr>
          <a:lstStyle/>
          <a:p>
            <a:r>
              <a:rPr lang="en-US" dirty="0"/>
              <a:t>Realism 		vs. 		Romantics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447800"/>
            <a:ext cx="3871119" cy="4724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Real life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Not really interested in lofty ideas of “higher truth”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Nurture (people products of </a:t>
            </a:r>
            <a:r>
              <a:rPr lang="en-US" sz="2800" dirty="0" smtClean="0"/>
              <a:t>environment)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Satire and irony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American uniqueness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Language how people actually talk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63280" y="1524000"/>
            <a:ext cx="3794919" cy="4495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Feelings and intuition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 Fascinated with  “higher truth”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Nature (Good and Evil.)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Serious and Straightforward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European Traditionalism 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Language fancy and European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81000"/>
            <a:ext cx="8115713" cy="6196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Romantics and Realists: Similarities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Both </a:t>
            </a:r>
            <a:r>
              <a:rPr lang="en-US" sz="3200" dirty="0"/>
              <a:t>felt cities sites of corruption, death, etc.</a:t>
            </a:r>
          </a:p>
          <a:p>
            <a:r>
              <a:rPr lang="en-US" sz="3200" dirty="0"/>
              <a:t>Both value lived experience over philosophy</a:t>
            </a:r>
          </a:p>
          <a:p>
            <a:r>
              <a:rPr lang="en-US" sz="3200" dirty="0"/>
              <a:t>Believe that people are </a:t>
            </a:r>
            <a:r>
              <a:rPr lang="en-US" sz="3200" dirty="0" smtClean="0"/>
              <a:t>improvable, we can be changed</a:t>
            </a:r>
            <a:endParaRPr lang="en-US" sz="3200" dirty="0"/>
          </a:p>
          <a:p>
            <a:r>
              <a:rPr lang="en-US" sz="3200" dirty="0"/>
              <a:t>Reject predestination, direct involvement of divine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685360" cy="424130"/>
          </a:xfrm>
        </p:spPr>
        <p:txBody>
          <a:bodyPr/>
          <a:lstStyle/>
          <a:p>
            <a:r>
              <a:rPr lang="en-US" dirty="0" smtClean="0"/>
              <a:t>American 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>
            <a:normAutofit/>
          </a:bodyPr>
          <a:lstStyle/>
          <a:p>
            <a:r>
              <a:rPr lang="en-US" sz="2700" dirty="0"/>
              <a:t>A style in art, music and literature that </a:t>
            </a:r>
            <a:r>
              <a:rPr lang="en-US" sz="2700" b="1" dirty="0"/>
              <a:t>depicted contemporary social realities and the lives and everyday activities of ordinary people</a:t>
            </a:r>
          </a:p>
          <a:p>
            <a:r>
              <a:rPr lang="en-US" sz="2700" dirty="0"/>
              <a:t>A rejection of Romanticism</a:t>
            </a:r>
          </a:p>
          <a:p>
            <a:r>
              <a:rPr lang="en-US" sz="2700" dirty="0"/>
              <a:t>Began as early as the 1830s, but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real prominence from the end of the Civil War </a:t>
            </a:r>
            <a:r>
              <a:rPr lang="en-US" sz="2700" dirty="0"/>
              <a:t>to around the end of the 19</a:t>
            </a:r>
            <a:r>
              <a:rPr lang="en-US" sz="2700" baseline="30000" dirty="0"/>
              <a:t>th</a:t>
            </a:r>
            <a:r>
              <a:rPr lang="en-US" sz="2700" dirty="0"/>
              <a:t> century</a:t>
            </a:r>
          </a:p>
          <a:p>
            <a:r>
              <a:rPr lang="en-US" sz="2700" dirty="0"/>
              <a:t>The realist concerned himself with the here and now, the socio-political climate of his day</a:t>
            </a:r>
          </a:p>
        </p:txBody>
      </p:sp>
    </p:spTree>
    <p:extLst>
      <p:ext uri="{BB962C8B-B14F-4D97-AF65-F5344CB8AC3E}">
        <p14:creationId xmlns:p14="http://schemas.microsoft.com/office/powerpoint/2010/main" val="40722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88" y="381000"/>
            <a:ext cx="6685360" cy="378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 new choice of subjects:  far from idealized characters.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Attempt to represent the </a:t>
            </a:r>
            <a:r>
              <a:rPr lang="en-US" sz="2400" b="1" dirty="0"/>
              <a:t>real environment </a:t>
            </a:r>
            <a:r>
              <a:rPr lang="en-US" sz="2400" dirty="0"/>
              <a:t>and manners of </a:t>
            </a:r>
            <a:r>
              <a:rPr lang="en-US" sz="2400" b="1" dirty="0"/>
              <a:t>everyday life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Rejection of the impractical or visionary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An accurate representation of middle class life &amp; people</a:t>
            </a:r>
            <a:r>
              <a:rPr lang="en-US" sz="2400" dirty="0"/>
              <a:t>- the good &amp; bad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Aims to change a </a:t>
            </a:r>
            <a:r>
              <a:rPr lang="en-US" sz="2400" b="1" dirty="0"/>
              <a:t>specific social problem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The Civil War </a:t>
            </a:r>
            <a:r>
              <a:rPr lang="en-US" sz="2400" dirty="0"/>
              <a:t>brings demand for a “truer” type of literature that does not idealize people or places.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9443" y="228600"/>
            <a:ext cx="712308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Realist hero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219200"/>
            <a:ext cx="3871119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 smtClean="0"/>
              <a:t>Not focused on “high truth”, instead focusing on life and getting by</a:t>
            </a: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Realistic or real portrayal</a:t>
            </a: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/>
              <a:t>Often an outcast or a </a:t>
            </a:r>
            <a:r>
              <a:rPr lang="en-US" sz="2700" dirty="0" smtClean="0"/>
              <a:t>rebel; uneducated</a:t>
            </a:r>
            <a:r>
              <a:rPr lang="en-US" sz="2700" dirty="0"/>
              <a:t>, uncultured, powerless, or </a:t>
            </a:r>
            <a:r>
              <a:rPr lang="en-US" sz="2700" dirty="0" smtClean="0"/>
              <a:t>poor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 descr="imagesCAN33D3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935" y="0"/>
            <a:ext cx="442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theme1.xml><?xml version="1.0" encoding="utf-8"?>
<a:theme xmlns:a="http://schemas.openxmlformats.org/drawingml/2006/main" name="Autum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1073</TotalTime>
  <Words>1583</Words>
  <Application>Microsoft Office PowerPoint</Application>
  <PresentationFormat>On-screen Show (4:3)</PresentationFormat>
  <Paragraphs>195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Courier New</vt:lpstr>
      <vt:lpstr>Garamond</vt:lpstr>
      <vt:lpstr>Trebuchet MS</vt:lpstr>
      <vt:lpstr>Verdana</vt:lpstr>
      <vt:lpstr>Wingdings</vt:lpstr>
      <vt:lpstr>Wingdings 2</vt:lpstr>
      <vt:lpstr>Autumn</vt:lpstr>
      <vt:lpstr>Realism</vt:lpstr>
      <vt:lpstr>Learning Targets</vt:lpstr>
      <vt:lpstr>The Realists  (1860s- 1900)</vt:lpstr>
      <vt:lpstr>Romantics Review</vt:lpstr>
      <vt:lpstr>Realism   vs.   Romantics</vt:lpstr>
      <vt:lpstr>Romantics and Realists: Similarities</vt:lpstr>
      <vt:lpstr>American Realism</vt:lpstr>
      <vt:lpstr>Realism in Literature</vt:lpstr>
      <vt:lpstr>Realist hero</vt:lpstr>
      <vt:lpstr>Realism Branches </vt:lpstr>
      <vt:lpstr>Regionalism and Naturalism </vt:lpstr>
      <vt:lpstr>Naturalism</vt:lpstr>
      <vt:lpstr>Regionalism</vt:lpstr>
      <vt:lpstr>Psychological Fiction</vt:lpstr>
      <vt:lpstr>Realist poets</vt:lpstr>
      <vt:lpstr>PowerPoint Presentation</vt:lpstr>
      <vt:lpstr>NATURALISM </vt:lpstr>
      <vt:lpstr>Your task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(5 minutes)</vt:lpstr>
      <vt:lpstr>Emily Dickinson Poetry </vt:lpstr>
      <vt:lpstr>Learning Targets</vt:lpstr>
      <vt:lpstr>Dickinson Background</vt:lpstr>
      <vt:lpstr> Determine the role of nature/society in identity formation. </vt:lpstr>
      <vt:lpstr>Discussion Questions</vt:lpstr>
      <vt:lpstr>Groups</vt:lpstr>
      <vt:lpstr>Walt Whitman Poetry</vt:lpstr>
      <vt:lpstr>Learning Targets</vt:lpstr>
      <vt:lpstr>“Do I contradict myself? Very well, then I contradict myself, I am large, I contain multitudes.” </vt:lpstr>
      <vt:lpstr>Walt Whitman</vt:lpstr>
      <vt:lpstr>Evolution of a Writer</vt:lpstr>
      <vt:lpstr>Leaves of Grass</vt:lpstr>
      <vt:lpstr>His Poetry</vt:lpstr>
      <vt:lpstr>His Beliefs</vt:lpstr>
      <vt:lpstr>His influence…</vt:lpstr>
      <vt:lpstr>“I Hear America Singing” (532)</vt:lpstr>
      <vt:lpstr>Old files </vt:lpstr>
      <vt:lpstr> Determine the role of nature/society in identity formation. </vt:lpstr>
      <vt:lpstr>Requirements 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The Realists (1860’s- 1900)</dc:title>
  <dc:creator>OlsenA</dc:creator>
  <cp:lastModifiedBy>Woldendorp, Kirsten    SHS-Staff</cp:lastModifiedBy>
  <cp:revision>55</cp:revision>
  <dcterms:created xsi:type="dcterms:W3CDTF">2007-10-28T18:57:52Z</dcterms:created>
  <dcterms:modified xsi:type="dcterms:W3CDTF">2019-10-03T19:39:46Z</dcterms:modified>
</cp:coreProperties>
</file>