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93" r:id="rId4"/>
    <p:sldId id="294" r:id="rId5"/>
    <p:sldId id="257" r:id="rId6"/>
    <p:sldId id="258" r:id="rId7"/>
    <p:sldId id="289" r:id="rId8"/>
    <p:sldId id="290" r:id="rId9"/>
    <p:sldId id="260" r:id="rId10"/>
    <p:sldId id="261" r:id="rId11"/>
    <p:sldId id="264" r:id="rId12"/>
    <p:sldId id="265" r:id="rId13"/>
    <p:sldId id="266" r:id="rId14"/>
    <p:sldId id="300" r:id="rId15"/>
    <p:sldId id="270" r:id="rId16"/>
    <p:sldId id="291" r:id="rId17"/>
    <p:sldId id="275" r:id="rId18"/>
    <p:sldId id="276" r:id="rId19"/>
    <p:sldId id="277" r:id="rId20"/>
    <p:sldId id="278" r:id="rId21"/>
    <p:sldId id="279" r:id="rId22"/>
    <p:sldId id="280" r:id="rId23"/>
    <p:sldId id="281" r:id="rId24"/>
    <p:sldId id="282" r:id="rId25"/>
    <p:sldId id="295" r:id="rId26"/>
    <p:sldId id="296" r:id="rId27"/>
    <p:sldId id="297" r:id="rId28"/>
    <p:sldId id="298" r:id="rId29"/>
    <p:sldId id="299" r:id="rId30"/>
    <p:sldId id="283" r:id="rId31"/>
    <p:sldId id="284" r:id="rId32"/>
    <p:sldId id="285" r:id="rId33"/>
    <p:sldId id="286" r:id="rId34"/>
    <p:sldId id="287" r:id="rId35"/>
    <p:sldId id="288"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60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6FEC024-16A7-4B35-BE40-C75390250CEE}" type="datetimeFigureOut">
              <a:rPr lang="en-US" smtClean="0"/>
              <a:pPr/>
              <a:t>9/13/2019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F48D3B1-89BA-4DAA-AAEB-6C518AD82A8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FEC024-16A7-4B35-BE40-C75390250CEE}"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D3B1-89BA-4DAA-AAEB-6C518AD82A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FEC024-16A7-4B35-BE40-C75390250CEE}"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D3B1-89BA-4DAA-AAEB-6C518AD82A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FEC024-16A7-4B35-BE40-C75390250CEE}"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D3B1-89BA-4DAA-AAEB-6C518AD82A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FEC024-16A7-4B35-BE40-C75390250CEE}"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F48D3B1-89BA-4DAA-AAEB-6C518AD82A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FEC024-16A7-4B35-BE40-C75390250CEE}"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D3B1-89BA-4DAA-AAEB-6C518AD82A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FEC024-16A7-4B35-BE40-C75390250CEE}" type="datetimeFigureOut">
              <a:rPr lang="en-US" smtClean="0"/>
              <a:pPr/>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8D3B1-89BA-4DAA-AAEB-6C518AD82A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FEC024-16A7-4B35-BE40-C75390250CEE}" type="datetimeFigureOut">
              <a:rPr lang="en-US" smtClean="0"/>
              <a:pPr/>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8D3B1-89BA-4DAA-AAEB-6C518AD82A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C024-16A7-4B35-BE40-C75390250CEE}" type="datetimeFigureOut">
              <a:rPr lang="en-US" smtClean="0"/>
              <a:pPr/>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48D3B1-89BA-4DAA-AAEB-6C518AD82A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FEC024-16A7-4B35-BE40-C75390250CEE}"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D3B1-89BA-4DAA-AAEB-6C518AD82A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FEC024-16A7-4B35-BE40-C75390250CEE}"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D3B1-89BA-4DAA-AAEB-6C518AD82A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6FEC024-16A7-4B35-BE40-C75390250CEE}" type="datetimeFigureOut">
              <a:rPr lang="en-US" smtClean="0"/>
              <a:pPr/>
              <a:t>9/13/2019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F48D3B1-89BA-4DAA-AAEB-6C518AD82A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Puritan Life</a:t>
            </a:r>
            <a:endParaRPr lang="en-US" dirty="0"/>
          </a:p>
        </p:txBody>
      </p:sp>
      <p:sp>
        <p:nvSpPr>
          <p:cNvPr id="3" name="Subtitle 2"/>
          <p:cNvSpPr>
            <a:spLocks noGrp="1"/>
          </p:cNvSpPr>
          <p:nvPr>
            <p:ph type="subTitle" idx="1"/>
          </p:nvPr>
        </p:nvSpPr>
        <p:spPr/>
        <p:txBody>
          <a:bodyPr/>
          <a:lstStyle/>
          <a:p>
            <a:r>
              <a:rPr lang="en-US" dirty="0" smtClean="0"/>
              <a:t>Morals, values, God, dancing: life of early settlers</a:t>
            </a:r>
            <a:endParaRPr lang="en-US" i="1" dirty="0"/>
          </a:p>
        </p:txBody>
      </p:sp>
    </p:spTree>
    <p:extLst>
      <p:ext uri="{BB962C8B-B14F-4D97-AF65-F5344CB8AC3E}">
        <p14:creationId xmlns:p14="http://schemas.microsoft.com/office/powerpoint/2010/main" val="410054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Puritan Philosophy</a:t>
            </a:r>
            <a:endParaRPr lang="en-US" dirty="0"/>
          </a:p>
        </p:txBody>
      </p:sp>
      <p:sp>
        <p:nvSpPr>
          <p:cNvPr id="3" name="Content Placeholder 2"/>
          <p:cNvSpPr>
            <a:spLocks noGrp="1"/>
          </p:cNvSpPr>
          <p:nvPr>
            <p:ph idx="1"/>
          </p:nvPr>
        </p:nvSpPr>
        <p:spPr>
          <a:xfrm>
            <a:off x="228600" y="1219200"/>
            <a:ext cx="8686800" cy="5486400"/>
          </a:xfrm>
        </p:spPr>
        <p:txBody>
          <a:bodyPr>
            <a:normAutofit/>
          </a:bodyPr>
          <a:lstStyle/>
          <a:p>
            <a:pPr>
              <a:lnSpc>
                <a:spcPct val="90000"/>
              </a:lnSpc>
            </a:pPr>
            <a:r>
              <a:rPr lang="en-US" dirty="0" smtClean="0"/>
              <a:t>Original Sin- Everybody a sinner, since everyone born of “original sin”</a:t>
            </a:r>
          </a:p>
          <a:p>
            <a:pPr>
              <a:lnSpc>
                <a:spcPct val="90000"/>
              </a:lnSpc>
            </a:pPr>
            <a:r>
              <a:rPr lang="en-US" dirty="0" smtClean="0"/>
              <a:t>Predetermination- God determines all events and actions- all according to plan that God has laid out in advance</a:t>
            </a:r>
          </a:p>
          <a:p>
            <a:pPr>
              <a:lnSpc>
                <a:spcPct val="90000"/>
              </a:lnSpc>
            </a:pPr>
            <a:r>
              <a:rPr lang="en-US" dirty="0" smtClean="0"/>
              <a:t>Morality- Duty of all people to constantly examine their lives for sin, and live as purely as possible in all of their actions- private and public (“Puritan angst”).  </a:t>
            </a:r>
          </a:p>
          <a:p>
            <a:pPr>
              <a:lnSpc>
                <a:spcPct val="90000"/>
              </a:lnSpc>
            </a:pPr>
            <a:r>
              <a:rPr lang="en-US" dirty="0"/>
              <a:t>Egalitarianism-  People should have direct relationship with God, as opposed to one translated through Pope and priests- also, believed that all people equal under eyes of God. </a:t>
            </a:r>
            <a:endParaRPr lang="en-US" sz="3200" dirty="0"/>
          </a:p>
          <a:p>
            <a:pPr>
              <a:lnSpc>
                <a:spcPct val="90000"/>
              </a:lnSpc>
            </a:pPr>
            <a:endParaRPr lang="en-US" dirty="0" smtClean="0"/>
          </a:p>
          <a:p>
            <a:endParaRPr lang="en-US" dirty="0"/>
          </a:p>
        </p:txBody>
      </p:sp>
    </p:spTree>
    <p:extLst>
      <p:ext uri="{BB962C8B-B14F-4D97-AF65-F5344CB8AC3E}">
        <p14:creationId xmlns:p14="http://schemas.microsoft.com/office/powerpoint/2010/main" val="412520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Puritan Societal Rule</a:t>
            </a:r>
            <a:endParaRPr lang="en-US" dirty="0"/>
          </a:p>
        </p:txBody>
      </p:sp>
      <p:sp>
        <p:nvSpPr>
          <p:cNvPr id="5" name="Content Placeholder 4"/>
          <p:cNvSpPr>
            <a:spLocks noGrp="1"/>
          </p:cNvSpPr>
          <p:nvPr>
            <p:ph sz="half" idx="1"/>
          </p:nvPr>
        </p:nvSpPr>
        <p:spPr/>
        <p:txBody>
          <a:bodyPr/>
          <a:lstStyle/>
          <a:p>
            <a:r>
              <a:rPr lang="en-US" dirty="0" smtClean="0"/>
              <a:t>No dancing, drinking, gambling, playing cards, ribaldry, fashionable clothes</a:t>
            </a:r>
          </a:p>
          <a:p>
            <a:endParaRPr lang="en-US" dirty="0" smtClean="0"/>
          </a:p>
          <a:p>
            <a:r>
              <a:rPr lang="en-US" dirty="0" smtClean="0"/>
              <a:t>Chief duty of man is to glorify God</a:t>
            </a:r>
          </a:p>
          <a:p>
            <a:endParaRPr lang="en-US" dirty="0"/>
          </a:p>
          <a:p>
            <a:pPr>
              <a:buFont typeface="Wingdings" pitchFamily="2" charset="2"/>
              <a:buChar char="v"/>
            </a:pPr>
            <a:r>
              <a:rPr lang="en-US" dirty="0" smtClean="0"/>
              <a:t>Ribaldry: vulgar humor or jokes</a:t>
            </a:r>
            <a:endParaRPr lang="en-US" dirty="0"/>
          </a:p>
        </p:txBody>
      </p:sp>
      <p:pic>
        <p:nvPicPr>
          <p:cNvPr id="7" name="Content Placeholder 6" descr="p7.jpg"/>
          <p:cNvPicPr>
            <a:picLocks noGrp="1" noChangeAspect="1"/>
          </p:cNvPicPr>
          <p:nvPr>
            <p:ph sz="half" idx="2"/>
          </p:nvPr>
        </p:nvPicPr>
        <p:blipFill>
          <a:blip r:embed="rId2" cstate="print"/>
          <a:stretch>
            <a:fillRect/>
          </a:stretch>
        </p:blipFill>
        <p:spPr>
          <a:xfrm>
            <a:off x="4419600" y="1676400"/>
            <a:ext cx="4439330" cy="4419600"/>
          </a:xfrm>
        </p:spPr>
      </p:pic>
    </p:spTree>
    <p:extLst>
      <p:ext uri="{BB962C8B-B14F-4D97-AF65-F5344CB8AC3E}">
        <p14:creationId xmlns:p14="http://schemas.microsoft.com/office/powerpoint/2010/main" val="677288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Sinners! </a:t>
            </a:r>
            <a:endParaRPr lang="en-US" dirty="0"/>
          </a:p>
        </p:txBody>
      </p:sp>
      <p:sp>
        <p:nvSpPr>
          <p:cNvPr id="3" name="Content Placeholder 2"/>
          <p:cNvSpPr>
            <a:spLocks noGrp="1"/>
          </p:cNvSpPr>
          <p:nvPr>
            <p:ph sz="half" idx="1"/>
          </p:nvPr>
        </p:nvSpPr>
        <p:spPr/>
        <p:txBody>
          <a:bodyPr/>
          <a:lstStyle/>
          <a:p>
            <a:r>
              <a:rPr lang="en-US" dirty="0" smtClean="0"/>
              <a:t>Deviating from religion resulted in:</a:t>
            </a:r>
          </a:p>
          <a:p>
            <a:pPr lvl="1"/>
            <a:r>
              <a:rPr lang="en-US" dirty="0" smtClean="0"/>
              <a:t>flogging</a:t>
            </a:r>
          </a:p>
          <a:p>
            <a:pPr lvl="1"/>
            <a:r>
              <a:rPr lang="en-US" dirty="0" smtClean="0"/>
              <a:t>pillorying</a:t>
            </a:r>
          </a:p>
          <a:p>
            <a:pPr lvl="1"/>
            <a:r>
              <a:rPr lang="en-US" dirty="0" smtClean="0"/>
              <a:t>hanging</a:t>
            </a:r>
          </a:p>
          <a:p>
            <a:pPr lvl="1"/>
            <a:r>
              <a:rPr lang="en-US" dirty="0" smtClean="0"/>
              <a:t>banishment</a:t>
            </a:r>
          </a:p>
          <a:p>
            <a:pPr lvl="1"/>
            <a:r>
              <a:rPr lang="en-US" dirty="0" smtClean="0"/>
              <a:t>having ears cut off</a:t>
            </a:r>
          </a:p>
          <a:p>
            <a:pPr lvl="1"/>
            <a:r>
              <a:rPr lang="en-US" dirty="0" smtClean="0"/>
              <a:t>having tongue bored through with a hot iron</a:t>
            </a:r>
            <a:endParaRPr lang="en-US" dirty="0"/>
          </a:p>
        </p:txBody>
      </p:sp>
      <p:pic>
        <p:nvPicPr>
          <p:cNvPr id="5" name="Content Placeholder 4" descr="p10.bmp"/>
          <p:cNvPicPr>
            <a:picLocks noGrp="1" noChangeAspect="1"/>
          </p:cNvPicPr>
          <p:nvPr>
            <p:ph sz="half" idx="2"/>
          </p:nvPr>
        </p:nvPicPr>
        <p:blipFill>
          <a:blip r:embed="rId2" cstate="print"/>
          <a:stretch>
            <a:fillRect/>
          </a:stretch>
        </p:blipFill>
        <p:spPr>
          <a:xfrm>
            <a:off x="4038600" y="1524000"/>
            <a:ext cx="2895600" cy="2895600"/>
          </a:xfrm>
        </p:spPr>
      </p:pic>
      <p:pic>
        <p:nvPicPr>
          <p:cNvPr id="6" name="Picture 5" descr="p12.jpg"/>
          <p:cNvPicPr>
            <a:picLocks noChangeAspect="1"/>
          </p:cNvPicPr>
          <p:nvPr/>
        </p:nvPicPr>
        <p:blipFill>
          <a:blip r:embed="rId3" cstate="print"/>
          <a:stretch>
            <a:fillRect/>
          </a:stretch>
        </p:blipFill>
        <p:spPr>
          <a:xfrm>
            <a:off x="6705600" y="2514600"/>
            <a:ext cx="2286000" cy="4172639"/>
          </a:xfrm>
          <a:prstGeom prst="rect">
            <a:avLst/>
          </a:prstGeom>
        </p:spPr>
      </p:pic>
    </p:spTree>
    <p:extLst>
      <p:ext uri="{BB962C8B-B14F-4D97-AF65-F5344CB8AC3E}">
        <p14:creationId xmlns:p14="http://schemas.microsoft.com/office/powerpoint/2010/main" val="35166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1.jpg"/>
          <p:cNvPicPr>
            <a:picLocks noChangeAspect="1"/>
          </p:cNvPicPr>
          <p:nvPr/>
        </p:nvPicPr>
        <p:blipFill>
          <a:blip r:embed="rId2" cstate="print"/>
          <a:stretch>
            <a:fillRect/>
          </a:stretch>
        </p:blipFill>
        <p:spPr>
          <a:xfrm>
            <a:off x="533400" y="228600"/>
            <a:ext cx="2209800" cy="3314700"/>
          </a:xfrm>
          <a:prstGeom prst="rect">
            <a:avLst/>
          </a:prstGeom>
        </p:spPr>
      </p:pic>
      <p:pic>
        <p:nvPicPr>
          <p:cNvPr id="9" name="Picture 8" descr="p15.jpg"/>
          <p:cNvPicPr>
            <a:picLocks noChangeAspect="1"/>
          </p:cNvPicPr>
          <p:nvPr/>
        </p:nvPicPr>
        <p:blipFill>
          <a:blip r:embed="rId3" cstate="print"/>
          <a:stretch>
            <a:fillRect/>
          </a:stretch>
        </p:blipFill>
        <p:spPr>
          <a:xfrm>
            <a:off x="5562600" y="3276600"/>
            <a:ext cx="2667000" cy="3171917"/>
          </a:xfrm>
          <a:prstGeom prst="rect">
            <a:avLst/>
          </a:prstGeom>
        </p:spPr>
      </p:pic>
      <p:pic>
        <p:nvPicPr>
          <p:cNvPr id="10" name="Picture 9" descr="p14.jpg"/>
          <p:cNvPicPr>
            <a:picLocks noChangeAspect="1"/>
          </p:cNvPicPr>
          <p:nvPr/>
        </p:nvPicPr>
        <p:blipFill>
          <a:blip r:embed="rId4" cstate="print"/>
          <a:stretch>
            <a:fillRect/>
          </a:stretch>
        </p:blipFill>
        <p:spPr>
          <a:xfrm>
            <a:off x="3581400" y="533400"/>
            <a:ext cx="4267200" cy="2592917"/>
          </a:xfrm>
          <a:prstGeom prst="rect">
            <a:avLst/>
          </a:prstGeom>
        </p:spPr>
      </p:pic>
      <p:pic>
        <p:nvPicPr>
          <p:cNvPr id="11" name="Picture 10" descr="p13.jpg"/>
          <p:cNvPicPr>
            <a:picLocks noChangeAspect="1"/>
          </p:cNvPicPr>
          <p:nvPr/>
        </p:nvPicPr>
        <p:blipFill>
          <a:blip r:embed="rId5" cstate="print"/>
          <a:stretch>
            <a:fillRect/>
          </a:stretch>
        </p:blipFill>
        <p:spPr>
          <a:xfrm>
            <a:off x="838200" y="3810000"/>
            <a:ext cx="3733800" cy="2489200"/>
          </a:xfrm>
          <a:prstGeom prst="rect">
            <a:avLst/>
          </a:prstGeom>
        </p:spPr>
      </p:pic>
    </p:spTree>
    <p:extLst>
      <p:ext uri="{BB962C8B-B14F-4D97-AF65-F5344CB8AC3E}">
        <p14:creationId xmlns:p14="http://schemas.microsoft.com/office/powerpoint/2010/main" val="1766918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Puritan </a:t>
            </a:r>
            <a:r>
              <a:rPr lang="en-US" smtClean="0"/>
              <a:t>Remnants Today</a:t>
            </a:r>
            <a:endParaRPr lang="en-US" dirty="0"/>
          </a:p>
        </p:txBody>
      </p:sp>
      <p:sp>
        <p:nvSpPr>
          <p:cNvPr id="3" name="Content Placeholder 2"/>
          <p:cNvSpPr>
            <a:spLocks noGrp="1"/>
          </p:cNvSpPr>
          <p:nvPr>
            <p:ph idx="1"/>
          </p:nvPr>
        </p:nvSpPr>
        <p:spPr/>
        <p:txBody>
          <a:bodyPr>
            <a:normAutofit/>
          </a:bodyPr>
          <a:lstStyle/>
          <a:p>
            <a:r>
              <a:rPr lang="en-US" sz="3600" dirty="0" smtClean="0"/>
              <a:t>Read “Our Inner Puritan” article</a:t>
            </a:r>
          </a:p>
          <a:p>
            <a:pPr lvl="1"/>
            <a:r>
              <a:rPr lang="en-US" sz="3200" dirty="0" smtClean="0"/>
              <a:t>Feel free to write on the copy…it is yours!</a:t>
            </a:r>
          </a:p>
          <a:p>
            <a:r>
              <a:rPr lang="en-US" sz="3600" dirty="0" smtClean="0"/>
              <a:t>In yours groups, come up with aspects of today’s society that reflect or still maintain some of the Puritan beliefs or ways of living</a:t>
            </a:r>
            <a:endParaRPr lang="en-US" sz="3600" dirty="0"/>
          </a:p>
        </p:txBody>
      </p:sp>
    </p:spTree>
    <p:extLst>
      <p:ext uri="{BB962C8B-B14F-4D97-AF65-F5344CB8AC3E}">
        <p14:creationId xmlns:p14="http://schemas.microsoft.com/office/powerpoint/2010/main" val="102934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Puritan Poetry</a:t>
            </a:r>
            <a:endParaRPr lang="en-US" dirty="0"/>
          </a:p>
        </p:txBody>
      </p:sp>
      <p:sp>
        <p:nvSpPr>
          <p:cNvPr id="3" name="Subtitle 2"/>
          <p:cNvSpPr>
            <a:spLocks noGrp="1"/>
          </p:cNvSpPr>
          <p:nvPr>
            <p:ph type="subTitle" idx="1"/>
          </p:nvPr>
        </p:nvSpPr>
        <p:spPr/>
        <p:txBody>
          <a:bodyPr/>
          <a:lstStyle/>
          <a:p>
            <a:r>
              <a:rPr lang="en-US" dirty="0" smtClean="0">
                <a:solidFill>
                  <a:schemeClr val="bg1"/>
                </a:solidFill>
              </a:rPr>
              <a:t>Anne Bradstreet</a:t>
            </a:r>
            <a:endParaRPr lang="en-US" dirty="0">
              <a:solidFill>
                <a:schemeClr val="bg1"/>
              </a:solidFill>
            </a:endParaRPr>
          </a:p>
        </p:txBody>
      </p:sp>
    </p:spTree>
    <p:extLst>
      <p:ext uri="{BB962C8B-B14F-4D97-AF65-F5344CB8AC3E}">
        <p14:creationId xmlns:p14="http://schemas.microsoft.com/office/powerpoint/2010/main" val="3132081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Puritan Female Expectations</a:t>
            </a:r>
            <a:endParaRPr lang="en-US" dirty="0"/>
          </a:p>
        </p:txBody>
      </p:sp>
      <p:sp>
        <p:nvSpPr>
          <p:cNvPr id="3" name="Content Placeholder 2"/>
          <p:cNvSpPr>
            <a:spLocks noGrp="1"/>
          </p:cNvSpPr>
          <p:nvPr>
            <p:ph idx="1"/>
          </p:nvPr>
        </p:nvSpPr>
        <p:spPr>
          <a:xfrm>
            <a:off x="228600" y="1295400"/>
            <a:ext cx="8763000" cy="5334000"/>
          </a:xfrm>
        </p:spPr>
        <p:txBody>
          <a:bodyPr/>
          <a:lstStyle/>
          <a:p>
            <a:pPr fontAlgn="base"/>
            <a:r>
              <a:rPr lang="en-US" dirty="0"/>
              <a:t>Women were to attend church, but remain out of public eye and not speak out.</a:t>
            </a:r>
          </a:p>
          <a:p>
            <a:pPr fontAlgn="base"/>
            <a:r>
              <a:rPr lang="en-US" dirty="0"/>
              <a:t>Women were expected to remain in the domestic sphere:</a:t>
            </a:r>
          </a:p>
          <a:p>
            <a:pPr marL="137160" indent="0">
              <a:buNone/>
            </a:pPr>
            <a:r>
              <a:rPr lang="en-US" dirty="0"/>
              <a:t>Cooking</a:t>
            </a:r>
            <a:br>
              <a:rPr lang="en-US" dirty="0"/>
            </a:br>
            <a:r>
              <a:rPr lang="en-US" dirty="0"/>
              <a:t>sewing</a:t>
            </a:r>
            <a:br>
              <a:rPr lang="en-US" dirty="0"/>
            </a:br>
            <a:r>
              <a:rPr lang="en-US" dirty="0"/>
              <a:t>Cleaning</a:t>
            </a:r>
            <a:br>
              <a:rPr lang="en-US" dirty="0"/>
            </a:br>
            <a:r>
              <a:rPr lang="en-US" dirty="0"/>
              <a:t>Caring for and teaching children</a:t>
            </a:r>
            <a:br>
              <a:rPr lang="en-US" dirty="0"/>
            </a:br>
            <a:r>
              <a:rPr lang="en-US" dirty="0"/>
              <a:t>Serving father, husband, and God</a:t>
            </a:r>
            <a:br>
              <a:rPr lang="en-US" dirty="0"/>
            </a:br>
            <a:r>
              <a:rPr lang="en-US" dirty="0"/>
              <a:t>Maintaining a strict moral code</a:t>
            </a:r>
          </a:p>
        </p:txBody>
      </p:sp>
    </p:spTree>
    <p:extLst>
      <p:ext uri="{BB962C8B-B14F-4D97-AF65-F5344CB8AC3E}">
        <p14:creationId xmlns:p14="http://schemas.microsoft.com/office/powerpoint/2010/main" val="163382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 Bradstreet</a:t>
            </a:r>
            <a:endParaRPr lang="en-US" dirty="0"/>
          </a:p>
        </p:txBody>
      </p:sp>
      <p:sp>
        <p:nvSpPr>
          <p:cNvPr id="3" name="Content Placeholder 2"/>
          <p:cNvSpPr>
            <a:spLocks noGrp="1"/>
          </p:cNvSpPr>
          <p:nvPr>
            <p:ph idx="1"/>
          </p:nvPr>
        </p:nvSpPr>
        <p:spPr>
          <a:xfrm>
            <a:off x="228600" y="1371600"/>
            <a:ext cx="5181600" cy="4800600"/>
          </a:xfrm>
        </p:spPr>
        <p:txBody>
          <a:bodyPr>
            <a:normAutofit fontScale="92500"/>
          </a:bodyPr>
          <a:lstStyle/>
          <a:p>
            <a:pPr fontAlgn="base"/>
            <a:r>
              <a:rPr lang="en-US" sz="2400" dirty="0" smtClean="0"/>
              <a:t>Born </a:t>
            </a:r>
            <a:r>
              <a:rPr lang="en-US" sz="2400" dirty="0"/>
              <a:t>Anne Dudley, in </a:t>
            </a:r>
            <a:r>
              <a:rPr lang="en-US" sz="2400" dirty="0" smtClean="0"/>
              <a:t>England in 1612. </a:t>
            </a:r>
          </a:p>
          <a:p>
            <a:pPr fontAlgn="base"/>
            <a:r>
              <a:rPr lang="en-US" sz="2400" dirty="0" smtClean="0"/>
              <a:t>Emigrated </a:t>
            </a:r>
            <a:r>
              <a:rPr lang="en-US" sz="2400" dirty="0"/>
              <a:t>to America in </a:t>
            </a:r>
            <a:r>
              <a:rPr lang="en-US" sz="2400" dirty="0" smtClean="0"/>
              <a:t>1630 with husband and parents</a:t>
            </a:r>
            <a:endParaRPr lang="en-US" sz="2400" dirty="0"/>
          </a:p>
          <a:p>
            <a:pPr fontAlgn="base"/>
            <a:r>
              <a:rPr lang="en-US" sz="2400" dirty="0"/>
              <a:t>Father and husband both governors of Massachusetts</a:t>
            </a:r>
          </a:p>
          <a:p>
            <a:pPr fontAlgn="base"/>
            <a:r>
              <a:rPr lang="en-US" sz="2400" dirty="0" smtClean="0"/>
              <a:t>Married Simon at age 16; had 8 </a:t>
            </a:r>
            <a:r>
              <a:rPr lang="en-US" sz="2400" dirty="0"/>
              <a:t>children, lived to be 60 years </a:t>
            </a:r>
            <a:r>
              <a:rPr lang="en-US" sz="2400" dirty="0" smtClean="0"/>
              <a:t>old</a:t>
            </a:r>
          </a:p>
          <a:p>
            <a:pPr fontAlgn="base"/>
            <a:r>
              <a:rPr lang="en-US" sz="2400" dirty="0" smtClean="0"/>
              <a:t>Questioned </a:t>
            </a:r>
            <a:r>
              <a:rPr lang="en-US" sz="2400" dirty="0"/>
              <a:t>the power of male hierarchy and God</a:t>
            </a:r>
          </a:p>
          <a:p>
            <a:pPr lvl="1" fontAlgn="base"/>
            <a:r>
              <a:rPr lang="en-US" sz="2400" dirty="0"/>
              <a:t>Conflict between love of nature and family in present world vs. religion’s hope for the future</a:t>
            </a:r>
          </a:p>
          <a:p>
            <a:endParaRPr lang="en-US" dirty="0"/>
          </a:p>
        </p:txBody>
      </p:sp>
      <p:pic>
        <p:nvPicPr>
          <p:cNvPr id="3074" name="Picture 2" descr="https://lh3.googleusercontent.com/Mg_rUBbv11Jg8FqhFkDnhI-D3rWPH-WfUTGeW1__Lu7DfzXONKE34F_FwkigPt094ibdG6EK3jNQmQZUAMlgFdnxsbJrUiob3EreT6Oc06t7m_NvE1QhP4ybbqs5dWPSOQaNY77i8G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944" y="1371600"/>
            <a:ext cx="3352800" cy="496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470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 Bradstreet </a:t>
            </a:r>
            <a:r>
              <a:rPr lang="en-US" dirty="0"/>
              <a:t>(1612-1672)</a:t>
            </a:r>
          </a:p>
        </p:txBody>
      </p:sp>
      <p:sp>
        <p:nvSpPr>
          <p:cNvPr id="3" name="Content Placeholder 2"/>
          <p:cNvSpPr>
            <a:spLocks noGrp="1"/>
          </p:cNvSpPr>
          <p:nvPr>
            <p:ph idx="1"/>
          </p:nvPr>
        </p:nvSpPr>
        <p:spPr>
          <a:xfrm>
            <a:off x="457200" y="1600200"/>
            <a:ext cx="8382000" cy="5105400"/>
          </a:xfrm>
        </p:spPr>
        <p:txBody>
          <a:bodyPr>
            <a:normAutofit/>
          </a:bodyPr>
          <a:lstStyle/>
          <a:p>
            <a:pPr lvl="0"/>
            <a:r>
              <a:rPr lang="en-US" dirty="0" smtClean="0"/>
              <a:t>She </a:t>
            </a:r>
            <a:r>
              <a:rPr lang="en-US" dirty="0"/>
              <a:t>grew up in cultured circumstances and was a well-educated woman for her time, being tutored in history, several languages and literature. </a:t>
            </a:r>
          </a:p>
          <a:p>
            <a:pPr lvl="0"/>
            <a:r>
              <a:rPr lang="en-US" dirty="0" smtClean="0"/>
              <a:t>First </a:t>
            </a:r>
            <a:r>
              <a:rPr lang="en-US" dirty="0"/>
              <a:t>female poet published in both England and the New World (America)</a:t>
            </a:r>
          </a:p>
          <a:p>
            <a:r>
              <a:rPr lang="en-US" dirty="0"/>
              <a:t>Wrote about politics, history, medicine, and theology</a:t>
            </a:r>
          </a:p>
        </p:txBody>
      </p:sp>
    </p:spTree>
    <p:extLst>
      <p:ext uri="{BB962C8B-B14F-4D97-AF65-F5344CB8AC3E}">
        <p14:creationId xmlns:p14="http://schemas.microsoft.com/office/powerpoint/2010/main" val="2655728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Poetry Characteristics</a:t>
            </a:r>
            <a:endParaRPr lang="en-US" dirty="0"/>
          </a:p>
        </p:txBody>
      </p:sp>
      <p:sp>
        <p:nvSpPr>
          <p:cNvPr id="3" name="Content Placeholder 2"/>
          <p:cNvSpPr>
            <a:spLocks noGrp="1"/>
          </p:cNvSpPr>
          <p:nvPr>
            <p:ph idx="1"/>
          </p:nvPr>
        </p:nvSpPr>
        <p:spPr>
          <a:xfrm>
            <a:off x="457200" y="1295400"/>
            <a:ext cx="7620000" cy="5105400"/>
          </a:xfrm>
        </p:spPr>
        <p:txBody>
          <a:bodyPr>
            <a:normAutofit fontScale="92500" lnSpcReduction="20000"/>
          </a:bodyPr>
          <a:lstStyle/>
          <a:p>
            <a:pPr fontAlgn="base"/>
            <a:r>
              <a:rPr lang="en-US" sz="2800" dirty="0"/>
              <a:t>Self-effacing "apology" (art claiming artlessness) gradually becomes more authoritative (bold assertion followed by retraction)</a:t>
            </a:r>
          </a:p>
          <a:p>
            <a:pPr fontAlgn="base"/>
            <a:r>
              <a:rPr lang="en-US" sz="2800" dirty="0"/>
              <a:t>Distaste for dualism and hierarchy; preference for balance</a:t>
            </a:r>
          </a:p>
          <a:p>
            <a:pPr fontAlgn="base"/>
            <a:r>
              <a:rPr lang="en-US" sz="2800" dirty="0"/>
              <a:t>Attachment to nature and the body (even questioning God)</a:t>
            </a:r>
          </a:p>
          <a:p>
            <a:pPr fontAlgn="base"/>
            <a:r>
              <a:rPr lang="en-US" sz="2800" dirty="0"/>
              <a:t>Humor and irony which allow her to say the unsayable</a:t>
            </a:r>
          </a:p>
          <a:p>
            <a:pPr fontAlgn="base"/>
            <a:r>
              <a:rPr lang="en-US" sz="2800" dirty="0"/>
              <a:t>Self-exploration through historic and mythic heroines</a:t>
            </a:r>
          </a:p>
          <a:p>
            <a:pPr fontAlgn="base"/>
            <a:r>
              <a:rPr lang="en-US" sz="2800" dirty="0"/>
              <a:t>Dwelling on the domestic as authoritative</a:t>
            </a:r>
          </a:p>
          <a:p>
            <a:endParaRPr lang="en-US" dirty="0"/>
          </a:p>
        </p:txBody>
      </p:sp>
    </p:spTree>
    <p:extLst>
      <p:ext uri="{BB962C8B-B14F-4D97-AF65-F5344CB8AC3E}">
        <p14:creationId xmlns:p14="http://schemas.microsoft.com/office/powerpoint/2010/main" val="3311233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458200" cy="808038"/>
          </a:xfrm>
        </p:spPr>
        <p:txBody>
          <a:bodyPr>
            <a:normAutofit fontScale="90000"/>
          </a:bodyPr>
          <a:lstStyle/>
          <a:p>
            <a:r>
              <a:rPr lang="en-US" dirty="0" smtClean="0"/>
              <a:t>Discuss what you know about…</a:t>
            </a:r>
            <a:endParaRPr lang="en-US" dirty="0"/>
          </a:p>
        </p:txBody>
      </p:sp>
      <p:pic>
        <p:nvPicPr>
          <p:cNvPr id="2050" name="Picture 2" descr="https://lh5.googleusercontent.com/lErrazKzoZoIgfT01dwOq7Q8gZtSWqt9xJLFxg7JW6Tta1feyIhyVHcSWJr-l911v5IYcUjthntANazSGn6akqsZB0gD69ekR-SrIc0B15Yhjje49-7qiUwRDosQ7xtH02hHCMxcTV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361336"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9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sp>
        <p:nvSpPr>
          <p:cNvPr id="3" name="Content Placeholder 2"/>
          <p:cNvSpPr>
            <a:spLocks noGrp="1"/>
          </p:cNvSpPr>
          <p:nvPr>
            <p:ph idx="1"/>
          </p:nvPr>
        </p:nvSpPr>
        <p:spPr>
          <a:xfrm>
            <a:off x="457200" y="1600200"/>
            <a:ext cx="7620000" cy="2743200"/>
          </a:xfrm>
        </p:spPr>
        <p:txBody>
          <a:bodyPr>
            <a:normAutofit lnSpcReduction="10000"/>
          </a:bodyPr>
          <a:lstStyle/>
          <a:p>
            <a:r>
              <a:rPr lang="en-US" sz="3600" dirty="0"/>
              <a:t>Consider the epitaphs on the following slides. </a:t>
            </a:r>
            <a:r>
              <a:rPr lang="en-US" sz="3600" dirty="0" smtClean="0"/>
              <a:t>To what extent are </a:t>
            </a:r>
            <a:r>
              <a:rPr lang="en-US" sz="3600" dirty="0"/>
              <a:t>they similar? </a:t>
            </a:r>
            <a:r>
              <a:rPr lang="en-US" sz="3600" dirty="0" smtClean="0"/>
              <a:t>Different</a:t>
            </a:r>
            <a:r>
              <a:rPr lang="en-US" sz="3600" dirty="0"/>
              <a:t>? </a:t>
            </a:r>
            <a:r>
              <a:rPr lang="en-US" sz="3600" dirty="0" smtClean="0"/>
              <a:t>Determine what they </a:t>
            </a:r>
            <a:r>
              <a:rPr lang="en-US" sz="3600" dirty="0"/>
              <a:t>tell us about Puritan culture</a:t>
            </a:r>
            <a:r>
              <a:rPr lang="en-US" sz="3600" dirty="0" smtClean="0"/>
              <a:t>?</a:t>
            </a:r>
          </a:p>
          <a:p>
            <a:endParaRPr lang="en-US" sz="3600" dirty="0"/>
          </a:p>
          <a:p>
            <a:endParaRPr lang="en-US" sz="3600" dirty="0"/>
          </a:p>
        </p:txBody>
      </p:sp>
      <p:sp>
        <p:nvSpPr>
          <p:cNvPr id="4" name="Rectangle 3"/>
          <p:cNvSpPr/>
          <p:nvPr/>
        </p:nvSpPr>
        <p:spPr>
          <a:xfrm>
            <a:off x="1295400" y="4343400"/>
            <a:ext cx="5791200" cy="2123658"/>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err="1">
                <a:solidFill>
                  <a:srgbClr val="222222"/>
                </a:solidFill>
                <a:latin typeface="arial"/>
              </a:rPr>
              <a:t>ep·i·taph</a:t>
            </a:r>
            <a:endParaRPr lang="en-US" sz="2400" b="1" dirty="0">
              <a:solidFill>
                <a:srgbClr val="222222"/>
              </a:solidFill>
              <a:latin typeface="arial"/>
            </a:endParaRPr>
          </a:p>
          <a:p>
            <a:r>
              <a:rPr lang="en-US" dirty="0">
                <a:solidFill>
                  <a:srgbClr val="222222"/>
                </a:solidFill>
                <a:latin typeface="arial"/>
              </a:rPr>
              <a:t>ˈ</a:t>
            </a:r>
            <a:r>
              <a:rPr lang="en-US" dirty="0" err="1">
                <a:solidFill>
                  <a:srgbClr val="222222"/>
                </a:solidFill>
                <a:latin typeface="arial"/>
              </a:rPr>
              <a:t>epəˌtaf</a:t>
            </a:r>
            <a:r>
              <a:rPr lang="en-US" dirty="0">
                <a:solidFill>
                  <a:srgbClr val="222222"/>
                </a:solidFill>
                <a:latin typeface="arial"/>
              </a:rPr>
              <a:t>/</a:t>
            </a:r>
          </a:p>
          <a:p>
            <a:r>
              <a:rPr lang="en-US" i="1" dirty="0" smtClean="0">
                <a:solidFill>
                  <a:srgbClr val="222222"/>
                </a:solidFill>
                <a:latin typeface="arial"/>
              </a:rPr>
              <a:t>Noun</a:t>
            </a:r>
          </a:p>
          <a:p>
            <a:endParaRPr lang="en-US" dirty="0">
              <a:solidFill>
                <a:srgbClr val="222222"/>
              </a:solidFill>
              <a:latin typeface="arial"/>
            </a:endParaRPr>
          </a:p>
          <a:p>
            <a:pPr>
              <a:buFont typeface="+mj-lt"/>
              <a:buAutoNum type="arabicPeriod"/>
            </a:pPr>
            <a:r>
              <a:rPr lang="en-US" dirty="0">
                <a:solidFill>
                  <a:srgbClr val="222222"/>
                </a:solidFill>
                <a:latin typeface="arial"/>
              </a:rPr>
              <a:t>a phrase or statement written in memory of a person who has died, especially as an inscription on a tombstone.</a:t>
            </a:r>
            <a:endParaRPr lang="en-US" b="0" i="0" dirty="0">
              <a:solidFill>
                <a:srgbClr val="222222"/>
              </a:solidFill>
              <a:effectLst/>
              <a:latin typeface="arial"/>
            </a:endParaRPr>
          </a:p>
        </p:txBody>
      </p:sp>
    </p:spTree>
    <p:extLst>
      <p:ext uri="{BB962C8B-B14F-4D97-AF65-F5344CB8AC3E}">
        <p14:creationId xmlns:p14="http://schemas.microsoft.com/office/powerpoint/2010/main" val="388130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636"/>
            <a:ext cx="7620000" cy="1143000"/>
          </a:xfrm>
        </p:spPr>
        <p:txBody>
          <a:bodyPr/>
          <a:lstStyle/>
          <a:p>
            <a:r>
              <a:rPr lang="en-US" dirty="0" smtClean="0"/>
              <a:t>Epitaph for her mother</a:t>
            </a:r>
            <a:endParaRPr lang="en-US" dirty="0"/>
          </a:p>
        </p:txBody>
      </p:sp>
      <p:sp>
        <p:nvSpPr>
          <p:cNvPr id="3" name="Content Placeholder 2"/>
          <p:cNvSpPr>
            <a:spLocks noGrp="1"/>
          </p:cNvSpPr>
          <p:nvPr>
            <p:ph idx="1"/>
          </p:nvPr>
        </p:nvSpPr>
        <p:spPr>
          <a:xfrm>
            <a:off x="228600" y="1219200"/>
            <a:ext cx="8686800" cy="5410200"/>
          </a:xfrm>
        </p:spPr>
        <p:txBody>
          <a:bodyPr>
            <a:noAutofit/>
          </a:bodyPr>
          <a:lstStyle/>
          <a:p>
            <a:r>
              <a:rPr lang="en-US" sz="2600" dirty="0"/>
              <a:t>Here lies/ A worthy matron of unspotted life,/ A loving mother and obedient wife,/ A friendly neighbor, pitiful to poor,/ Whom oft she fed, and clothed with her store;/ To servants wisely </a:t>
            </a:r>
            <a:r>
              <a:rPr lang="en-US" sz="2600" dirty="0" err="1"/>
              <a:t>aweful</a:t>
            </a:r>
            <a:r>
              <a:rPr lang="en-US" sz="2600" dirty="0"/>
              <a:t>, but yet kind,/ And as they did, so they reward did find:/ A true instructor of her family,/ The which she ordered with dexterity,/ The public meetings ever did frequent,/ And in her closest constant hours she spent;/ Religious in all her words and ways,/ Preparing still for death, till end of days:/ Of all her children, children lived to see,/ Then dying, left a blessed memory. </a:t>
            </a:r>
          </a:p>
        </p:txBody>
      </p:sp>
    </p:spTree>
    <p:extLst>
      <p:ext uri="{BB962C8B-B14F-4D97-AF65-F5344CB8AC3E}">
        <p14:creationId xmlns:p14="http://schemas.microsoft.com/office/powerpoint/2010/main" val="3131797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smtClean="0"/>
              <a:t>Epitaph for her father</a:t>
            </a:r>
            <a:endParaRPr lang="en-US" dirty="0"/>
          </a:p>
        </p:txBody>
      </p:sp>
      <p:sp>
        <p:nvSpPr>
          <p:cNvPr id="3" name="Content Placeholder 2"/>
          <p:cNvSpPr>
            <a:spLocks noGrp="1"/>
          </p:cNvSpPr>
          <p:nvPr>
            <p:ph idx="1"/>
          </p:nvPr>
        </p:nvSpPr>
        <p:spPr>
          <a:xfrm>
            <a:off x="381000" y="1447800"/>
            <a:ext cx="8534400" cy="4800600"/>
          </a:xfrm>
        </p:spPr>
        <p:txBody>
          <a:bodyPr>
            <a:normAutofit/>
          </a:bodyPr>
          <a:lstStyle/>
          <a:p>
            <a:r>
              <a:rPr lang="en-US" sz="2800" dirty="0"/>
              <a:t>Within this tomb a patriot lies/ That was both pious, just and wise,/ To truth a shield, to right a wall,/ To sectaries a whip and maul,/ A magazine of history,/ A </a:t>
            </a:r>
            <a:r>
              <a:rPr lang="en-US" sz="2800" dirty="0" err="1"/>
              <a:t>prizer</a:t>
            </a:r>
            <a:r>
              <a:rPr lang="en-US" sz="2800" dirty="0"/>
              <a:t> of good company/ In manners pleasant and severe/ The good him loved, the bad did fear,/ And when his time with years was spent/ In some rejoiced, more did lament./</a:t>
            </a:r>
          </a:p>
        </p:txBody>
      </p:sp>
    </p:spTree>
    <p:extLst>
      <p:ext uri="{BB962C8B-B14F-4D97-AF65-F5344CB8AC3E}">
        <p14:creationId xmlns:p14="http://schemas.microsoft.com/office/powerpoint/2010/main" val="1680391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Connections-Bradstreet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Read the “To My Dear and Loving </a:t>
            </a:r>
            <a:r>
              <a:rPr lang="en-US" dirty="0" smtClean="0"/>
              <a:t>Husband</a:t>
            </a:r>
            <a:r>
              <a:rPr lang="en-US" i="1" dirty="0" smtClean="0"/>
              <a:t>”</a:t>
            </a:r>
            <a:endParaRPr lang="en-US" dirty="0"/>
          </a:p>
          <a:p>
            <a:r>
              <a:rPr lang="en-US" dirty="0" smtClean="0"/>
              <a:t>Determine </a:t>
            </a:r>
            <a:r>
              <a:rPr lang="en-US" dirty="0" smtClean="0"/>
              <a:t>her beliefs about marriage, religion, daily life.</a:t>
            </a:r>
          </a:p>
          <a:p>
            <a:r>
              <a:rPr lang="en-US" dirty="0" smtClean="0"/>
              <a:t>Describe the type of love Bradstreet is describing.</a:t>
            </a:r>
          </a:p>
          <a:p>
            <a:r>
              <a:rPr lang="en-US" dirty="0" smtClean="0"/>
              <a:t>What connections do you see </a:t>
            </a:r>
            <a:r>
              <a:rPr lang="en-US" smtClean="0"/>
              <a:t>between </a:t>
            </a:r>
            <a:r>
              <a:rPr lang="en-US" smtClean="0"/>
              <a:t>“To </a:t>
            </a:r>
            <a:r>
              <a:rPr lang="en-US" dirty="0" smtClean="0"/>
              <a:t>My Dear and </a:t>
            </a:r>
            <a:r>
              <a:rPr lang="en-US" smtClean="0"/>
              <a:t>Loving </a:t>
            </a:r>
            <a:r>
              <a:rPr lang="en-US" smtClean="0"/>
              <a:t>Husband” </a:t>
            </a:r>
            <a:r>
              <a:rPr lang="en-US" dirty="0" smtClean="0"/>
              <a:t>and Puritan ideals/values?</a:t>
            </a:r>
          </a:p>
          <a:p>
            <a:pPr lvl="1"/>
            <a:r>
              <a:rPr lang="en-US" dirty="0" smtClean="0"/>
              <a:t>Be specific</a:t>
            </a:r>
          </a:p>
          <a:p>
            <a:r>
              <a:rPr lang="en-US" dirty="0" smtClean="0"/>
              <a:t>To what extent would the Puritan community have considered any aspects of Bradstreet’s poetry praiseworthy. Explain your answer. </a:t>
            </a:r>
          </a:p>
          <a:p>
            <a:pPr>
              <a:buNone/>
            </a:pPr>
            <a:endParaRPr lang="en-US" dirty="0"/>
          </a:p>
        </p:txBody>
      </p:sp>
    </p:spTree>
    <p:extLst>
      <p:ext uri="{BB962C8B-B14F-4D97-AF65-F5344CB8AC3E}">
        <p14:creationId xmlns:p14="http://schemas.microsoft.com/office/powerpoint/2010/main" val="106807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145">
                                          <p:stCondLst>
                                            <p:cond delay="0"/>
                                          </p:stCondLst>
                                        </p:cTn>
                                        <p:tgtEl>
                                          <p:spTgt spid="3">
                                            <p:txEl>
                                              <p:pRg st="3" end="3"/>
                                            </p:txEl>
                                          </p:spTgt>
                                        </p:tgtEl>
                                      </p:cBhvr>
                                    </p:animEffect>
                                    <p:anim calcmode="lin" valueType="num">
                                      <p:cBhvr>
                                        <p:cTn id="13" dur="456"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3">
                                            <p:txEl>
                                              <p:pRg st="3" end="3"/>
                                            </p:txEl>
                                          </p:spTgt>
                                        </p:tgtEl>
                                        <p:attrNameLst>
                                          <p:attrName>ppt_y</p:attrName>
                                        </p:attrNameLst>
                                      </p:cBhvr>
                                      <p:tavLst>
                                        <p:tav tm="0" fmla="#ppt_y-sin(pi*$)/81">
                                          <p:val>
                                            <p:fltVal val="0"/>
                                          </p:val>
                                        </p:tav>
                                        <p:tav tm="100000">
                                          <p:val>
                                            <p:fltVal val="1"/>
                                          </p:val>
                                        </p:tav>
                                      </p:tavLst>
                                    </p:anim>
                                    <p:animScale>
                                      <p:cBhvr>
                                        <p:cTn id="18" dur="7">
                                          <p:stCondLst>
                                            <p:cond delay="163"/>
                                          </p:stCondLst>
                                        </p:cTn>
                                        <p:tgtEl>
                                          <p:spTgt spid="3">
                                            <p:txEl>
                                              <p:pRg st="3" end="3"/>
                                            </p:txEl>
                                          </p:spTgt>
                                        </p:tgtEl>
                                      </p:cBhvr>
                                      <p:to x="100000" y="60000"/>
                                    </p:animScale>
                                    <p:animScale>
                                      <p:cBhvr>
                                        <p:cTn id="19" dur="42" decel="50000">
                                          <p:stCondLst>
                                            <p:cond delay="169"/>
                                          </p:stCondLst>
                                        </p:cTn>
                                        <p:tgtEl>
                                          <p:spTgt spid="3">
                                            <p:txEl>
                                              <p:pRg st="3" end="3"/>
                                            </p:txEl>
                                          </p:spTgt>
                                        </p:tgtEl>
                                      </p:cBhvr>
                                      <p:to x="100000" y="100000"/>
                                    </p:animScale>
                                    <p:animScale>
                                      <p:cBhvr>
                                        <p:cTn id="20" dur="7">
                                          <p:stCondLst>
                                            <p:cond delay="328"/>
                                          </p:stCondLst>
                                        </p:cTn>
                                        <p:tgtEl>
                                          <p:spTgt spid="3">
                                            <p:txEl>
                                              <p:pRg st="3" end="3"/>
                                            </p:txEl>
                                          </p:spTgt>
                                        </p:tgtEl>
                                      </p:cBhvr>
                                      <p:to x="100000" y="80000"/>
                                    </p:animScale>
                                    <p:animScale>
                                      <p:cBhvr>
                                        <p:cTn id="21" dur="42" decel="50000">
                                          <p:stCondLst>
                                            <p:cond delay="335"/>
                                          </p:stCondLst>
                                        </p:cTn>
                                        <p:tgtEl>
                                          <p:spTgt spid="3">
                                            <p:txEl>
                                              <p:pRg st="3" end="3"/>
                                            </p:txEl>
                                          </p:spTgt>
                                        </p:tgtEl>
                                      </p:cBhvr>
                                      <p:to x="100000" y="100000"/>
                                    </p:animScale>
                                    <p:animScale>
                                      <p:cBhvr>
                                        <p:cTn id="22" dur="7">
                                          <p:stCondLst>
                                            <p:cond delay="411"/>
                                          </p:stCondLst>
                                        </p:cTn>
                                        <p:tgtEl>
                                          <p:spTgt spid="3">
                                            <p:txEl>
                                              <p:pRg st="3" end="3"/>
                                            </p:txEl>
                                          </p:spTgt>
                                        </p:tgtEl>
                                      </p:cBhvr>
                                      <p:to x="100000" y="90000"/>
                                    </p:animScale>
                                    <p:animScale>
                                      <p:cBhvr>
                                        <p:cTn id="23" dur="42" decel="50000">
                                          <p:stCondLst>
                                            <p:cond delay="417"/>
                                          </p:stCondLst>
                                        </p:cTn>
                                        <p:tgtEl>
                                          <p:spTgt spid="3">
                                            <p:txEl>
                                              <p:pRg st="3" end="3"/>
                                            </p:txEl>
                                          </p:spTgt>
                                        </p:tgtEl>
                                      </p:cBhvr>
                                      <p:to x="100000" y="100000"/>
                                    </p:animScale>
                                    <p:animScale>
                                      <p:cBhvr>
                                        <p:cTn id="24" dur="7">
                                          <p:stCondLst>
                                            <p:cond delay="452"/>
                                          </p:stCondLst>
                                        </p:cTn>
                                        <p:tgtEl>
                                          <p:spTgt spid="3">
                                            <p:txEl>
                                              <p:pRg st="3" end="3"/>
                                            </p:txEl>
                                          </p:spTgt>
                                        </p:tgtEl>
                                      </p:cBhvr>
                                      <p:to x="100000" y="95000"/>
                                    </p:animScale>
                                    <p:animScale>
                                      <p:cBhvr>
                                        <p:cTn id="25" dur="42" decel="50000">
                                          <p:stCondLst>
                                            <p:cond delay="459"/>
                                          </p:stCondLst>
                                        </p:cTn>
                                        <p:tgtEl>
                                          <p:spTgt spid="3">
                                            <p:txEl>
                                              <p:pRg st="3" end="3"/>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145">
                                          <p:stCondLst>
                                            <p:cond delay="0"/>
                                          </p:stCondLst>
                                        </p:cTn>
                                        <p:tgtEl>
                                          <p:spTgt spid="3">
                                            <p:txEl>
                                              <p:pRg st="4" end="4"/>
                                            </p:txEl>
                                          </p:spTgt>
                                        </p:tgtEl>
                                      </p:cBhvr>
                                    </p:animEffect>
                                    <p:anim calcmode="lin" valueType="num">
                                      <p:cBhvr>
                                        <p:cTn id="29" dur="456"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0" dur="166"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1" dur="166" tmFilter="0, 0; 0.125,0.2665; 0.25,0.4; 0.375,0.465; 0.5,0.5;  0.625,0.535; 0.75,0.6; 0.875,0.7335; 1,1">
                                          <p:stCondLst>
                                            <p:cond delay="166"/>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2" dur="83" tmFilter="0, 0; 0.125,0.2665; 0.25,0.4; 0.375,0.465; 0.5,0.5;  0.625,0.535; 0.75,0.6; 0.875,0.7335; 1,1">
                                          <p:stCondLst>
                                            <p:cond delay="331"/>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3" dur="41" tmFilter="0, 0; 0.125,0.2665; 0.25,0.4; 0.375,0.465; 0.5,0.5;  0.625,0.535; 0.75,0.6; 0.875,0.7335; 1,1">
                                          <p:stCondLst>
                                            <p:cond delay="414"/>
                                          </p:stCondLst>
                                        </p:cTn>
                                        <p:tgtEl>
                                          <p:spTgt spid="3">
                                            <p:txEl>
                                              <p:pRg st="4" end="4"/>
                                            </p:txEl>
                                          </p:spTgt>
                                        </p:tgtEl>
                                        <p:attrNameLst>
                                          <p:attrName>ppt_y</p:attrName>
                                        </p:attrNameLst>
                                      </p:cBhvr>
                                      <p:tavLst>
                                        <p:tav tm="0" fmla="#ppt_y-sin(pi*$)/81">
                                          <p:val>
                                            <p:fltVal val="0"/>
                                          </p:val>
                                        </p:tav>
                                        <p:tav tm="100000">
                                          <p:val>
                                            <p:fltVal val="1"/>
                                          </p:val>
                                        </p:tav>
                                      </p:tavLst>
                                    </p:anim>
                                    <p:animScale>
                                      <p:cBhvr>
                                        <p:cTn id="34" dur="7">
                                          <p:stCondLst>
                                            <p:cond delay="163"/>
                                          </p:stCondLst>
                                        </p:cTn>
                                        <p:tgtEl>
                                          <p:spTgt spid="3">
                                            <p:txEl>
                                              <p:pRg st="4" end="4"/>
                                            </p:txEl>
                                          </p:spTgt>
                                        </p:tgtEl>
                                      </p:cBhvr>
                                      <p:to x="100000" y="60000"/>
                                    </p:animScale>
                                    <p:animScale>
                                      <p:cBhvr>
                                        <p:cTn id="35" dur="42" decel="50000">
                                          <p:stCondLst>
                                            <p:cond delay="169"/>
                                          </p:stCondLst>
                                        </p:cTn>
                                        <p:tgtEl>
                                          <p:spTgt spid="3">
                                            <p:txEl>
                                              <p:pRg st="4" end="4"/>
                                            </p:txEl>
                                          </p:spTgt>
                                        </p:tgtEl>
                                      </p:cBhvr>
                                      <p:to x="100000" y="100000"/>
                                    </p:animScale>
                                    <p:animScale>
                                      <p:cBhvr>
                                        <p:cTn id="36" dur="7">
                                          <p:stCondLst>
                                            <p:cond delay="328"/>
                                          </p:stCondLst>
                                        </p:cTn>
                                        <p:tgtEl>
                                          <p:spTgt spid="3">
                                            <p:txEl>
                                              <p:pRg st="4" end="4"/>
                                            </p:txEl>
                                          </p:spTgt>
                                        </p:tgtEl>
                                      </p:cBhvr>
                                      <p:to x="100000" y="80000"/>
                                    </p:animScale>
                                    <p:animScale>
                                      <p:cBhvr>
                                        <p:cTn id="37" dur="42" decel="50000">
                                          <p:stCondLst>
                                            <p:cond delay="335"/>
                                          </p:stCondLst>
                                        </p:cTn>
                                        <p:tgtEl>
                                          <p:spTgt spid="3">
                                            <p:txEl>
                                              <p:pRg st="4" end="4"/>
                                            </p:txEl>
                                          </p:spTgt>
                                        </p:tgtEl>
                                      </p:cBhvr>
                                      <p:to x="100000" y="100000"/>
                                    </p:animScale>
                                    <p:animScale>
                                      <p:cBhvr>
                                        <p:cTn id="38" dur="7">
                                          <p:stCondLst>
                                            <p:cond delay="411"/>
                                          </p:stCondLst>
                                        </p:cTn>
                                        <p:tgtEl>
                                          <p:spTgt spid="3">
                                            <p:txEl>
                                              <p:pRg st="4" end="4"/>
                                            </p:txEl>
                                          </p:spTgt>
                                        </p:tgtEl>
                                      </p:cBhvr>
                                      <p:to x="100000" y="90000"/>
                                    </p:animScale>
                                    <p:animScale>
                                      <p:cBhvr>
                                        <p:cTn id="39" dur="42" decel="50000">
                                          <p:stCondLst>
                                            <p:cond delay="417"/>
                                          </p:stCondLst>
                                        </p:cTn>
                                        <p:tgtEl>
                                          <p:spTgt spid="3">
                                            <p:txEl>
                                              <p:pRg st="4" end="4"/>
                                            </p:txEl>
                                          </p:spTgt>
                                        </p:tgtEl>
                                      </p:cBhvr>
                                      <p:to x="100000" y="100000"/>
                                    </p:animScale>
                                    <p:animScale>
                                      <p:cBhvr>
                                        <p:cTn id="40" dur="7">
                                          <p:stCondLst>
                                            <p:cond delay="452"/>
                                          </p:stCondLst>
                                        </p:cTn>
                                        <p:tgtEl>
                                          <p:spTgt spid="3">
                                            <p:txEl>
                                              <p:pRg st="4" end="4"/>
                                            </p:txEl>
                                          </p:spTgt>
                                        </p:tgtEl>
                                      </p:cBhvr>
                                      <p:to x="100000" y="95000"/>
                                    </p:animScale>
                                    <p:animScale>
                                      <p:cBhvr>
                                        <p:cTn id="41" dur="42" decel="50000">
                                          <p:stCondLst>
                                            <p:cond delay="459"/>
                                          </p:stCondLst>
                                        </p:cTn>
                                        <p:tgtEl>
                                          <p:spTgt spid="3">
                                            <p:txEl>
                                              <p:pRg st="4" end="4"/>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7"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080760"/>
          </a:xfrm>
        </p:spPr>
        <p:txBody>
          <a:bodyPr>
            <a:normAutofit lnSpcReduction="10000"/>
          </a:bodyPr>
          <a:lstStyle/>
          <a:p>
            <a:pPr marL="137160" indent="0">
              <a:buNone/>
            </a:pPr>
            <a:r>
              <a:rPr lang="en-US" dirty="0"/>
              <a:t>If ever two were one, then surely we. </a:t>
            </a:r>
          </a:p>
          <a:p>
            <a:pPr marL="137160" indent="0">
              <a:buNone/>
            </a:pPr>
            <a:r>
              <a:rPr lang="en-US" dirty="0" smtClean="0"/>
              <a:t>If </a:t>
            </a:r>
            <a:r>
              <a:rPr lang="en-US" dirty="0"/>
              <a:t>ever man were loved by wife, then thee; </a:t>
            </a:r>
            <a:endParaRPr lang="en-US" dirty="0" smtClean="0"/>
          </a:p>
          <a:p>
            <a:pPr marL="137160" indent="0">
              <a:buNone/>
            </a:pPr>
            <a:r>
              <a:rPr lang="en-US" dirty="0" smtClean="0"/>
              <a:t>If </a:t>
            </a:r>
            <a:r>
              <a:rPr lang="en-US" dirty="0"/>
              <a:t>ever wife was happy in a man, </a:t>
            </a:r>
            <a:endParaRPr lang="en-US" dirty="0" smtClean="0"/>
          </a:p>
          <a:p>
            <a:pPr marL="137160" indent="0">
              <a:buNone/>
            </a:pPr>
            <a:r>
              <a:rPr lang="en-US" dirty="0" smtClean="0"/>
              <a:t>Compare </a:t>
            </a:r>
            <a:r>
              <a:rPr lang="en-US" dirty="0"/>
              <a:t>with me ye women if you can. </a:t>
            </a:r>
            <a:endParaRPr lang="en-US" dirty="0" smtClean="0"/>
          </a:p>
          <a:p>
            <a:pPr marL="137160" indent="0">
              <a:buNone/>
            </a:pPr>
            <a:r>
              <a:rPr lang="en-US" dirty="0" smtClean="0"/>
              <a:t>I </a:t>
            </a:r>
            <a:r>
              <a:rPr lang="en-US" dirty="0"/>
              <a:t>prize thy love more than whole mines of gold, </a:t>
            </a:r>
            <a:endParaRPr lang="en-US" dirty="0" smtClean="0"/>
          </a:p>
          <a:p>
            <a:pPr marL="137160" indent="0">
              <a:buNone/>
            </a:pPr>
            <a:r>
              <a:rPr lang="en-US" dirty="0" smtClean="0"/>
              <a:t>Or </a:t>
            </a:r>
            <a:r>
              <a:rPr lang="en-US" dirty="0"/>
              <a:t>all the riches that the East doth hold. </a:t>
            </a:r>
            <a:endParaRPr lang="en-US" dirty="0" smtClean="0"/>
          </a:p>
          <a:p>
            <a:pPr marL="137160" indent="0">
              <a:buNone/>
            </a:pPr>
            <a:r>
              <a:rPr lang="en-US" dirty="0" smtClean="0"/>
              <a:t>My </a:t>
            </a:r>
            <a:r>
              <a:rPr lang="en-US" dirty="0"/>
              <a:t>love is such that rivers cannot quench, </a:t>
            </a:r>
            <a:endParaRPr lang="en-US" dirty="0" smtClean="0"/>
          </a:p>
          <a:p>
            <a:pPr marL="137160" indent="0">
              <a:buNone/>
            </a:pPr>
            <a:r>
              <a:rPr lang="en-US" dirty="0" smtClean="0"/>
              <a:t>Nor </a:t>
            </a:r>
            <a:r>
              <a:rPr lang="en-US" dirty="0"/>
              <a:t>ought but love from thee give recompense. </a:t>
            </a:r>
            <a:endParaRPr lang="en-US" dirty="0" smtClean="0"/>
          </a:p>
          <a:p>
            <a:pPr marL="137160" indent="0">
              <a:buNone/>
            </a:pPr>
            <a:r>
              <a:rPr lang="en-US" dirty="0" smtClean="0"/>
              <a:t>Thy </a:t>
            </a:r>
            <a:r>
              <a:rPr lang="en-US" dirty="0"/>
              <a:t>love is such I can no way repay; </a:t>
            </a:r>
            <a:endParaRPr lang="en-US" dirty="0" smtClean="0"/>
          </a:p>
          <a:p>
            <a:pPr marL="137160" indent="0">
              <a:buNone/>
            </a:pPr>
            <a:r>
              <a:rPr lang="en-US" dirty="0" smtClean="0"/>
              <a:t>The </a:t>
            </a:r>
            <a:r>
              <a:rPr lang="en-US" dirty="0"/>
              <a:t>heavens reward thee manifold, I pray. </a:t>
            </a:r>
            <a:endParaRPr lang="en-US" dirty="0" smtClean="0"/>
          </a:p>
          <a:p>
            <a:pPr marL="137160" indent="0">
              <a:buNone/>
            </a:pPr>
            <a:r>
              <a:rPr lang="en-US" dirty="0" smtClean="0"/>
              <a:t>Then </a:t>
            </a:r>
            <a:r>
              <a:rPr lang="en-US" dirty="0"/>
              <a:t>while we live, in love let’s so </a:t>
            </a:r>
            <a:r>
              <a:rPr lang="en-US" dirty="0" err="1"/>
              <a:t>persever</a:t>
            </a:r>
            <a:r>
              <a:rPr lang="en-US" dirty="0"/>
              <a:t>, </a:t>
            </a:r>
            <a:endParaRPr lang="en-US" dirty="0" smtClean="0"/>
          </a:p>
          <a:p>
            <a:pPr marL="137160" indent="0">
              <a:buNone/>
            </a:pPr>
            <a:r>
              <a:rPr lang="en-US" dirty="0" smtClean="0"/>
              <a:t>That </a:t>
            </a:r>
            <a:r>
              <a:rPr lang="en-US" dirty="0"/>
              <a:t>when we live no more we may live ever.</a:t>
            </a:r>
          </a:p>
        </p:txBody>
      </p:sp>
    </p:spTree>
    <p:extLst>
      <p:ext uri="{BB962C8B-B14F-4D97-AF65-F5344CB8AC3E}">
        <p14:creationId xmlns:p14="http://schemas.microsoft.com/office/powerpoint/2010/main" val="510843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Older files </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0581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Taylor </a:t>
            </a:r>
            <a:r>
              <a:rPr lang="en-US" dirty="0"/>
              <a:t>(1642-1729)</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Born in England, moved to Massachusetts Bay Colony in 1668. </a:t>
            </a:r>
            <a:endParaRPr lang="en-US" sz="2400" dirty="0"/>
          </a:p>
          <a:p>
            <a:pPr lvl="0"/>
            <a:r>
              <a:rPr lang="en-US" dirty="0"/>
              <a:t>Colonial American poet, pastor and physician</a:t>
            </a:r>
            <a:endParaRPr lang="en-US" sz="2400" dirty="0"/>
          </a:p>
          <a:p>
            <a:pPr lvl="0"/>
            <a:r>
              <a:rPr lang="en-US" dirty="0"/>
              <a:t>Taylor's poems were an expression of his deeply held religious views, acquired during a strict upbringing and shaped in adulthood by New England Congregationalist Puritans</a:t>
            </a:r>
            <a:endParaRPr lang="en-US" sz="2400" dirty="0"/>
          </a:p>
          <a:p>
            <a:pPr lvl="1"/>
            <a:r>
              <a:rPr lang="en-US" dirty="0"/>
              <a:t>To become communing participants, "halfway members" were required to relate by testimony some personal experience of God's saving grace leading to conversion, thus affirming that they were, in their own opinion and that of the church, assured of salvation</a:t>
            </a:r>
            <a:endParaRPr lang="en-US" sz="2000" dirty="0"/>
          </a:p>
          <a:p>
            <a:endParaRPr lang="en-US" dirty="0"/>
          </a:p>
        </p:txBody>
      </p:sp>
    </p:spTree>
    <p:extLst>
      <p:ext uri="{BB962C8B-B14F-4D97-AF65-F5344CB8AC3E}">
        <p14:creationId xmlns:p14="http://schemas.microsoft.com/office/powerpoint/2010/main" val="3521710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poetry</a:t>
            </a:r>
            <a:endParaRPr lang="en-US" dirty="0"/>
          </a:p>
        </p:txBody>
      </p:sp>
      <p:sp>
        <p:nvSpPr>
          <p:cNvPr id="3" name="Content Placeholder 2"/>
          <p:cNvSpPr>
            <a:spLocks noGrp="1"/>
          </p:cNvSpPr>
          <p:nvPr>
            <p:ph idx="1"/>
          </p:nvPr>
        </p:nvSpPr>
        <p:spPr/>
        <p:txBody>
          <a:bodyPr/>
          <a:lstStyle/>
          <a:p>
            <a:pPr lvl="0"/>
            <a:r>
              <a:rPr lang="en-US" sz="3600" dirty="0" smtClean="0"/>
              <a:t>His poems had robust spiritual content</a:t>
            </a:r>
          </a:p>
          <a:p>
            <a:pPr lvl="0"/>
            <a:r>
              <a:rPr lang="en-US" sz="3600" dirty="0" smtClean="0"/>
              <a:t>Conveyed by means of homely and vivid imagery derived from everyday Puritan surroundings.</a:t>
            </a:r>
          </a:p>
          <a:p>
            <a:pPr lvl="1"/>
            <a:r>
              <a:rPr lang="en-US" sz="2800" dirty="0" smtClean="0"/>
              <a:t>Homely: unattractive, not beautiful</a:t>
            </a:r>
          </a:p>
          <a:p>
            <a:pPr lvl="1"/>
            <a:r>
              <a:rPr lang="en-US" sz="2800" dirty="0" smtClean="0"/>
              <a:t>Vivid: strikingly bright; full of life</a:t>
            </a:r>
          </a:p>
          <a:p>
            <a:r>
              <a:rPr lang="en-US" sz="3600" dirty="0" smtClean="0"/>
              <a:t>How do you get the two images?</a:t>
            </a:r>
          </a:p>
          <a:p>
            <a:pPr>
              <a:buNone/>
            </a:pPr>
            <a:endParaRPr lang="en-US" dirty="0"/>
          </a:p>
        </p:txBody>
      </p:sp>
    </p:spTree>
    <p:extLst>
      <p:ext uri="{BB962C8B-B14F-4D97-AF65-F5344CB8AC3E}">
        <p14:creationId xmlns:p14="http://schemas.microsoft.com/office/powerpoint/2010/main" val="2518946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Connections-Taylor</a:t>
            </a:r>
            <a:endParaRPr lang="en-US" dirty="0"/>
          </a:p>
        </p:txBody>
      </p:sp>
      <p:sp>
        <p:nvSpPr>
          <p:cNvPr id="3" name="Content Placeholder 2"/>
          <p:cNvSpPr>
            <a:spLocks noGrp="1"/>
          </p:cNvSpPr>
          <p:nvPr>
            <p:ph idx="1"/>
          </p:nvPr>
        </p:nvSpPr>
        <p:spPr/>
        <p:txBody>
          <a:bodyPr/>
          <a:lstStyle/>
          <a:p>
            <a:r>
              <a:rPr lang="en-US" dirty="0" smtClean="0"/>
              <a:t>Read </a:t>
            </a:r>
            <a:r>
              <a:rPr lang="en-US" i="1" dirty="0" err="1" smtClean="0"/>
              <a:t>Husewifery</a:t>
            </a:r>
            <a:r>
              <a:rPr lang="en-US" dirty="0" smtClean="0"/>
              <a:t>: page 120</a:t>
            </a:r>
          </a:p>
          <a:p>
            <a:r>
              <a:rPr lang="en-US" dirty="0" smtClean="0"/>
              <a:t>What is the poem’s message? What point is Taylor trying to make about God?</a:t>
            </a:r>
          </a:p>
          <a:p>
            <a:r>
              <a:rPr lang="en-US" dirty="0" smtClean="0"/>
              <a:t>Explain the </a:t>
            </a:r>
            <a:r>
              <a:rPr lang="en-US" u="sng" dirty="0" smtClean="0"/>
              <a:t>extended metaphor </a:t>
            </a:r>
            <a:r>
              <a:rPr lang="en-US" dirty="0" smtClean="0"/>
              <a:t>of the poem.</a:t>
            </a:r>
          </a:p>
          <a:p>
            <a:r>
              <a:rPr lang="en-US" dirty="0" smtClean="0"/>
              <a:t>To what extent is his religious belief demonstrated in the poem?</a:t>
            </a:r>
          </a:p>
          <a:p>
            <a:r>
              <a:rPr lang="en-US" dirty="0" smtClean="0"/>
              <a:t>Determine how the message of the poem relates to the ideal Puritan?</a:t>
            </a:r>
          </a:p>
          <a:p>
            <a:pPr lvl="1"/>
            <a:r>
              <a:rPr lang="en-US" dirty="0" smtClean="0"/>
              <a:t>Be specific</a:t>
            </a:r>
          </a:p>
        </p:txBody>
      </p:sp>
    </p:spTree>
    <p:extLst>
      <p:ext uri="{BB962C8B-B14F-4D97-AF65-F5344CB8AC3E}">
        <p14:creationId xmlns:p14="http://schemas.microsoft.com/office/powerpoint/2010/main" val="291064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004560"/>
          </a:xfrm>
        </p:spPr>
        <p:txBody>
          <a:bodyPr>
            <a:normAutofit fontScale="70000" lnSpcReduction="20000"/>
          </a:bodyPr>
          <a:lstStyle/>
          <a:p>
            <a:pPr marL="137160" indent="0">
              <a:buNone/>
            </a:pPr>
            <a:r>
              <a:rPr lang="en-US" dirty="0"/>
              <a:t>Make me, O Lord, thy </a:t>
            </a:r>
            <a:r>
              <a:rPr lang="en-US" dirty="0" err="1"/>
              <a:t>Spining</a:t>
            </a:r>
            <a:r>
              <a:rPr lang="en-US" dirty="0"/>
              <a:t> </a:t>
            </a:r>
            <a:r>
              <a:rPr lang="en-US" dirty="0" err="1"/>
              <a:t>Wheele</a:t>
            </a:r>
            <a:r>
              <a:rPr lang="en-US" dirty="0"/>
              <a:t> </a:t>
            </a:r>
            <a:r>
              <a:rPr lang="en-US" dirty="0" err="1"/>
              <a:t>compleate</a:t>
            </a:r>
            <a:r>
              <a:rPr lang="en-US" dirty="0"/>
              <a:t>.</a:t>
            </a:r>
          </a:p>
          <a:p>
            <a:pPr marL="137160" indent="0">
              <a:buNone/>
            </a:pPr>
            <a:r>
              <a:rPr lang="en-US" dirty="0"/>
              <a:t>       Thy Holy Worde my Distaff make for </a:t>
            </a:r>
            <a:r>
              <a:rPr lang="en-US" dirty="0" err="1"/>
              <a:t>mee</a:t>
            </a:r>
            <a:r>
              <a:rPr lang="en-US" dirty="0"/>
              <a:t>.</a:t>
            </a:r>
          </a:p>
          <a:p>
            <a:pPr marL="137160" indent="0">
              <a:buNone/>
            </a:pPr>
            <a:r>
              <a:rPr lang="en-US" dirty="0"/>
              <a:t>Make mine Affections thy Swift Flyers </a:t>
            </a:r>
            <a:r>
              <a:rPr lang="en-US" dirty="0" err="1"/>
              <a:t>neate</a:t>
            </a:r>
            <a:endParaRPr lang="en-US" dirty="0"/>
          </a:p>
          <a:p>
            <a:pPr marL="137160" indent="0">
              <a:buNone/>
            </a:pPr>
            <a:r>
              <a:rPr lang="en-US" dirty="0"/>
              <a:t>       And make my Soule thy holy </a:t>
            </a:r>
            <a:r>
              <a:rPr lang="en-US" dirty="0" err="1"/>
              <a:t>Spoole</a:t>
            </a:r>
            <a:r>
              <a:rPr lang="en-US" dirty="0"/>
              <a:t> to bee.</a:t>
            </a:r>
          </a:p>
          <a:p>
            <a:pPr marL="137160" indent="0">
              <a:buNone/>
            </a:pPr>
            <a:r>
              <a:rPr lang="en-US" dirty="0"/>
              <a:t>       My Conversation make to be thy </a:t>
            </a:r>
            <a:r>
              <a:rPr lang="en-US" dirty="0" err="1"/>
              <a:t>Reele</a:t>
            </a:r>
            <a:endParaRPr lang="en-US" dirty="0"/>
          </a:p>
          <a:p>
            <a:pPr marL="137160" indent="0">
              <a:buNone/>
            </a:pPr>
            <a:r>
              <a:rPr lang="en-US" dirty="0"/>
              <a:t>       And </a:t>
            </a:r>
            <a:r>
              <a:rPr lang="en-US" dirty="0" err="1"/>
              <a:t>reele</a:t>
            </a:r>
            <a:r>
              <a:rPr lang="en-US" dirty="0"/>
              <a:t> the yarn thereon spun of thy </a:t>
            </a:r>
            <a:r>
              <a:rPr lang="en-US" dirty="0" err="1"/>
              <a:t>Wheele</a:t>
            </a:r>
            <a:r>
              <a:rPr lang="en-US" dirty="0"/>
              <a:t>.</a:t>
            </a:r>
          </a:p>
          <a:p>
            <a:pPr marL="137160" indent="0">
              <a:buNone/>
            </a:pPr>
            <a:r>
              <a:rPr lang="en-US" dirty="0"/>
              <a:t/>
            </a:r>
            <a:br>
              <a:rPr lang="en-US" dirty="0"/>
            </a:br>
            <a:r>
              <a:rPr lang="en-US" dirty="0"/>
              <a:t>Make me thy </a:t>
            </a:r>
            <a:r>
              <a:rPr lang="en-US" dirty="0" err="1"/>
              <a:t>Loome</a:t>
            </a:r>
            <a:r>
              <a:rPr lang="en-US" dirty="0"/>
              <a:t> then, knit therein this Twine:</a:t>
            </a:r>
          </a:p>
          <a:p>
            <a:pPr marL="137160" indent="0">
              <a:buNone/>
            </a:pPr>
            <a:r>
              <a:rPr lang="en-US" dirty="0"/>
              <a:t>       And make thy Holy Spirit, Lord, </a:t>
            </a:r>
            <a:r>
              <a:rPr lang="en-US" dirty="0" err="1"/>
              <a:t>winde</a:t>
            </a:r>
            <a:r>
              <a:rPr lang="en-US" dirty="0"/>
              <a:t> quills:</a:t>
            </a:r>
          </a:p>
          <a:p>
            <a:pPr marL="137160" indent="0">
              <a:buNone/>
            </a:pPr>
            <a:r>
              <a:rPr lang="en-US" dirty="0"/>
              <a:t>Then weave the Web </a:t>
            </a:r>
            <a:r>
              <a:rPr lang="en-US" dirty="0" err="1"/>
              <a:t>thyselfe</a:t>
            </a:r>
            <a:r>
              <a:rPr lang="en-US" dirty="0"/>
              <a:t>. The yarn is fine.</a:t>
            </a:r>
          </a:p>
          <a:p>
            <a:pPr marL="137160" indent="0">
              <a:buNone/>
            </a:pPr>
            <a:r>
              <a:rPr lang="en-US" dirty="0"/>
              <a:t>       Thine Ordinances make my </a:t>
            </a:r>
            <a:r>
              <a:rPr lang="en-US" dirty="0" err="1"/>
              <a:t>Fulling</a:t>
            </a:r>
            <a:r>
              <a:rPr lang="en-US" dirty="0"/>
              <a:t> Mills.</a:t>
            </a:r>
          </a:p>
          <a:p>
            <a:pPr marL="137160" indent="0">
              <a:buNone/>
            </a:pPr>
            <a:r>
              <a:rPr lang="en-US" dirty="0"/>
              <a:t>       Then </a:t>
            </a:r>
            <a:r>
              <a:rPr lang="en-US" dirty="0" err="1"/>
              <a:t>dy</a:t>
            </a:r>
            <a:r>
              <a:rPr lang="en-US" dirty="0"/>
              <a:t> the same in Heavenly </a:t>
            </a:r>
            <a:r>
              <a:rPr lang="en-US" dirty="0" err="1"/>
              <a:t>Colours</a:t>
            </a:r>
            <a:r>
              <a:rPr lang="en-US" dirty="0"/>
              <a:t> Choice,</a:t>
            </a:r>
          </a:p>
          <a:p>
            <a:pPr marL="137160" indent="0">
              <a:buNone/>
            </a:pPr>
            <a:r>
              <a:rPr lang="en-US" dirty="0"/>
              <a:t>       All </a:t>
            </a:r>
            <a:r>
              <a:rPr lang="en-US" dirty="0" err="1"/>
              <a:t>pinkt</a:t>
            </a:r>
            <a:r>
              <a:rPr lang="en-US" dirty="0"/>
              <a:t> with </a:t>
            </a:r>
            <a:r>
              <a:rPr lang="en-US" dirty="0" err="1"/>
              <a:t>Varnisht</a:t>
            </a:r>
            <a:r>
              <a:rPr lang="en-US" dirty="0"/>
              <a:t> Flowers of Paradise.</a:t>
            </a:r>
          </a:p>
          <a:p>
            <a:pPr marL="137160" indent="0">
              <a:buNone/>
            </a:pPr>
            <a:r>
              <a:rPr lang="en-US" dirty="0"/>
              <a:t/>
            </a:r>
            <a:br>
              <a:rPr lang="en-US" dirty="0"/>
            </a:br>
            <a:r>
              <a:rPr lang="en-US" dirty="0"/>
              <a:t>Then </a:t>
            </a:r>
            <a:r>
              <a:rPr lang="en-US" dirty="0" err="1"/>
              <a:t>cloath</a:t>
            </a:r>
            <a:r>
              <a:rPr lang="en-US" dirty="0"/>
              <a:t> therewith mine Understanding, Will,</a:t>
            </a:r>
          </a:p>
          <a:p>
            <a:pPr marL="137160" indent="0">
              <a:buNone/>
            </a:pPr>
            <a:r>
              <a:rPr lang="en-US" dirty="0"/>
              <a:t>       Affections, Judgment, Conscience, Memory</a:t>
            </a:r>
          </a:p>
          <a:p>
            <a:pPr marL="137160" indent="0">
              <a:buNone/>
            </a:pPr>
            <a:r>
              <a:rPr lang="en-US" dirty="0"/>
              <a:t>My Words, and Actions, that their shine may fill</a:t>
            </a:r>
          </a:p>
          <a:p>
            <a:pPr marL="137160" indent="0">
              <a:buNone/>
            </a:pPr>
            <a:r>
              <a:rPr lang="en-US" dirty="0"/>
              <a:t>       My </a:t>
            </a:r>
            <a:r>
              <a:rPr lang="en-US" dirty="0" err="1"/>
              <a:t>wayes</a:t>
            </a:r>
            <a:r>
              <a:rPr lang="en-US" dirty="0"/>
              <a:t> with glory and thee glorify.</a:t>
            </a:r>
          </a:p>
          <a:p>
            <a:pPr marL="137160" indent="0">
              <a:buNone/>
            </a:pPr>
            <a:r>
              <a:rPr lang="en-US" dirty="0"/>
              <a:t>       Then mine </a:t>
            </a:r>
            <a:r>
              <a:rPr lang="en-US" dirty="0" err="1"/>
              <a:t>apparell</a:t>
            </a:r>
            <a:r>
              <a:rPr lang="en-US" dirty="0"/>
              <a:t> shall display before </a:t>
            </a:r>
            <a:r>
              <a:rPr lang="en-US" dirty="0" err="1"/>
              <a:t>yee</a:t>
            </a:r>
            <a:endParaRPr lang="en-US" dirty="0"/>
          </a:p>
          <a:p>
            <a:pPr marL="137160" indent="0">
              <a:buNone/>
            </a:pPr>
            <a:r>
              <a:rPr lang="en-US" dirty="0"/>
              <a:t>       That I am </a:t>
            </a:r>
            <a:r>
              <a:rPr lang="en-US" dirty="0" err="1"/>
              <a:t>Cloathd</a:t>
            </a:r>
            <a:r>
              <a:rPr lang="en-US" dirty="0"/>
              <a:t> in Holy robes for glory.</a:t>
            </a:r>
          </a:p>
          <a:p>
            <a:endParaRPr lang="en-US" dirty="0"/>
          </a:p>
        </p:txBody>
      </p:sp>
    </p:spTree>
    <p:extLst>
      <p:ext uri="{BB962C8B-B14F-4D97-AF65-F5344CB8AC3E}">
        <p14:creationId xmlns:p14="http://schemas.microsoft.com/office/powerpoint/2010/main" val="1416577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Puritan Code by Jonathan Edwards</a:t>
            </a:r>
            <a:endParaRPr lang="en-US" dirty="0"/>
          </a:p>
        </p:txBody>
      </p:sp>
      <p:sp>
        <p:nvSpPr>
          <p:cNvPr id="3" name="Content Placeholder 2"/>
          <p:cNvSpPr>
            <a:spLocks noGrp="1"/>
          </p:cNvSpPr>
          <p:nvPr>
            <p:ph idx="1"/>
          </p:nvPr>
        </p:nvSpPr>
        <p:spPr/>
        <p:txBody>
          <a:bodyPr>
            <a:noAutofit/>
          </a:bodyPr>
          <a:lstStyle/>
          <a:p>
            <a:pPr>
              <a:buNone/>
            </a:pPr>
            <a:r>
              <a:rPr lang="en-US" sz="1150" dirty="0" smtClean="0"/>
              <a:t>Remember to read over these resolutions once a week: </a:t>
            </a:r>
          </a:p>
          <a:p>
            <a:r>
              <a:rPr lang="en-US" sz="1150" dirty="0" smtClean="0"/>
              <a:t>4. Resolved, never to do any manner of thing, whether in soul or body, less or more, but what tends to the glory of God; nor be, nor suffer it, if I can avoid it.</a:t>
            </a:r>
          </a:p>
          <a:p>
            <a:r>
              <a:rPr lang="en-US" sz="1150" dirty="0" smtClean="0"/>
              <a:t>6. Resolved, to live with all my might, while I do live.</a:t>
            </a:r>
          </a:p>
          <a:p>
            <a:r>
              <a:rPr lang="en-US" sz="1150" dirty="0" smtClean="0"/>
              <a:t>7. Resolved, never to do anything, which I should be afraid to do, if it were the last hour of my life.</a:t>
            </a:r>
          </a:p>
          <a:p>
            <a:r>
              <a:rPr lang="en-US" sz="1150" dirty="0" smtClean="0"/>
              <a:t>9. Resolved, to think much on all occasions of my own dying, and of the common circumstances which attend death.</a:t>
            </a:r>
          </a:p>
          <a:p>
            <a:r>
              <a:rPr lang="en-US" sz="1150" dirty="0" smtClean="0"/>
              <a:t>12. Resolved, if I take delight in it as a gratification of pride, or vanity, or on any such account, immediately to throw it by.</a:t>
            </a:r>
          </a:p>
          <a:p>
            <a:r>
              <a:rPr lang="en-US" sz="1150" dirty="0" smtClean="0"/>
              <a:t>14. Resolved, never to do any thing out of revenge.</a:t>
            </a:r>
          </a:p>
          <a:p>
            <a:r>
              <a:rPr lang="en-US" sz="1150" dirty="0" smtClean="0"/>
              <a:t>15. Resolved, never to suffer the least motions of anger towards irrational beings.</a:t>
            </a:r>
          </a:p>
          <a:p>
            <a:r>
              <a:rPr lang="en-US" sz="1150" dirty="0" smtClean="0"/>
              <a:t>16. Resolved, never to speak evil of anyone, so that it shall tend to his dishonor, more or less, upon no account except for some real good.</a:t>
            </a:r>
          </a:p>
          <a:p>
            <a:r>
              <a:rPr lang="en-US" sz="1150" dirty="0" smtClean="0"/>
              <a:t>17. Resolved, that I will live so, as I shall wish I had done when I come to die.</a:t>
            </a:r>
          </a:p>
          <a:p>
            <a:r>
              <a:rPr lang="en-US" sz="1150" dirty="0" smtClean="0"/>
              <a:t>20. Resolved, to maintain the strictest temperance, in eating and drinking.</a:t>
            </a:r>
          </a:p>
          <a:p>
            <a:r>
              <a:rPr lang="en-US" sz="1150" dirty="0" smtClean="0"/>
              <a:t>21. Resolved, never to do any thing, which if I should see in another, I should count a just occasion to despise him for, or to think any way the more meanly of him. (Resolutions 1 through 21 written in one setting in New Haven in 1722)</a:t>
            </a:r>
          </a:p>
          <a:p>
            <a:r>
              <a:rPr lang="en-US" sz="1150" dirty="0" smtClean="0"/>
              <a:t>22. Resolved, to endeavor to obtain for myself as much happiness, in the other world, as I possibly can, with all the power, might, vigor, and vehemence, yea violence, I am capable of, or can bring myself to exert, in any way that can be thought of.</a:t>
            </a:r>
          </a:p>
          <a:p>
            <a:r>
              <a:rPr lang="en-US" sz="1150" dirty="0" smtClean="0"/>
              <a:t>23. Resolved, frequently to take some deliberate action, which seems most unlikely to be done, for the glory of God, and trace it back to the original intention, designs and ends of it; and if I find it not to be for God' s glory, to repute it as a breach of the 4th Resolution.</a:t>
            </a:r>
          </a:p>
          <a:p>
            <a:r>
              <a:rPr lang="en-US" sz="1150" dirty="0" smtClean="0"/>
              <a:t>25. Resolved, to examine carefully, and constantly, what that one thing in me is, which causes me in the least to doubt of the love of God; and to direct all my forces against it.</a:t>
            </a:r>
            <a:endParaRPr lang="en-US" sz="1150" dirty="0"/>
          </a:p>
        </p:txBody>
      </p:sp>
    </p:spTree>
    <p:extLst>
      <p:ext uri="{BB962C8B-B14F-4D97-AF65-F5344CB8AC3E}">
        <p14:creationId xmlns:p14="http://schemas.microsoft.com/office/powerpoint/2010/main" val="4172893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Puritan remnants today</a:t>
            </a:r>
            <a:endParaRPr lang="en-US" dirty="0"/>
          </a:p>
        </p:txBody>
      </p:sp>
      <p:sp>
        <p:nvSpPr>
          <p:cNvPr id="3" name="Content Placeholder 2"/>
          <p:cNvSpPr>
            <a:spLocks noGrp="1"/>
          </p:cNvSpPr>
          <p:nvPr>
            <p:ph idx="1"/>
          </p:nvPr>
        </p:nvSpPr>
        <p:spPr/>
        <p:txBody>
          <a:bodyPr>
            <a:normAutofit/>
          </a:bodyPr>
          <a:lstStyle/>
          <a:p>
            <a:r>
              <a:rPr lang="en-US" sz="3600" dirty="0" smtClean="0"/>
              <a:t>Read “Our Inner Puritan” article</a:t>
            </a:r>
          </a:p>
          <a:p>
            <a:pPr lvl="1"/>
            <a:r>
              <a:rPr lang="en-US" sz="3200" dirty="0" smtClean="0"/>
              <a:t>Feel free to write on the copy…it is yours!</a:t>
            </a:r>
          </a:p>
          <a:p>
            <a:r>
              <a:rPr lang="en-US" sz="3600" dirty="0" smtClean="0"/>
              <a:t>In a group of 3-4, come up with aspects of today’s society that reflect or still maintain some of the Puritan beliefs or ways of living</a:t>
            </a:r>
            <a:endParaRPr lang="en-US" sz="3600" dirty="0"/>
          </a:p>
        </p:txBody>
      </p:sp>
    </p:spTree>
    <p:extLst>
      <p:ext uri="{BB962C8B-B14F-4D97-AF65-F5344CB8AC3E}">
        <p14:creationId xmlns:p14="http://schemas.microsoft.com/office/powerpoint/2010/main" val="376846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r>
              <a:rPr lang="en-US" sz="4000" dirty="0" smtClean="0"/>
              <a:t>Print </a:t>
            </a:r>
            <a:r>
              <a:rPr lang="en-US" sz="4000" i="1" dirty="0" smtClean="0"/>
              <a:t>Sinners in the Hands of an Angry God </a:t>
            </a:r>
            <a:r>
              <a:rPr lang="en-US" sz="4000" dirty="0" smtClean="0"/>
              <a:t>from </a:t>
            </a:r>
            <a:r>
              <a:rPr lang="en-US" sz="4000" i="1" dirty="0" smtClean="0"/>
              <a:t>The Crucible</a:t>
            </a:r>
            <a:r>
              <a:rPr lang="en-US" sz="4000" dirty="0" smtClean="0"/>
              <a:t> section of my website</a:t>
            </a:r>
          </a:p>
          <a:p>
            <a:r>
              <a:rPr lang="en-US" sz="4000" dirty="0" smtClean="0"/>
              <a:t>JUST PRINT…don’t read this weekend</a:t>
            </a:r>
          </a:p>
          <a:p>
            <a:r>
              <a:rPr lang="en-US" sz="4000" dirty="0" smtClean="0"/>
              <a:t>Need in </a:t>
            </a:r>
            <a:r>
              <a:rPr lang="en-US" sz="4000" smtClean="0"/>
              <a:t>class tomorrow </a:t>
            </a:r>
            <a:endParaRPr lang="en-US" sz="4000" dirty="0"/>
          </a:p>
        </p:txBody>
      </p:sp>
    </p:spTree>
    <p:extLst>
      <p:ext uri="{BB962C8B-B14F-4D97-AF65-F5344CB8AC3E}">
        <p14:creationId xmlns:p14="http://schemas.microsoft.com/office/powerpoint/2010/main" val="2435869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 Today</a:t>
            </a:r>
            <a:endParaRPr lang="en-US" dirty="0"/>
          </a:p>
        </p:txBody>
      </p:sp>
      <p:sp>
        <p:nvSpPr>
          <p:cNvPr id="3" name="Content Placeholder 2"/>
          <p:cNvSpPr>
            <a:spLocks noGrp="1"/>
          </p:cNvSpPr>
          <p:nvPr>
            <p:ph idx="1"/>
          </p:nvPr>
        </p:nvSpPr>
        <p:spPr>
          <a:xfrm>
            <a:off x="533400" y="1524000"/>
            <a:ext cx="8229600" cy="4709160"/>
          </a:xfrm>
        </p:spPr>
        <p:txBody>
          <a:bodyPr/>
          <a:lstStyle/>
          <a:p>
            <a:r>
              <a:rPr lang="en-US" dirty="0" smtClean="0"/>
              <a:t>Read </a:t>
            </a:r>
            <a:r>
              <a:rPr lang="en-US" i="1" dirty="0" smtClean="0"/>
              <a:t>Of Plymouth Plantation</a:t>
            </a:r>
            <a:r>
              <a:rPr lang="en-US" dirty="0" smtClean="0"/>
              <a:t> (pages 104-110)</a:t>
            </a:r>
          </a:p>
          <a:p>
            <a:r>
              <a:rPr lang="en-US" dirty="0" smtClean="0"/>
              <a:t>Make a chart of (this chart will go in a homework packet) what Puritans were like/valued in each of these categories</a:t>
            </a:r>
          </a:p>
          <a:p>
            <a:pPr lvl="1"/>
            <a:r>
              <a:rPr lang="en-US" dirty="0"/>
              <a:t>Lifestyle</a:t>
            </a:r>
          </a:p>
          <a:p>
            <a:pPr lvl="1"/>
            <a:r>
              <a:rPr lang="en-US" dirty="0"/>
              <a:t>Religion</a:t>
            </a:r>
          </a:p>
          <a:p>
            <a:pPr lvl="1"/>
            <a:r>
              <a:rPr lang="en-US" dirty="0"/>
              <a:t>Families</a:t>
            </a:r>
          </a:p>
          <a:p>
            <a:pPr lvl="1"/>
            <a:r>
              <a:rPr lang="en-US" dirty="0"/>
              <a:t>Education</a:t>
            </a:r>
          </a:p>
          <a:p>
            <a:pPr lvl="1"/>
            <a:r>
              <a:rPr lang="en-US" dirty="0"/>
              <a:t>Jobs</a:t>
            </a:r>
          </a:p>
          <a:p>
            <a:pPr marL="585216" lvl="1" indent="0">
              <a:buNone/>
            </a:pPr>
            <a:endParaRPr lang="en-US" dirty="0"/>
          </a:p>
        </p:txBody>
      </p:sp>
    </p:spTree>
    <p:extLst>
      <p:ext uri="{BB962C8B-B14F-4D97-AF65-F5344CB8AC3E}">
        <p14:creationId xmlns:p14="http://schemas.microsoft.com/office/powerpoint/2010/main" val="3361727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Quiz</a:t>
            </a:r>
            <a:endParaRPr lang="en-US" dirty="0"/>
          </a:p>
        </p:txBody>
      </p:sp>
      <p:sp>
        <p:nvSpPr>
          <p:cNvPr id="3" name="Content Placeholder 2"/>
          <p:cNvSpPr>
            <a:spLocks noGrp="1"/>
          </p:cNvSpPr>
          <p:nvPr>
            <p:ph idx="1"/>
          </p:nvPr>
        </p:nvSpPr>
        <p:spPr/>
        <p:txBody>
          <a:bodyPr>
            <a:normAutofit/>
          </a:bodyPr>
          <a:lstStyle/>
          <a:p>
            <a:pPr marL="651510" lvl="0" indent="-514350">
              <a:buFont typeface="+mj-lt"/>
              <a:buAutoNum type="arabicPeriod"/>
            </a:pPr>
            <a:r>
              <a:rPr lang="en-US" dirty="0"/>
              <a:t>Who did the Puritans thank, despite the long and treacherous boat trip? </a:t>
            </a:r>
          </a:p>
          <a:p>
            <a:pPr marL="651510" lvl="0" indent="-514350">
              <a:buFont typeface="+mj-lt"/>
              <a:buAutoNum type="arabicPeriod"/>
            </a:pPr>
            <a:r>
              <a:rPr lang="en-US" dirty="0" smtClean="0"/>
              <a:t>What </a:t>
            </a:r>
            <a:r>
              <a:rPr lang="en-US" dirty="0"/>
              <a:t>was the new world like when they first arrived? </a:t>
            </a:r>
            <a:endParaRPr lang="en-US" dirty="0" smtClean="0"/>
          </a:p>
          <a:p>
            <a:pPr marL="651510" lvl="0" indent="-514350">
              <a:buFont typeface="+mj-lt"/>
              <a:buAutoNum type="arabicPeriod"/>
            </a:pPr>
            <a:r>
              <a:rPr lang="en-US" dirty="0" smtClean="0"/>
              <a:t>How </a:t>
            </a:r>
            <a:r>
              <a:rPr lang="en-US" dirty="0"/>
              <a:t>were the Puritans able to “vanquish their enemies and give them deliverance” </a:t>
            </a:r>
            <a:endParaRPr lang="en-US" dirty="0" smtClean="0"/>
          </a:p>
          <a:p>
            <a:pPr marL="651510" lvl="0" indent="-514350">
              <a:buFont typeface="+mj-lt"/>
              <a:buAutoNum type="arabicPeriod"/>
            </a:pPr>
            <a:r>
              <a:rPr lang="en-US" dirty="0" smtClean="0"/>
              <a:t>What </a:t>
            </a:r>
            <a:r>
              <a:rPr lang="en-US" dirty="0"/>
              <a:t>does Providence mean? </a:t>
            </a:r>
          </a:p>
          <a:p>
            <a:pPr marL="651510" lvl="0" indent="-514350">
              <a:buFont typeface="+mj-lt"/>
              <a:buAutoNum type="arabicPeriod"/>
            </a:pPr>
            <a:r>
              <a:rPr lang="en-US" dirty="0" smtClean="0"/>
              <a:t>What </a:t>
            </a:r>
            <a:r>
              <a:rPr lang="en-US" dirty="0"/>
              <a:t>was one of the terms of the peace they made with the Native American?  </a:t>
            </a:r>
          </a:p>
          <a:p>
            <a:endParaRPr lang="en-US" dirty="0"/>
          </a:p>
        </p:txBody>
      </p:sp>
    </p:spTree>
    <p:extLst>
      <p:ext uri="{BB962C8B-B14F-4D97-AF65-F5344CB8AC3E}">
        <p14:creationId xmlns:p14="http://schemas.microsoft.com/office/powerpoint/2010/main" val="150434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Quiz</a:t>
            </a:r>
            <a:endParaRPr lang="en-US" dirty="0"/>
          </a:p>
        </p:txBody>
      </p:sp>
      <p:sp>
        <p:nvSpPr>
          <p:cNvPr id="3" name="Content Placeholder 2"/>
          <p:cNvSpPr>
            <a:spLocks noGrp="1"/>
          </p:cNvSpPr>
          <p:nvPr>
            <p:ph idx="1"/>
          </p:nvPr>
        </p:nvSpPr>
        <p:spPr/>
        <p:txBody>
          <a:bodyPr>
            <a:normAutofit/>
          </a:bodyPr>
          <a:lstStyle/>
          <a:p>
            <a:pPr marL="651510" lvl="0" indent="-514350">
              <a:buFont typeface="+mj-lt"/>
              <a:buAutoNum type="arabicPeriod"/>
            </a:pPr>
            <a:r>
              <a:rPr lang="en-US" dirty="0" smtClean="0"/>
              <a:t>(</a:t>
            </a:r>
            <a:r>
              <a:rPr lang="en-US" dirty="0"/>
              <a:t>God)</a:t>
            </a:r>
          </a:p>
          <a:p>
            <a:pPr marL="651510" lvl="0" indent="-514350">
              <a:buFont typeface="+mj-lt"/>
              <a:buAutoNum type="arabicPeriod"/>
            </a:pPr>
            <a:r>
              <a:rPr lang="en-US" dirty="0" smtClean="0"/>
              <a:t>(</a:t>
            </a:r>
            <a:r>
              <a:rPr lang="en-US" dirty="0"/>
              <a:t>desolate, wild, savage)</a:t>
            </a:r>
          </a:p>
          <a:p>
            <a:pPr marL="651510" lvl="0" indent="-514350">
              <a:buFont typeface="+mj-lt"/>
              <a:buAutoNum type="arabicPeriod"/>
            </a:pPr>
            <a:r>
              <a:rPr lang="en-US" dirty="0" smtClean="0"/>
              <a:t>(</a:t>
            </a:r>
            <a:r>
              <a:rPr lang="en-US" dirty="0"/>
              <a:t>God)</a:t>
            </a:r>
          </a:p>
          <a:p>
            <a:pPr marL="651510" lvl="0" indent="-514350">
              <a:buFont typeface="+mj-lt"/>
              <a:buAutoNum type="arabicPeriod"/>
            </a:pPr>
            <a:r>
              <a:rPr lang="en-US" dirty="0" smtClean="0"/>
              <a:t>(</a:t>
            </a:r>
            <a:r>
              <a:rPr lang="en-US" dirty="0"/>
              <a:t>divine care)</a:t>
            </a:r>
          </a:p>
          <a:p>
            <a:pPr marL="651510" lvl="0" indent="-514350">
              <a:buFont typeface="+mj-lt"/>
              <a:buAutoNum type="arabicPeriod"/>
            </a:pPr>
            <a:r>
              <a:rPr lang="en-US" dirty="0" smtClean="0"/>
              <a:t>(</a:t>
            </a:r>
            <a:r>
              <a:rPr lang="en-US" dirty="0"/>
              <a:t>Won’t harm their people, punish offender, restore stolen goods, aid each other in </a:t>
            </a:r>
            <a:r>
              <a:rPr lang="en-US" dirty="0" smtClean="0"/>
              <a:t>war, boundaries)</a:t>
            </a:r>
            <a:endParaRPr lang="en-US" dirty="0"/>
          </a:p>
          <a:p>
            <a:pPr marL="137160" indent="0">
              <a:buNone/>
            </a:pPr>
            <a:endParaRPr lang="en-US" dirty="0"/>
          </a:p>
          <a:p>
            <a:endParaRPr lang="en-US" dirty="0"/>
          </a:p>
        </p:txBody>
      </p:sp>
    </p:spTree>
    <p:extLst>
      <p:ext uri="{BB962C8B-B14F-4D97-AF65-F5344CB8AC3E}">
        <p14:creationId xmlns:p14="http://schemas.microsoft.com/office/powerpoint/2010/main" val="253861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 Plymouth Plantation</a:t>
            </a:r>
            <a:endParaRPr lang="en-US" dirty="0"/>
          </a:p>
        </p:txBody>
      </p:sp>
      <p:sp>
        <p:nvSpPr>
          <p:cNvPr id="3" name="Content Placeholder 2"/>
          <p:cNvSpPr>
            <a:spLocks noGrp="1"/>
          </p:cNvSpPr>
          <p:nvPr>
            <p:ph idx="1"/>
          </p:nvPr>
        </p:nvSpPr>
        <p:spPr/>
        <p:txBody>
          <a:bodyPr/>
          <a:lstStyle/>
          <a:p>
            <a:r>
              <a:rPr lang="en-US" dirty="0" smtClean="0"/>
              <a:t>Using the details from the story last night, what are some inferences you can make about Puritans?</a:t>
            </a:r>
          </a:p>
          <a:p>
            <a:pPr lvl="1"/>
            <a:r>
              <a:rPr lang="en-US" dirty="0" smtClean="0"/>
              <a:t>Lifestyle</a:t>
            </a:r>
          </a:p>
          <a:p>
            <a:pPr lvl="1"/>
            <a:r>
              <a:rPr lang="en-US" dirty="0" smtClean="0"/>
              <a:t>Religion</a:t>
            </a:r>
          </a:p>
          <a:p>
            <a:pPr lvl="1"/>
            <a:r>
              <a:rPr lang="en-US" dirty="0" smtClean="0"/>
              <a:t>Families</a:t>
            </a:r>
          </a:p>
          <a:p>
            <a:pPr lvl="1"/>
            <a:r>
              <a:rPr lang="en-US" dirty="0" smtClean="0"/>
              <a:t>Education</a:t>
            </a:r>
          </a:p>
          <a:p>
            <a:pPr lvl="1"/>
            <a:r>
              <a:rPr lang="en-US" dirty="0" smtClean="0"/>
              <a:t>Jobs</a:t>
            </a:r>
            <a:endParaRPr lang="en-US" dirty="0"/>
          </a:p>
        </p:txBody>
      </p:sp>
    </p:spTree>
    <p:extLst>
      <p:ext uri="{BB962C8B-B14F-4D97-AF65-F5344CB8AC3E}">
        <p14:creationId xmlns:p14="http://schemas.microsoft.com/office/powerpoint/2010/main" val="40667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Activity</a:t>
            </a:r>
            <a:endParaRPr lang="en-US" dirty="0"/>
          </a:p>
        </p:txBody>
      </p:sp>
      <p:sp>
        <p:nvSpPr>
          <p:cNvPr id="3" name="Content Placeholder 2"/>
          <p:cNvSpPr>
            <a:spLocks noGrp="1"/>
          </p:cNvSpPr>
          <p:nvPr>
            <p:ph idx="1"/>
          </p:nvPr>
        </p:nvSpPr>
        <p:spPr>
          <a:xfrm>
            <a:off x="304800" y="1600200"/>
            <a:ext cx="8610600" cy="4953000"/>
          </a:xfrm>
        </p:spPr>
        <p:txBody>
          <a:bodyPr>
            <a:normAutofit fontScale="92500" lnSpcReduction="20000"/>
          </a:bodyPr>
          <a:lstStyle/>
          <a:p>
            <a:r>
              <a:rPr lang="en-US" sz="4800" dirty="0" smtClean="0"/>
              <a:t>Your group will be given one to two of the ‘codes’ to dissect and put in plain English</a:t>
            </a:r>
          </a:p>
          <a:p>
            <a:r>
              <a:rPr lang="en-US" sz="4800" dirty="0" smtClean="0"/>
              <a:t>Put this in your own words!</a:t>
            </a:r>
          </a:p>
          <a:p>
            <a:r>
              <a:rPr lang="en-US" sz="4800" dirty="0" smtClean="0"/>
              <a:t>When you have the modern code, put it on the board</a:t>
            </a:r>
          </a:p>
          <a:p>
            <a:r>
              <a:rPr lang="en-US" sz="4800" dirty="0" smtClean="0"/>
              <a:t>What do these ‘Codes’ tell us about Puritans?</a:t>
            </a:r>
            <a:endParaRPr lang="en-US" sz="4800" dirty="0"/>
          </a:p>
        </p:txBody>
      </p:sp>
    </p:spTree>
    <p:extLst>
      <p:ext uri="{BB962C8B-B14F-4D97-AF65-F5344CB8AC3E}">
        <p14:creationId xmlns:p14="http://schemas.microsoft.com/office/powerpoint/2010/main" val="2223372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 1.bmp"/>
          <p:cNvPicPr>
            <a:picLocks noGrp="1" noChangeAspect="1"/>
          </p:cNvPicPr>
          <p:nvPr>
            <p:ph type="pic" idx="4294967295"/>
          </p:nvPr>
        </p:nvPicPr>
        <p:blipFill>
          <a:blip r:embed="rId2" cstate="print"/>
          <a:srcRect l="9643" r="9643"/>
          <a:stretch>
            <a:fillRect/>
          </a:stretch>
        </p:blipFill>
        <p:spPr>
          <a:xfrm>
            <a:off x="533400" y="304800"/>
            <a:ext cx="3908181" cy="2822575"/>
          </a:xfrm>
        </p:spPr>
      </p:pic>
      <p:pic>
        <p:nvPicPr>
          <p:cNvPr id="6" name="Picture 5" descr="p 3.jpg"/>
          <p:cNvPicPr>
            <a:picLocks noChangeAspect="1"/>
          </p:cNvPicPr>
          <p:nvPr/>
        </p:nvPicPr>
        <p:blipFill>
          <a:blip r:embed="rId3" cstate="print"/>
          <a:stretch>
            <a:fillRect/>
          </a:stretch>
        </p:blipFill>
        <p:spPr>
          <a:xfrm>
            <a:off x="5029200" y="228600"/>
            <a:ext cx="3787456" cy="2133600"/>
          </a:xfrm>
          <a:prstGeom prst="rect">
            <a:avLst/>
          </a:prstGeom>
        </p:spPr>
      </p:pic>
      <p:pic>
        <p:nvPicPr>
          <p:cNvPr id="7" name="Picture 6" descr="P2.jpg"/>
          <p:cNvPicPr>
            <a:picLocks noChangeAspect="1"/>
          </p:cNvPicPr>
          <p:nvPr/>
        </p:nvPicPr>
        <p:blipFill>
          <a:blip r:embed="rId4" cstate="print"/>
          <a:stretch>
            <a:fillRect/>
          </a:stretch>
        </p:blipFill>
        <p:spPr>
          <a:xfrm>
            <a:off x="304800" y="3512820"/>
            <a:ext cx="4114800" cy="2983230"/>
          </a:xfrm>
          <a:prstGeom prst="rect">
            <a:avLst/>
          </a:prstGeom>
        </p:spPr>
      </p:pic>
      <p:pic>
        <p:nvPicPr>
          <p:cNvPr id="8" name="Picture 7" descr="p 4.jpg"/>
          <p:cNvPicPr>
            <a:picLocks noChangeAspect="1"/>
          </p:cNvPicPr>
          <p:nvPr/>
        </p:nvPicPr>
        <p:blipFill>
          <a:blip r:embed="rId5" cstate="print"/>
          <a:stretch>
            <a:fillRect/>
          </a:stretch>
        </p:blipFill>
        <p:spPr>
          <a:xfrm>
            <a:off x="5105400" y="2743200"/>
            <a:ext cx="2971800" cy="3822879"/>
          </a:xfrm>
          <a:prstGeom prst="rect">
            <a:avLst/>
          </a:prstGeom>
        </p:spPr>
      </p:pic>
    </p:spTree>
    <p:extLst>
      <p:ext uri="{BB962C8B-B14F-4D97-AF65-F5344CB8AC3E}">
        <p14:creationId xmlns:p14="http://schemas.microsoft.com/office/powerpoint/2010/main" val="1935981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1620-1750</a:t>
            </a:r>
            <a:endParaRPr lang="en-US" dirty="0"/>
          </a:p>
        </p:txBody>
      </p:sp>
      <p:sp>
        <p:nvSpPr>
          <p:cNvPr id="3" name="Content Placeholder 2"/>
          <p:cNvSpPr>
            <a:spLocks noGrp="1"/>
          </p:cNvSpPr>
          <p:nvPr>
            <p:ph sz="half" idx="1"/>
          </p:nvPr>
        </p:nvSpPr>
        <p:spPr>
          <a:xfrm>
            <a:off x="304800" y="1600200"/>
            <a:ext cx="4191000" cy="5029200"/>
          </a:xfrm>
        </p:spPr>
        <p:txBody>
          <a:bodyPr>
            <a:normAutofit fontScale="92500" lnSpcReduction="10000"/>
          </a:bodyPr>
          <a:lstStyle/>
          <a:p>
            <a:r>
              <a:rPr lang="en-US" dirty="0" smtClean="0"/>
              <a:t>Extreme Protestants in the 16</a:t>
            </a:r>
            <a:r>
              <a:rPr lang="en-US" baseline="30000" dirty="0" smtClean="0"/>
              <a:t>th</a:t>
            </a:r>
            <a:r>
              <a:rPr lang="en-US" dirty="0" smtClean="0"/>
              <a:t> century: </a:t>
            </a:r>
            <a:r>
              <a:rPr lang="en-US" dirty="0"/>
              <a:t>English Reformed Protestants </a:t>
            </a:r>
            <a:endParaRPr lang="en-US" dirty="0" smtClean="0"/>
          </a:p>
          <a:p>
            <a:r>
              <a:rPr lang="en-US" dirty="0" smtClean="0"/>
              <a:t>Trying to purify church by eradicating Catholicism</a:t>
            </a:r>
          </a:p>
          <a:p>
            <a:r>
              <a:rPr lang="en-US" dirty="0"/>
              <a:t>Settled in colonies of New England in 1600’s</a:t>
            </a:r>
          </a:p>
          <a:p>
            <a:r>
              <a:rPr lang="en-US" dirty="0" smtClean="0"/>
              <a:t>Hard </a:t>
            </a:r>
            <a:r>
              <a:rPr lang="en-US" dirty="0"/>
              <a:t>work, effort, strong person ran </a:t>
            </a:r>
            <a:r>
              <a:rPr lang="en-US" dirty="0" smtClean="0"/>
              <a:t>society</a:t>
            </a:r>
          </a:p>
          <a:p>
            <a:pPr lvl="1" fontAlgn="base"/>
            <a:r>
              <a:rPr lang="en-US" dirty="0"/>
              <a:t>Hard work, simple life, and Christianity</a:t>
            </a:r>
          </a:p>
          <a:p>
            <a:pPr lvl="1" fontAlgn="base"/>
            <a:r>
              <a:rPr lang="en-US" dirty="0"/>
              <a:t>Man is inherently evil</a:t>
            </a:r>
          </a:p>
          <a:p>
            <a:pPr lvl="1"/>
            <a:endParaRPr lang="en-US" dirty="0"/>
          </a:p>
          <a:p>
            <a:endParaRPr lang="en-US" dirty="0" smtClean="0"/>
          </a:p>
          <a:p>
            <a:pPr>
              <a:buNone/>
            </a:pPr>
            <a:endParaRPr lang="en-US" dirty="0" smtClean="0"/>
          </a:p>
        </p:txBody>
      </p:sp>
      <p:pic>
        <p:nvPicPr>
          <p:cNvPr id="6" name="Content Placeholder 4" descr="p8.bmp"/>
          <p:cNvPicPr>
            <a:picLocks noGrp="1" noChangeAspect="1"/>
          </p:cNvPicPr>
          <p:nvPr>
            <p:ph sz="half" idx="2"/>
          </p:nvPr>
        </p:nvPicPr>
        <p:blipFill>
          <a:blip r:embed="rId2" cstate="print"/>
          <a:stretch>
            <a:fillRect/>
          </a:stretch>
        </p:blipFill>
        <p:spPr>
          <a:xfrm>
            <a:off x="5002031" y="1627695"/>
            <a:ext cx="3684769" cy="4343400"/>
          </a:xfrm>
        </p:spPr>
      </p:pic>
    </p:spTree>
    <p:extLst>
      <p:ext uri="{BB962C8B-B14F-4D97-AF65-F5344CB8AC3E}">
        <p14:creationId xmlns:p14="http://schemas.microsoft.com/office/powerpoint/2010/main" val="2008636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and Gender</a:t>
            </a:r>
            <a:endParaRPr lang="en-US" dirty="0"/>
          </a:p>
        </p:txBody>
      </p:sp>
      <p:sp>
        <p:nvSpPr>
          <p:cNvPr id="3" name="Content Placeholder 2"/>
          <p:cNvSpPr>
            <a:spLocks noGrp="1"/>
          </p:cNvSpPr>
          <p:nvPr>
            <p:ph sz="half" idx="1"/>
          </p:nvPr>
        </p:nvSpPr>
        <p:spPr>
          <a:xfrm>
            <a:off x="152400" y="1600200"/>
            <a:ext cx="4343400" cy="5105400"/>
          </a:xfrm>
        </p:spPr>
        <p:txBody>
          <a:bodyPr>
            <a:noAutofit/>
          </a:bodyPr>
          <a:lstStyle/>
          <a:p>
            <a:pPr fontAlgn="base"/>
            <a:r>
              <a:rPr lang="en-US" sz="2500" dirty="0"/>
              <a:t>Religious exclusiveness</a:t>
            </a:r>
          </a:p>
          <a:p>
            <a:pPr fontAlgn="base"/>
            <a:r>
              <a:rPr lang="en-US" sz="2500" dirty="0"/>
              <a:t>Religion informed all community laws and customs. </a:t>
            </a:r>
            <a:r>
              <a:rPr lang="en-US" sz="2500" b="1" dirty="0"/>
              <a:t>Religion IS society. Theocracy.</a:t>
            </a:r>
            <a:endParaRPr lang="en-US" sz="2500" dirty="0"/>
          </a:p>
          <a:p>
            <a:pPr fontAlgn="base"/>
            <a:r>
              <a:rPr lang="en-US" sz="2500" dirty="0"/>
              <a:t>Actions spoke louder than words, so actions had to be constantly controlled. </a:t>
            </a:r>
          </a:p>
          <a:p>
            <a:r>
              <a:rPr lang="en-US" sz="2500" dirty="0"/>
              <a:t>Church infraction = a social one. </a:t>
            </a:r>
            <a:r>
              <a:rPr lang="en-US" sz="2500" b="1" dirty="0" smtClean="0"/>
              <a:t>No </a:t>
            </a:r>
            <a:r>
              <a:rPr lang="en-US" sz="2500" b="1" dirty="0"/>
              <a:t>margin for error.</a:t>
            </a:r>
            <a:endParaRPr lang="en-US" sz="2500" dirty="0"/>
          </a:p>
        </p:txBody>
      </p:sp>
      <p:sp>
        <p:nvSpPr>
          <p:cNvPr id="4" name="Content Placeholder 3"/>
          <p:cNvSpPr>
            <a:spLocks noGrp="1"/>
          </p:cNvSpPr>
          <p:nvPr>
            <p:ph sz="half" idx="2"/>
          </p:nvPr>
        </p:nvSpPr>
        <p:spPr>
          <a:xfrm>
            <a:off x="4648200" y="1600200"/>
            <a:ext cx="4343400" cy="5029200"/>
          </a:xfrm>
        </p:spPr>
        <p:txBody>
          <a:bodyPr>
            <a:normAutofit fontScale="92500" lnSpcReduction="20000"/>
          </a:bodyPr>
          <a:lstStyle/>
          <a:p>
            <a:pPr fontAlgn="base"/>
            <a:r>
              <a:rPr lang="en-US" b="1" dirty="0"/>
              <a:t>All</a:t>
            </a:r>
            <a:r>
              <a:rPr lang="en-US" dirty="0"/>
              <a:t> - work together to serve God.</a:t>
            </a:r>
          </a:p>
          <a:p>
            <a:pPr fontAlgn="base"/>
            <a:r>
              <a:rPr lang="en-US" b="1" dirty="0"/>
              <a:t>Women</a:t>
            </a:r>
            <a:r>
              <a:rPr lang="en-US" dirty="0"/>
              <a:t> - Domestic Sphere. Raise &amp; educate good Puritans. Serve men.</a:t>
            </a:r>
          </a:p>
          <a:p>
            <a:pPr fontAlgn="base"/>
            <a:r>
              <a:rPr lang="en-US" b="1" dirty="0"/>
              <a:t>Men</a:t>
            </a:r>
            <a:r>
              <a:rPr lang="en-US" dirty="0"/>
              <a:t> - Public Sphere. Govern &amp; protect.</a:t>
            </a:r>
          </a:p>
          <a:p>
            <a:pPr fontAlgn="base"/>
            <a:r>
              <a:rPr lang="en-US" b="1" dirty="0"/>
              <a:t>Parents</a:t>
            </a:r>
            <a:r>
              <a:rPr lang="en-US" dirty="0"/>
              <a:t> - discipline was mental and physical. Strict in order to save children from hell.</a:t>
            </a:r>
          </a:p>
          <a:p>
            <a:pPr fontAlgn="base"/>
            <a:r>
              <a:rPr lang="en-US" b="1" dirty="0"/>
              <a:t>Children</a:t>
            </a:r>
            <a:r>
              <a:rPr lang="en-US" dirty="0"/>
              <a:t> - Serve family. “Sent out” for apprenticeships</a:t>
            </a:r>
          </a:p>
          <a:p>
            <a:r>
              <a:rPr lang="en-US" b="1" dirty="0"/>
              <a:t>Elders</a:t>
            </a:r>
            <a:r>
              <a:rPr lang="en-US" dirty="0"/>
              <a:t> - greatly respected</a:t>
            </a:r>
          </a:p>
        </p:txBody>
      </p:sp>
    </p:spTree>
    <p:extLst>
      <p:ext uri="{BB962C8B-B14F-4D97-AF65-F5344CB8AC3E}">
        <p14:creationId xmlns:p14="http://schemas.microsoft.com/office/powerpoint/2010/main" val="33623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the Devil </a:t>
            </a:r>
            <a:endParaRPr lang="en-US" dirty="0"/>
          </a:p>
        </p:txBody>
      </p:sp>
      <p:sp>
        <p:nvSpPr>
          <p:cNvPr id="3" name="Content Placeholder 2"/>
          <p:cNvSpPr>
            <a:spLocks noGrp="1"/>
          </p:cNvSpPr>
          <p:nvPr>
            <p:ph sz="half" idx="1"/>
          </p:nvPr>
        </p:nvSpPr>
        <p:spPr>
          <a:xfrm>
            <a:off x="457200" y="1600200"/>
            <a:ext cx="4038600" cy="4953000"/>
          </a:xfrm>
        </p:spPr>
        <p:txBody>
          <a:bodyPr>
            <a:noAutofit/>
          </a:bodyPr>
          <a:lstStyle/>
          <a:p>
            <a:pPr fontAlgn="base"/>
            <a:r>
              <a:rPr lang="en-US" sz="2200" b="1" dirty="0"/>
              <a:t>Education</a:t>
            </a:r>
            <a:r>
              <a:rPr lang="en-US" sz="2200" dirty="0"/>
              <a:t> - critical. Read the bible, understand laws, maintain order, get into heaven, or else...</a:t>
            </a:r>
          </a:p>
          <a:p>
            <a:pPr fontAlgn="base"/>
            <a:r>
              <a:rPr lang="en-US" sz="2200" b="1" dirty="0"/>
              <a:t>Fear</a:t>
            </a:r>
            <a:r>
              <a:rPr lang="en-US" sz="2200" dirty="0"/>
              <a:t> - Devil is behind every evil deed. </a:t>
            </a:r>
          </a:p>
          <a:p>
            <a:pPr fontAlgn="base"/>
            <a:r>
              <a:rPr lang="en-US" sz="2200" b="1" dirty="0"/>
              <a:t>Fear</a:t>
            </a:r>
            <a:r>
              <a:rPr lang="en-US" sz="2200" dirty="0"/>
              <a:t> - Church ministers persuasively preached words of hellfire and brimstone.</a:t>
            </a:r>
          </a:p>
          <a:p>
            <a:r>
              <a:rPr lang="en-US" sz="2200" b="1" dirty="0"/>
              <a:t>Fear </a:t>
            </a:r>
            <a:r>
              <a:rPr lang="en-US" sz="2200" dirty="0"/>
              <a:t>- Codes were written to guide the young and meant to be rigorously applied. </a:t>
            </a:r>
          </a:p>
        </p:txBody>
      </p:sp>
      <p:sp>
        <p:nvSpPr>
          <p:cNvPr id="4" name="Content Placeholder 3"/>
          <p:cNvSpPr>
            <a:spLocks noGrp="1"/>
          </p:cNvSpPr>
          <p:nvPr>
            <p:ph sz="half" idx="2"/>
          </p:nvPr>
        </p:nvSpPr>
        <p:spPr>
          <a:xfrm>
            <a:off x="4648200" y="1600200"/>
            <a:ext cx="4038600" cy="4953000"/>
          </a:xfrm>
        </p:spPr>
        <p:txBody>
          <a:bodyPr>
            <a:normAutofit fontScale="85000" lnSpcReduction="20000"/>
          </a:bodyPr>
          <a:lstStyle/>
          <a:p>
            <a:pPr fontAlgn="base"/>
            <a:r>
              <a:rPr lang="en-US" sz="3800" dirty="0"/>
              <a:t>emotional displays = discouraged (devil)</a:t>
            </a:r>
          </a:p>
          <a:p>
            <a:pPr fontAlgn="base"/>
            <a:r>
              <a:rPr lang="en-US" sz="3800" dirty="0"/>
              <a:t>strict dress code = no flourishes (devil)</a:t>
            </a:r>
          </a:p>
          <a:p>
            <a:pPr fontAlgn="base"/>
            <a:r>
              <a:rPr lang="en-US" sz="3800" dirty="0"/>
              <a:t>idle hands = (devil)</a:t>
            </a:r>
          </a:p>
          <a:p>
            <a:pPr fontAlgn="base"/>
            <a:r>
              <a:rPr lang="en-US" sz="3800" dirty="0"/>
              <a:t>Personal pleasure (devil)</a:t>
            </a:r>
          </a:p>
          <a:p>
            <a:endParaRPr lang="en-US" dirty="0"/>
          </a:p>
        </p:txBody>
      </p:sp>
    </p:spTree>
    <p:extLst>
      <p:ext uri="{BB962C8B-B14F-4D97-AF65-F5344CB8AC3E}">
        <p14:creationId xmlns:p14="http://schemas.microsoft.com/office/powerpoint/2010/main" val="8694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Puritan Belief</a:t>
            </a:r>
            <a:endParaRPr lang="en-US" dirty="0"/>
          </a:p>
        </p:txBody>
      </p:sp>
      <p:sp>
        <p:nvSpPr>
          <p:cNvPr id="3" name="Content Placeholder 2"/>
          <p:cNvSpPr>
            <a:spLocks noGrp="1"/>
          </p:cNvSpPr>
          <p:nvPr>
            <p:ph idx="1"/>
          </p:nvPr>
        </p:nvSpPr>
        <p:spPr/>
        <p:txBody>
          <a:bodyPr/>
          <a:lstStyle/>
          <a:p>
            <a:r>
              <a:rPr lang="en-US" dirty="0" smtClean="0"/>
              <a:t>Supreme power of God</a:t>
            </a:r>
          </a:p>
          <a:p>
            <a:r>
              <a:rPr lang="en-US" dirty="0" smtClean="0"/>
              <a:t>Prosperity was a gift from God</a:t>
            </a:r>
          </a:p>
          <a:p>
            <a:r>
              <a:rPr lang="en-US" dirty="0" smtClean="0"/>
              <a:t>Moral and ecclesiastical (relating to Church) purity</a:t>
            </a:r>
          </a:p>
          <a:p>
            <a:r>
              <a:rPr lang="en-US" dirty="0" smtClean="0"/>
              <a:t>Fought against developments of traditional Roman Catholics</a:t>
            </a:r>
          </a:p>
          <a:p>
            <a:r>
              <a:rPr lang="en-US" dirty="0" smtClean="0"/>
              <a:t>Trust and faith in God </a:t>
            </a:r>
          </a:p>
          <a:p>
            <a:r>
              <a:rPr lang="en-US" dirty="0" smtClean="0"/>
              <a:t>Private study of the Holy Bible</a:t>
            </a:r>
          </a:p>
          <a:p>
            <a:r>
              <a:rPr lang="en-US" dirty="0" smtClean="0"/>
              <a:t>Education</a:t>
            </a:r>
            <a:endParaRPr lang="en-US" dirty="0"/>
          </a:p>
        </p:txBody>
      </p:sp>
      <p:pic>
        <p:nvPicPr>
          <p:cNvPr id="4" name="Picture 3" descr="p9.jpg"/>
          <p:cNvPicPr>
            <a:picLocks noChangeAspect="1"/>
          </p:cNvPicPr>
          <p:nvPr/>
        </p:nvPicPr>
        <p:blipFill>
          <a:blip r:embed="rId2" cstate="print"/>
          <a:stretch>
            <a:fillRect/>
          </a:stretch>
        </p:blipFill>
        <p:spPr>
          <a:xfrm>
            <a:off x="6248400" y="4267200"/>
            <a:ext cx="2415886" cy="2362200"/>
          </a:xfrm>
          <a:prstGeom prst="rect">
            <a:avLst/>
          </a:prstGeom>
        </p:spPr>
      </p:pic>
    </p:spTree>
    <p:extLst>
      <p:ext uri="{BB962C8B-B14F-4D97-AF65-F5344CB8AC3E}">
        <p14:creationId xmlns:p14="http://schemas.microsoft.com/office/powerpoint/2010/main" val="4139230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995</TotalTime>
  <Words>1695</Words>
  <Application>Microsoft Office PowerPoint</Application>
  <PresentationFormat>On-screen Show (4:3)</PresentationFormat>
  <Paragraphs>209</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Book Antiqua</vt:lpstr>
      <vt:lpstr>Lucida Sans</vt:lpstr>
      <vt:lpstr>Wingdings</vt:lpstr>
      <vt:lpstr>Wingdings 2</vt:lpstr>
      <vt:lpstr>Wingdings 3</vt:lpstr>
      <vt:lpstr>Apex</vt:lpstr>
      <vt:lpstr>Puritan Life</vt:lpstr>
      <vt:lpstr>Discuss what you know about…</vt:lpstr>
      <vt:lpstr>Puritan Code by Jonathan Edwards</vt:lpstr>
      <vt:lpstr>Table Activity</vt:lpstr>
      <vt:lpstr>PowerPoint Presentation</vt:lpstr>
      <vt:lpstr>Brief History 1620-1750</vt:lpstr>
      <vt:lpstr>Religion and Gender</vt:lpstr>
      <vt:lpstr>Education and the Devil </vt:lpstr>
      <vt:lpstr>Puritan Belief</vt:lpstr>
      <vt:lpstr>Puritan Philosophy</vt:lpstr>
      <vt:lpstr>Puritan Societal Rule</vt:lpstr>
      <vt:lpstr>Sinners! </vt:lpstr>
      <vt:lpstr>PowerPoint Presentation</vt:lpstr>
      <vt:lpstr>Puritan Remnants Today</vt:lpstr>
      <vt:lpstr>Puritan Poetry</vt:lpstr>
      <vt:lpstr>Puritan Female Expectations</vt:lpstr>
      <vt:lpstr>Anne Bradstreet</vt:lpstr>
      <vt:lpstr>Anne Bradstreet (1612-1672)</vt:lpstr>
      <vt:lpstr>Poetry Characteristics</vt:lpstr>
      <vt:lpstr>Compare and Contrast</vt:lpstr>
      <vt:lpstr>Epitaph for her mother</vt:lpstr>
      <vt:lpstr>Epitaph for her father</vt:lpstr>
      <vt:lpstr>Connections-Bradstreet</vt:lpstr>
      <vt:lpstr>PowerPoint Presentation</vt:lpstr>
      <vt:lpstr>Older files </vt:lpstr>
      <vt:lpstr>Edward Taylor (1642-1729) </vt:lpstr>
      <vt:lpstr>His poetry</vt:lpstr>
      <vt:lpstr>Connections-Taylor</vt:lpstr>
      <vt:lpstr>PowerPoint Presentation</vt:lpstr>
      <vt:lpstr>Puritan remnants today</vt:lpstr>
      <vt:lpstr>Homework</vt:lpstr>
      <vt:lpstr>In Class Today</vt:lpstr>
      <vt:lpstr>Reading Quiz</vt:lpstr>
      <vt:lpstr>Reading Quiz</vt:lpstr>
      <vt:lpstr>Of Plymouth Plantation</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Puritan Life</dc:title>
  <dc:creator>Windows User</dc:creator>
  <cp:lastModifiedBy>Woldendorp, Kirsten    SHS-Staff</cp:lastModifiedBy>
  <cp:revision>86</cp:revision>
  <cp:lastPrinted>2015-09-04T18:03:59Z</cp:lastPrinted>
  <dcterms:created xsi:type="dcterms:W3CDTF">2011-08-25T22:42:12Z</dcterms:created>
  <dcterms:modified xsi:type="dcterms:W3CDTF">2019-09-13T16:09:38Z</dcterms:modified>
</cp:coreProperties>
</file>