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handoutMasterIdLst>
    <p:handoutMasterId r:id="rId8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37" r:id="rId54"/>
    <p:sldId id="308" r:id="rId55"/>
    <p:sldId id="309" r:id="rId56"/>
    <p:sldId id="310" r:id="rId57"/>
    <p:sldId id="311" r:id="rId58"/>
    <p:sldId id="312" r:id="rId59"/>
    <p:sldId id="313" r:id="rId60"/>
    <p:sldId id="314" r:id="rId61"/>
    <p:sldId id="338"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88"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5B5DF84-9BCE-4F75-8EAF-ABD1372302DD}" type="datetimeFigureOut">
              <a:rPr lang="en-US" smtClean="0"/>
              <a:t>12/6/2019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49C457C-E37F-4052-92EA-9C4AAFE7CEFC}" type="slidenum">
              <a:rPr lang="en-US" smtClean="0"/>
              <a:t>‹#›</a:t>
            </a:fld>
            <a:endParaRPr lang="en-US"/>
          </a:p>
        </p:txBody>
      </p:sp>
    </p:spTree>
    <p:extLst>
      <p:ext uri="{BB962C8B-B14F-4D97-AF65-F5344CB8AC3E}">
        <p14:creationId xmlns:p14="http://schemas.microsoft.com/office/powerpoint/2010/main" val="7890407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F94D71D-8825-4140-A8C9-18AEC6BED017}" type="datetimeFigureOut">
              <a:rPr lang="en-US" smtClean="0"/>
              <a:t>12/6/2019</a:t>
            </a:fld>
            <a:endParaRPr lang="en-US"/>
          </a:p>
        </p:txBody>
      </p:sp>
      <p:sp>
        <p:nvSpPr>
          <p:cNvPr id="8" name="Slide Number Placeholder 7"/>
          <p:cNvSpPr>
            <a:spLocks noGrp="1"/>
          </p:cNvSpPr>
          <p:nvPr>
            <p:ph type="sldNum" sz="quarter" idx="11"/>
          </p:nvPr>
        </p:nvSpPr>
        <p:spPr/>
        <p:txBody>
          <a:bodyPr/>
          <a:lstStyle/>
          <a:p>
            <a:fld id="{A8E6110C-16FB-4E1B-8C5A-1719C61E7CA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4D71D-8825-4140-A8C9-18AEC6BED017}"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6110C-16FB-4E1B-8C5A-1719C61E7C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4D71D-8825-4140-A8C9-18AEC6BED017}"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6110C-16FB-4E1B-8C5A-1719C61E7CA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F94D71D-8825-4140-A8C9-18AEC6BED017}"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6110C-16FB-4E1B-8C5A-1719C61E7CA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94D71D-8825-4140-A8C9-18AEC6BED017}"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6110C-16FB-4E1B-8C5A-1719C61E7CA5}"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F94D71D-8825-4140-A8C9-18AEC6BED017}"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6110C-16FB-4E1B-8C5A-1719C61E7CA5}"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F94D71D-8825-4140-A8C9-18AEC6BED017}"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6110C-16FB-4E1B-8C5A-1719C61E7CA5}"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94D71D-8825-4140-A8C9-18AEC6BED017}"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6110C-16FB-4E1B-8C5A-1719C61E7C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4D71D-8825-4140-A8C9-18AEC6BED017}"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E6110C-16FB-4E1B-8C5A-1719C61E7C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94D71D-8825-4140-A8C9-18AEC6BED017}"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6110C-16FB-4E1B-8C5A-1719C61E7CA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94D71D-8825-4140-A8C9-18AEC6BED017}"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6110C-16FB-4E1B-8C5A-1719C61E7CA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F94D71D-8825-4140-A8C9-18AEC6BED017}" type="datetimeFigureOut">
              <a:rPr lang="en-US" smtClean="0"/>
              <a:t>12/6/2019</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8E6110C-16FB-4E1B-8C5A-1719C61E7CA5}"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www.youtube.com/watch?v=R_zsMwCOoEs" TargetMode="External"/><Relationship Id="rId2" Type="http://schemas.openxmlformats.org/officeDocument/2006/relationships/hyperlink" Target="https://www.youtube.com/watch?v=LjHORRHXty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514599"/>
          </a:xfrm>
        </p:spPr>
        <p:txBody>
          <a:bodyPr/>
          <a:lstStyle/>
          <a:p>
            <a:r>
              <a:rPr lang="en-US" dirty="0" smtClean="0">
                <a:solidFill>
                  <a:schemeClr val="tx1"/>
                </a:solidFill>
              </a:rPr>
              <a:t>Poetry Unit</a:t>
            </a:r>
            <a:endParaRPr lang="en-US" dirty="0">
              <a:solidFill>
                <a:schemeClr val="tx1"/>
              </a:solidFill>
            </a:endParaRPr>
          </a:p>
        </p:txBody>
      </p:sp>
      <p:sp>
        <p:nvSpPr>
          <p:cNvPr id="3" name="Subtitle 2"/>
          <p:cNvSpPr>
            <a:spLocks noGrp="1"/>
          </p:cNvSpPr>
          <p:nvPr>
            <p:ph type="subTitle" idx="1"/>
          </p:nvPr>
        </p:nvSpPr>
        <p:spPr>
          <a:xfrm>
            <a:off x="1371600" y="3962400"/>
            <a:ext cx="6400800" cy="2209800"/>
          </a:xfrm>
        </p:spPr>
        <p:txBody>
          <a:bodyPr>
            <a:normAutofit lnSpcReduction="10000"/>
          </a:bodyPr>
          <a:lstStyle/>
          <a:p>
            <a:r>
              <a:rPr lang="en-US" i="1" dirty="0"/>
              <a:t>noun </a:t>
            </a:r>
            <a:r>
              <a:rPr lang="en-US" dirty="0"/>
              <a:t>\ˈ</a:t>
            </a:r>
            <a:r>
              <a:rPr lang="en-US" dirty="0" err="1"/>
              <a:t>pō</a:t>
            </a:r>
            <a:r>
              <a:rPr lang="en-US" dirty="0"/>
              <a:t>-ə-</a:t>
            </a:r>
            <a:r>
              <a:rPr lang="en-US" dirty="0" err="1"/>
              <a:t>trē</a:t>
            </a:r>
            <a:endParaRPr lang="en-US" dirty="0"/>
          </a:p>
          <a:p>
            <a:r>
              <a:rPr lang="en-US" dirty="0"/>
              <a:t>writing that formulates a concentrated imaginative awareness of experience in language chosen and arranged to create a specific emotional response through meaning, sound, and rhythm</a:t>
            </a:r>
            <a:endParaRPr lang="en-US" i="1" dirty="0"/>
          </a:p>
          <a:p>
            <a:endParaRPr lang="en-US" dirty="0"/>
          </a:p>
        </p:txBody>
      </p:sp>
    </p:spTree>
    <p:extLst>
      <p:ext uri="{BB962C8B-B14F-4D97-AF65-F5344CB8AC3E}">
        <p14:creationId xmlns:p14="http://schemas.microsoft.com/office/powerpoint/2010/main" val="2758503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Object needs a human trait </a:t>
            </a:r>
            <a:endParaRPr lang="en-US" dirty="0"/>
          </a:p>
        </p:txBody>
      </p:sp>
      <p:sp>
        <p:nvSpPr>
          <p:cNvPr id="3" name="Content Placeholder 2"/>
          <p:cNvSpPr>
            <a:spLocks noGrp="1"/>
          </p:cNvSpPr>
          <p:nvPr>
            <p:ph sz="half" idx="2"/>
          </p:nvPr>
        </p:nvSpPr>
        <p:spPr/>
        <p:txBody>
          <a:bodyPr numCol="2">
            <a:normAutofit/>
          </a:bodyPr>
          <a:lstStyle/>
          <a:p>
            <a:r>
              <a:rPr lang="en-US" sz="3400" dirty="0">
                <a:solidFill>
                  <a:schemeClr val="tx1"/>
                </a:solidFill>
              </a:rPr>
              <a:t>oceans</a:t>
            </a:r>
          </a:p>
          <a:p>
            <a:r>
              <a:rPr lang="en-US" sz="3400" dirty="0">
                <a:solidFill>
                  <a:schemeClr val="tx1"/>
                </a:solidFill>
              </a:rPr>
              <a:t>waves</a:t>
            </a:r>
          </a:p>
          <a:p>
            <a:r>
              <a:rPr lang="en-US" sz="3400" dirty="0">
                <a:solidFill>
                  <a:schemeClr val="tx1"/>
                </a:solidFill>
              </a:rPr>
              <a:t>cars</a:t>
            </a:r>
          </a:p>
          <a:p>
            <a:r>
              <a:rPr lang="en-US" sz="3400" dirty="0">
                <a:solidFill>
                  <a:schemeClr val="tx1"/>
                </a:solidFill>
              </a:rPr>
              <a:t>wheels</a:t>
            </a:r>
          </a:p>
          <a:p>
            <a:r>
              <a:rPr lang="en-US" sz="3400" dirty="0">
                <a:solidFill>
                  <a:schemeClr val="tx1"/>
                </a:solidFill>
              </a:rPr>
              <a:t>trash</a:t>
            </a:r>
          </a:p>
          <a:p>
            <a:r>
              <a:rPr lang="en-US" sz="3400" dirty="0">
                <a:solidFill>
                  <a:schemeClr val="tx1"/>
                </a:solidFill>
              </a:rPr>
              <a:t>birds</a:t>
            </a:r>
          </a:p>
          <a:p>
            <a:r>
              <a:rPr lang="en-US" sz="2800" dirty="0">
                <a:solidFill>
                  <a:schemeClr val="tx1"/>
                </a:solidFill>
              </a:rPr>
              <a:t>machines</a:t>
            </a:r>
          </a:p>
          <a:p>
            <a:r>
              <a:rPr lang="en-US" sz="3400" dirty="0">
                <a:solidFill>
                  <a:schemeClr val="tx1"/>
                </a:solidFill>
              </a:rPr>
              <a:t>heart</a:t>
            </a:r>
          </a:p>
          <a:p>
            <a:r>
              <a:rPr lang="en-US" sz="3400" dirty="0">
                <a:solidFill>
                  <a:schemeClr val="tx1"/>
                </a:solidFill>
              </a:rPr>
              <a:t>math</a:t>
            </a:r>
          </a:p>
          <a:p>
            <a:r>
              <a:rPr lang="en-US" sz="3400" dirty="0">
                <a:solidFill>
                  <a:schemeClr val="tx1"/>
                </a:solidFill>
              </a:rPr>
              <a:t>sun</a:t>
            </a:r>
          </a:p>
          <a:p>
            <a:r>
              <a:rPr lang="en-US" sz="3400" dirty="0">
                <a:solidFill>
                  <a:schemeClr val="tx1"/>
                </a:solidFill>
              </a:rPr>
              <a:t>hands</a:t>
            </a:r>
          </a:p>
          <a:p>
            <a:r>
              <a:rPr lang="en-US" sz="3400" dirty="0">
                <a:solidFill>
                  <a:schemeClr val="tx1"/>
                </a:solidFill>
              </a:rPr>
              <a:t>hats</a:t>
            </a:r>
          </a:p>
          <a:p>
            <a:pPr marL="0" indent="0">
              <a:buNone/>
            </a:pPr>
            <a:r>
              <a:rPr lang="en-US" dirty="0">
                <a:solidFill>
                  <a:schemeClr val="tx1"/>
                </a:solidFill>
              </a:rPr>
              <a:t/>
            </a:r>
            <a:br>
              <a:rPr lang="en-US" dirty="0">
                <a:solidFill>
                  <a:schemeClr val="tx1"/>
                </a:solidFill>
              </a:rPr>
            </a:br>
            <a:endParaRPr lang="en-US" dirty="0">
              <a:solidFill>
                <a:schemeClr val="tx1"/>
              </a:solidFill>
            </a:endParaRPr>
          </a:p>
        </p:txBody>
      </p:sp>
      <p:sp>
        <p:nvSpPr>
          <p:cNvPr id="7" name="Content Placeholder 6"/>
          <p:cNvSpPr>
            <a:spLocks noGrp="1"/>
          </p:cNvSpPr>
          <p:nvPr>
            <p:ph sz="quarter" idx="13"/>
          </p:nvPr>
        </p:nvSpPr>
        <p:spPr/>
        <p:txBody>
          <a:bodyPr numCol="2">
            <a:normAutofit/>
          </a:bodyPr>
          <a:lstStyle/>
          <a:p>
            <a:r>
              <a:rPr lang="en-US" sz="2800" dirty="0" smtClean="0">
                <a:solidFill>
                  <a:schemeClr val="tx1"/>
                </a:solidFill>
              </a:rPr>
              <a:t>necklaces</a:t>
            </a:r>
            <a:endParaRPr lang="en-US" sz="2800" dirty="0">
              <a:solidFill>
                <a:schemeClr val="tx1"/>
              </a:solidFill>
            </a:endParaRPr>
          </a:p>
          <a:p>
            <a:r>
              <a:rPr lang="en-US" dirty="0">
                <a:solidFill>
                  <a:schemeClr val="tx1"/>
                </a:solidFill>
              </a:rPr>
              <a:t>homework</a:t>
            </a:r>
          </a:p>
          <a:p>
            <a:r>
              <a:rPr lang="en-US" sz="2800" dirty="0">
                <a:solidFill>
                  <a:schemeClr val="tx1"/>
                </a:solidFill>
              </a:rPr>
              <a:t>dogs</a:t>
            </a:r>
          </a:p>
          <a:p>
            <a:r>
              <a:rPr lang="en-US" sz="2800" dirty="0">
                <a:solidFill>
                  <a:schemeClr val="tx1"/>
                </a:solidFill>
              </a:rPr>
              <a:t>glasses</a:t>
            </a:r>
          </a:p>
          <a:p>
            <a:r>
              <a:rPr lang="en-US" sz="2800" dirty="0">
                <a:solidFill>
                  <a:schemeClr val="tx1"/>
                </a:solidFill>
              </a:rPr>
              <a:t>sound</a:t>
            </a:r>
          </a:p>
          <a:p>
            <a:r>
              <a:rPr lang="en-US" sz="2800" dirty="0">
                <a:solidFill>
                  <a:schemeClr val="tx1"/>
                </a:solidFill>
              </a:rPr>
              <a:t>river</a:t>
            </a:r>
          </a:p>
          <a:p>
            <a:r>
              <a:rPr lang="en-US" sz="2800" dirty="0">
                <a:solidFill>
                  <a:schemeClr val="tx1"/>
                </a:solidFill>
              </a:rPr>
              <a:t>moon</a:t>
            </a:r>
          </a:p>
          <a:p>
            <a:r>
              <a:rPr lang="en-US" sz="2800" dirty="0">
                <a:solidFill>
                  <a:schemeClr val="tx1"/>
                </a:solidFill>
              </a:rPr>
              <a:t>house</a:t>
            </a:r>
          </a:p>
          <a:p>
            <a:r>
              <a:rPr lang="en-US" sz="2800" dirty="0">
                <a:solidFill>
                  <a:schemeClr val="tx1"/>
                </a:solidFill>
              </a:rPr>
              <a:t>eyes</a:t>
            </a:r>
          </a:p>
          <a:p>
            <a:r>
              <a:rPr lang="en-US" sz="2800" dirty="0">
                <a:solidFill>
                  <a:schemeClr val="tx1"/>
                </a:solidFill>
              </a:rPr>
              <a:t>flashlights</a:t>
            </a:r>
          </a:p>
          <a:p>
            <a:r>
              <a:rPr lang="en-US" sz="2800" dirty="0">
                <a:solidFill>
                  <a:schemeClr val="tx1"/>
                </a:solidFill>
              </a:rPr>
              <a:t>staplers</a:t>
            </a:r>
          </a:p>
          <a:p>
            <a:r>
              <a:rPr lang="en-US" dirty="0">
                <a:solidFill>
                  <a:schemeClr val="tx1"/>
                </a:solidFill>
              </a:rPr>
              <a:t>computers</a:t>
            </a:r>
          </a:p>
          <a:p>
            <a:endParaRPr lang="en-US" dirty="0">
              <a:solidFill>
                <a:schemeClr val="tx1"/>
              </a:solidFill>
            </a:endParaRPr>
          </a:p>
        </p:txBody>
      </p:sp>
    </p:spTree>
    <p:extLst>
      <p:ext uri="{BB962C8B-B14F-4D97-AF65-F5344CB8AC3E}">
        <p14:creationId xmlns:p14="http://schemas.microsoft.com/office/powerpoint/2010/main" val="1186870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34"/>
            <a:ext cx="8229600" cy="914400"/>
          </a:xfrm>
        </p:spPr>
        <p:txBody>
          <a:bodyPr/>
          <a:lstStyle/>
          <a:p>
            <a:r>
              <a:rPr lang="en-US" dirty="0" smtClean="0"/>
              <a:t>Continued</a:t>
            </a:r>
            <a:endParaRPr lang="en-US" dirty="0"/>
          </a:p>
        </p:txBody>
      </p:sp>
      <p:sp>
        <p:nvSpPr>
          <p:cNvPr id="3" name="Content Placeholder 2"/>
          <p:cNvSpPr>
            <a:spLocks noGrp="1"/>
          </p:cNvSpPr>
          <p:nvPr>
            <p:ph idx="1"/>
          </p:nvPr>
        </p:nvSpPr>
        <p:spPr>
          <a:xfrm>
            <a:off x="228600" y="1143000"/>
            <a:ext cx="8686800" cy="5334000"/>
          </a:xfrm>
        </p:spPr>
        <p:txBody>
          <a:bodyPr>
            <a:normAutofit/>
          </a:bodyPr>
          <a:lstStyle/>
          <a:p>
            <a:pPr marL="742950" indent="-742950">
              <a:buFont typeface="+mj-lt"/>
              <a:buAutoNum type="arabicPeriod"/>
            </a:pPr>
            <a:r>
              <a:rPr lang="en-US" sz="4000" dirty="0">
                <a:solidFill>
                  <a:schemeClr val="tx1"/>
                </a:solidFill>
                <a:latin typeface="Book Antiqua"/>
                <a:ea typeface="Times New Roman"/>
                <a:cs typeface="Times New Roman"/>
              </a:rPr>
              <a:t>Write the name of an object next to the adjective </a:t>
            </a:r>
            <a:r>
              <a:rPr lang="en-US" sz="4000" dirty="0" smtClean="0">
                <a:solidFill>
                  <a:schemeClr val="tx1"/>
                </a:solidFill>
                <a:latin typeface="Book Antiqua"/>
                <a:ea typeface="Times New Roman"/>
                <a:cs typeface="Times New Roman"/>
              </a:rPr>
              <a:t>listed.</a:t>
            </a:r>
            <a:r>
              <a:rPr lang="en-US" sz="4000" dirty="0">
                <a:solidFill>
                  <a:schemeClr val="tx1"/>
                </a:solidFill>
                <a:latin typeface="Book Antiqua"/>
                <a:ea typeface="Times New Roman"/>
                <a:cs typeface="Times New Roman"/>
              </a:rPr>
              <a:t> </a:t>
            </a:r>
            <a:endParaRPr lang="en-US" sz="4000" dirty="0" smtClean="0">
              <a:solidFill>
                <a:schemeClr val="tx1"/>
              </a:solidFill>
              <a:latin typeface="Book Antiqua"/>
              <a:ea typeface="Times New Roman"/>
              <a:cs typeface="Times New Roman"/>
            </a:endParaRPr>
          </a:p>
          <a:p>
            <a:pPr lvl="1"/>
            <a:r>
              <a:rPr lang="en-US" sz="2800" dirty="0" smtClean="0">
                <a:solidFill>
                  <a:schemeClr val="tx1"/>
                </a:solidFill>
                <a:latin typeface="Book Antiqua"/>
                <a:ea typeface="Times New Roman"/>
                <a:cs typeface="Times New Roman"/>
              </a:rPr>
              <a:t>Ex: Honest </a:t>
            </a:r>
            <a:r>
              <a:rPr lang="en-US" sz="2800" u="sng" dirty="0" smtClean="0">
                <a:solidFill>
                  <a:schemeClr val="tx1"/>
                </a:solidFill>
                <a:latin typeface="Book Antiqua"/>
                <a:ea typeface="Times New Roman"/>
                <a:cs typeface="Times New Roman"/>
              </a:rPr>
              <a:t>machines</a:t>
            </a:r>
            <a:endParaRPr lang="en-US" sz="2800" dirty="0" smtClean="0">
              <a:solidFill>
                <a:schemeClr val="tx1"/>
              </a:solidFill>
              <a:latin typeface="Book Antiqua"/>
              <a:ea typeface="Times New Roman"/>
              <a:cs typeface="Times New Roman"/>
            </a:endParaRPr>
          </a:p>
          <a:p>
            <a:pPr marL="742950" indent="-742950">
              <a:buFont typeface="+mj-lt"/>
              <a:buAutoNum type="arabicPeriod"/>
            </a:pPr>
            <a:r>
              <a:rPr lang="en-US" sz="4000" dirty="0" smtClean="0">
                <a:solidFill>
                  <a:schemeClr val="tx1"/>
                </a:solidFill>
                <a:latin typeface="Book Antiqua"/>
                <a:ea typeface="Times New Roman"/>
                <a:cs typeface="Times New Roman"/>
              </a:rPr>
              <a:t>Then</a:t>
            </a:r>
            <a:r>
              <a:rPr lang="en-US" sz="4000" dirty="0">
                <a:solidFill>
                  <a:schemeClr val="tx1"/>
                </a:solidFill>
                <a:latin typeface="Book Antiqua"/>
                <a:ea typeface="Times New Roman"/>
                <a:cs typeface="Times New Roman"/>
              </a:rPr>
              <a:t>, expand the expression by answering Who? What? When? Where? Why? or How</a:t>
            </a:r>
            <a:r>
              <a:rPr lang="en-US" sz="4000" dirty="0" smtClean="0">
                <a:solidFill>
                  <a:schemeClr val="tx1"/>
                </a:solidFill>
                <a:latin typeface="Book Antiqua"/>
                <a:ea typeface="Times New Roman"/>
                <a:cs typeface="Times New Roman"/>
              </a:rPr>
              <a:t>?</a:t>
            </a:r>
            <a:r>
              <a:rPr lang="en-US" sz="4000" dirty="0">
                <a:solidFill>
                  <a:schemeClr val="tx1"/>
                </a:solidFill>
                <a:latin typeface="Book Antiqua"/>
                <a:ea typeface="Times New Roman"/>
                <a:cs typeface="Times New Roman"/>
              </a:rPr>
              <a:t> </a:t>
            </a:r>
            <a:endParaRPr lang="en-US" sz="4000" dirty="0" smtClean="0">
              <a:solidFill>
                <a:schemeClr val="tx1"/>
              </a:solidFill>
              <a:latin typeface="Book Antiqua"/>
              <a:ea typeface="Times New Roman"/>
              <a:cs typeface="Times New Roman"/>
            </a:endParaRPr>
          </a:p>
          <a:p>
            <a:pPr lvl="1"/>
            <a:r>
              <a:rPr lang="en-US" sz="2800" dirty="0" smtClean="0">
                <a:solidFill>
                  <a:schemeClr val="tx1"/>
                </a:solidFill>
                <a:latin typeface="Book Antiqua"/>
                <a:ea typeface="Times New Roman"/>
                <a:cs typeface="Times New Roman"/>
              </a:rPr>
              <a:t>Ex: Talking </a:t>
            </a:r>
            <a:r>
              <a:rPr lang="en-US" sz="2800" u="sng" dirty="0">
                <a:solidFill>
                  <a:schemeClr val="tx1"/>
                </a:solidFill>
                <a:latin typeface="Book Antiqua"/>
                <a:ea typeface="Times New Roman"/>
                <a:cs typeface="Times New Roman"/>
              </a:rPr>
              <a:t>hands</a:t>
            </a:r>
            <a:r>
              <a:rPr lang="en-US" sz="2800" dirty="0">
                <a:solidFill>
                  <a:schemeClr val="tx1"/>
                </a:solidFill>
                <a:latin typeface="Book Antiqua"/>
                <a:ea typeface="Times New Roman"/>
                <a:cs typeface="Times New Roman"/>
              </a:rPr>
              <a:t> (What?) </a:t>
            </a:r>
            <a:r>
              <a:rPr lang="en-US" sz="2800" u="sng" dirty="0">
                <a:solidFill>
                  <a:schemeClr val="tx1"/>
                </a:solidFill>
                <a:latin typeface="Book Antiqua"/>
                <a:ea typeface="Times New Roman"/>
                <a:cs typeface="Times New Roman"/>
              </a:rPr>
              <a:t>speak about</a:t>
            </a:r>
            <a:r>
              <a:rPr lang="en-US" sz="2800" dirty="0">
                <a:solidFill>
                  <a:schemeClr val="tx1"/>
                </a:solidFill>
                <a:latin typeface="Book Antiqua"/>
                <a:ea typeface="Times New Roman"/>
                <a:cs typeface="Times New Roman"/>
              </a:rPr>
              <a:t> friendship.</a:t>
            </a:r>
            <a:r>
              <a:rPr lang="en-US" sz="2800" dirty="0">
                <a:solidFill>
                  <a:schemeClr val="tx1"/>
                </a:solidFill>
                <a:latin typeface="Arial Narrow"/>
                <a:ea typeface="Times New Roman"/>
                <a:cs typeface="Times New Roman"/>
              </a:rPr>
              <a:t> </a:t>
            </a:r>
            <a:endParaRPr lang="en-US" sz="2800" dirty="0">
              <a:solidFill>
                <a:schemeClr val="tx1"/>
              </a:solidFill>
            </a:endParaRPr>
          </a:p>
        </p:txBody>
      </p:sp>
    </p:spTree>
    <p:extLst>
      <p:ext uri="{BB962C8B-B14F-4D97-AF65-F5344CB8AC3E}">
        <p14:creationId xmlns:p14="http://schemas.microsoft.com/office/powerpoint/2010/main" val="271666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heel(1)">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Human trait </a:t>
            </a:r>
            <a:r>
              <a:rPr lang="en-US" dirty="0" smtClean="0"/>
              <a:t>needs an object</a:t>
            </a:r>
            <a:endParaRPr lang="en-US" dirty="0"/>
          </a:p>
        </p:txBody>
      </p:sp>
      <p:sp>
        <p:nvSpPr>
          <p:cNvPr id="3" name="Content Placeholder 2"/>
          <p:cNvSpPr>
            <a:spLocks noGrp="1"/>
          </p:cNvSpPr>
          <p:nvPr>
            <p:ph sz="half" idx="2"/>
          </p:nvPr>
        </p:nvSpPr>
        <p:spPr/>
        <p:txBody>
          <a:bodyPr>
            <a:normAutofit/>
          </a:bodyPr>
          <a:lstStyle/>
          <a:p>
            <a:pPr marL="0" marR="0">
              <a:spcBef>
                <a:spcPts val="0"/>
              </a:spcBef>
              <a:spcAft>
                <a:spcPts val="0"/>
              </a:spcAft>
            </a:pPr>
            <a:r>
              <a:rPr lang="en-US" sz="4000" dirty="0">
                <a:solidFill>
                  <a:schemeClr val="tx1"/>
                </a:solidFill>
                <a:latin typeface="Arial Narrow"/>
                <a:ea typeface="Times New Roman"/>
              </a:rPr>
              <a:t>happy</a:t>
            </a:r>
            <a:endParaRPr lang="en-US" sz="4000" dirty="0">
              <a:solidFill>
                <a:schemeClr val="tx1"/>
              </a:solidFill>
              <a:latin typeface="Times New Roman"/>
              <a:ea typeface="Times New Roman"/>
            </a:endParaRPr>
          </a:p>
          <a:p>
            <a:pPr marL="0" marR="0">
              <a:spcBef>
                <a:spcPts val="0"/>
              </a:spcBef>
              <a:spcAft>
                <a:spcPts val="0"/>
              </a:spcAft>
            </a:pPr>
            <a:r>
              <a:rPr lang="en-US" sz="4000" dirty="0">
                <a:solidFill>
                  <a:schemeClr val="tx1"/>
                </a:solidFill>
                <a:latin typeface="Arial Narrow"/>
                <a:ea typeface="Times New Roman"/>
              </a:rPr>
              <a:t>thoughtful</a:t>
            </a:r>
            <a:endParaRPr lang="en-US" sz="4000" dirty="0">
              <a:solidFill>
                <a:schemeClr val="tx1"/>
              </a:solidFill>
              <a:latin typeface="Times New Roman"/>
              <a:ea typeface="Times New Roman"/>
            </a:endParaRPr>
          </a:p>
          <a:p>
            <a:pPr marL="0" marR="0">
              <a:spcBef>
                <a:spcPts val="0"/>
              </a:spcBef>
              <a:spcAft>
                <a:spcPts val="0"/>
              </a:spcAft>
            </a:pPr>
            <a:r>
              <a:rPr lang="en-US" sz="4000" dirty="0">
                <a:solidFill>
                  <a:schemeClr val="tx1"/>
                </a:solidFill>
                <a:latin typeface="Arial Narrow"/>
                <a:ea typeface="Times New Roman"/>
              </a:rPr>
              <a:t>mean</a:t>
            </a:r>
            <a:endParaRPr lang="en-US" sz="4000" dirty="0">
              <a:solidFill>
                <a:schemeClr val="tx1"/>
              </a:solidFill>
              <a:latin typeface="Times New Roman"/>
              <a:ea typeface="Times New Roman"/>
            </a:endParaRPr>
          </a:p>
          <a:p>
            <a:pPr marL="0" marR="0">
              <a:spcBef>
                <a:spcPts val="0"/>
              </a:spcBef>
              <a:spcAft>
                <a:spcPts val="0"/>
              </a:spcAft>
            </a:pPr>
            <a:r>
              <a:rPr lang="en-US" sz="4000" dirty="0">
                <a:solidFill>
                  <a:schemeClr val="tx1"/>
                </a:solidFill>
                <a:latin typeface="Arial Narrow"/>
                <a:ea typeface="Times New Roman"/>
              </a:rPr>
              <a:t>caring</a:t>
            </a:r>
            <a:endParaRPr lang="en-US" sz="4000" dirty="0">
              <a:solidFill>
                <a:schemeClr val="tx1"/>
              </a:solidFill>
              <a:latin typeface="Times New Roman"/>
              <a:ea typeface="Times New Roman"/>
            </a:endParaRPr>
          </a:p>
          <a:p>
            <a:pPr marL="0" marR="0">
              <a:spcBef>
                <a:spcPts val="0"/>
              </a:spcBef>
              <a:spcAft>
                <a:spcPts val="0"/>
              </a:spcAft>
            </a:pPr>
            <a:r>
              <a:rPr lang="en-US" sz="4000" dirty="0">
                <a:solidFill>
                  <a:schemeClr val="tx1"/>
                </a:solidFill>
                <a:latin typeface="Arial Narrow"/>
                <a:ea typeface="Times New Roman"/>
              </a:rPr>
              <a:t>loyal</a:t>
            </a:r>
            <a:endParaRPr lang="en-US" sz="4000" dirty="0">
              <a:solidFill>
                <a:schemeClr val="tx1"/>
              </a:solidFill>
              <a:latin typeface="Times New Roman"/>
              <a:ea typeface="Times New Roman"/>
            </a:endParaRPr>
          </a:p>
          <a:p>
            <a:pPr marL="0" marR="0">
              <a:spcBef>
                <a:spcPts val="0"/>
              </a:spcBef>
              <a:spcAft>
                <a:spcPts val="0"/>
              </a:spcAft>
            </a:pPr>
            <a:r>
              <a:rPr lang="en-US" sz="4000" dirty="0" smtClean="0">
                <a:solidFill>
                  <a:schemeClr val="tx1"/>
                </a:solidFill>
                <a:latin typeface="Arial Narrow"/>
                <a:ea typeface="Times New Roman"/>
              </a:rPr>
              <a:t>dumb</a:t>
            </a:r>
          </a:p>
          <a:p>
            <a:pPr marL="0" marR="0">
              <a:spcBef>
                <a:spcPts val="0"/>
              </a:spcBef>
              <a:spcAft>
                <a:spcPts val="0"/>
              </a:spcAft>
            </a:pPr>
            <a:r>
              <a:rPr lang="en-US" sz="4000" dirty="0" smtClean="0">
                <a:solidFill>
                  <a:schemeClr val="tx1"/>
                </a:solidFill>
                <a:latin typeface="Arial Narrow"/>
                <a:ea typeface="Times New Roman"/>
              </a:rPr>
              <a:t>annoying</a:t>
            </a:r>
            <a:endParaRPr lang="en-US" sz="4000" dirty="0">
              <a:solidFill>
                <a:schemeClr val="tx1"/>
              </a:solidFill>
              <a:latin typeface="Times New Roman"/>
              <a:ea typeface="Times New Roman"/>
            </a:endParaRPr>
          </a:p>
          <a:p>
            <a:endParaRPr lang="en-US" dirty="0">
              <a:solidFill>
                <a:schemeClr val="tx1"/>
              </a:solidFill>
            </a:endParaRPr>
          </a:p>
        </p:txBody>
      </p:sp>
      <p:sp>
        <p:nvSpPr>
          <p:cNvPr id="5" name="Content Placeholder 4"/>
          <p:cNvSpPr>
            <a:spLocks noGrp="1"/>
          </p:cNvSpPr>
          <p:nvPr>
            <p:ph sz="quarter" idx="13"/>
          </p:nvPr>
        </p:nvSpPr>
        <p:spPr/>
        <p:txBody>
          <a:bodyPr>
            <a:normAutofit/>
          </a:bodyPr>
          <a:lstStyle/>
          <a:p>
            <a:pPr marL="0" marR="0">
              <a:spcBef>
                <a:spcPts val="0"/>
              </a:spcBef>
              <a:spcAft>
                <a:spcPts val="0"/>
              </a:spcAft>
            </a:pPr>
            <a:r>
              <a:rPr lang="en-US" sz="4000" dirty="0">
                <a:solidFill>
                  <a:schemeClr val="tx1"/>
                </a:solidFill>
                <a:latin typeface="Arial Narrow"/>
                <a:ea typeface="Times New Roman"/>
              </a:rPr>
              <a:t>lying</a:t>
            </a:r>
            <a:endParaRPr lang="en-US" sz="4000" dirty="0">
              <a:solidFill>
                <a:schemeClr val="tx1"/>
              </a:solidFill>
              <a:latin typeface="Times New Roman"/>
              <a:ea typeface="Times New Roman"/>
            </a:endParaRPr>
          </a:p>
          <a:p>
            <a:pPr marL="0" marR="0">
              <a:spcBef>
                <a:spcPts val="0"/>
              </a:spcBef>
              <a:spcAft>
                <a:spcPts val="0"/>
              </a:spcAft>
            </a:pPr>
            <a:r>
              <a:rPr lang="en-US" sz="4000" dirty="0">
                <a:solidFill>
                  <a:schemeClr val="tx1"/>
                </a:solidFill>
                <a:latin typeface="Arial Narrow"/>
                <a:ea typeface="Times New Roman"/>
              </a:rPr>
              <a:t>smart</a:t>
            </a:r>
            <a:endParaRPr lang="en-US" sz="4000" dirty="0">
              <a:solidFill>
                <a:schemeClr val="tx1"/>
              </a:solidFill>
              <a:latin typeface="Times New Roman"/>
              <a:ea typeface="Times New Roman"/>
            </a:endParaRPr>
          </a:p>
          <a:p>
            <a:pPr marL="0" marR="0">
              <a:spcBef>
                <a:spcPts val="0"/>
              </a:spcBef>
              <a:spcAft>
                <a:spcPts val="0"/>
              </a:spcAft>
            </a:pPr>
            <a:r>
              <a:rPr lang="en-US" sz="4000" dirty="0">
                <a:solidFill>
                  <a:schemeClr val="tx1"/>
                </a:solidFill>
                <a:latin typeface="Arial Narrow"/>
                <a:ea typeface="Times New Roman"/>
              </a:rPr>
              <a:t>honest</a:t>
            </a:r>
            <a:endParaRPr lang="en-US" sz="4000" dirty="0">
              <a:solidFill>
                <a:schemeClr val="tx1"/>
              </a:solidFill>
              <a:latin typeface="Times New Roman"/>
              <a:ea typeface="Times New Roman"/>
            </a:endParaRPr>
          </a:p>
          <a:p>
            <a:pPr marL="0" marR="0">
              <a:spcBef>
                <a:spcPts val="0"/>
              </a:spcBef>
              <a:spcAft>
                <a:spcPts val="0"/>
              </a:spcAft>
            </a:pPr>
            <a:r>
              <a:rPr lang="en-US" sz="4000" dirty="0">
                <a:solidFill>
                  <a:schemeClr val="tx1"/>
                </a:solidFill>
                <a:latin typeface="Arial Narrow"/>
                <a:ea typeface="Times New Roman"/>
              </a:rPr>
              <a:t>lazy</a:t>
            </a:r>
            <a:endParaRPr lang="en-US" sz="4000" dirty="0">
              <a:solidFill>
                <a:schemeClr val="tx1"/>
              </a:solidFill>
              <a:latin typeface="Times New Roman"/>
              <a:ea typeface="Times New Roman"/>
            </a:endParaRPr>
          </a:p>
          <a:p>
            <a:pPr marL="0" marR="0">
              <a:spcBef>
                <a:spcPts val="0"/>
              </a:spcBef>
              <a:spcAft>
                <a:spcPts val="0"/>
              </a:spcAft>
            </a:pPr>
            <a:r>
              <a:rPr lang="en-US" sz="4000" dirty="0">
                <a:solidFill>
                  <a:schemeClr val="tx1"/>
                </a:solidFill>
                <a:latin typeface="Arial Narrow"/>
                <a:ea typeface="Times New Roman"/>
              </a:rPr>
              <a:t>sulky</a:t>
            </a:r>
            <a:endParaRPr lang="en-US" sz="4000" dirty="0">
              <a:solidFill>
                <a:schemeClr val="tx1"/>
              </a:solidFill>
              <a:latin typeface="Times New Roman"/>
              <a:ea typeface="Times New Roman"/>
            </a:endParaRPr>
          </a:p>
          <a:p>
            <a:pPr marL="0" marR="0">
              <a:spcBef>
                <a:spcPts val="0"/>
              </a:spcBef>
              <a:spcAft>
                <a:spcPts val="0"/>
              </a:spcAft>
            </a:pPr>
            <a:r>
              <a:rPr lang="en-US" sz="4000" dirty="0" smtClean="0">
                <a:solidFill>
                  <a:schemeClr val="tx1"/>
                </a:solidFill>
                <a:latin typeface="Arial Narrow"/>
                <a:ea typeface="Times New Roman"/>
              </a:rPr>
              <a:t>sneaky</a:t>
            </a:r>
          </a:p>
          <a:p>
            <a:pPr marL="0" marR="0">
              <a:spcBef>
                <a:spcPts val="0"/>
              </a:spcBef>
              <a:spcAft>
                <a:spcPts val="0"/>
              </a:spcAft>
            </a:pPr>
            <a:r>
              <a:rPr lang="en-US" sz="4000" dirty="0" smtClean="0">
                <a:solidFill>
                  <a:schemeClr val="tx1"/>
                </a:solidFill>
                <a:latin typeface="Arial Narrow" panose="020B0606020202030204" pitchFamily="34" charset="0"/>
                <a:ea typeface="Times New Roman"/>
              </a:rPr>
              <a:t>sad</a:t>
            </a:r>
            <a:endParaRPr lang="en-US" sz="4000" dirty="0">
              <a:solidFill>
                <a:schemeClr val="tx1"/>
              </a:solidFill>
              <a:latin typeface="Arial Narrow" panose="020B0606020202030204" pitchFamily="34" charset="0"/>
              <a:ea typeface="Times New Roman"/>
            </a:endParaRPr>
          </a:p>
          <a:p>
            <a:endParaRPr lang="en-US" dirty="0">
              <a:solidFill>
                <a:schemeClr val="tx1"/>
              </a:solidFill>
            </a:endParaRPr>
          </a:p>
        </p:txBody>
      </p:sp>
    </p:spTree>
    <p:extLst>
      <p:ext uri="{BB962C8B-B14F-4D97-AF65-F5344CB8AC3E}">
        <p14:creationId xmlns:p14="http://schemas.microsoft.com/office/powerpoint/2010/main" val="2495799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mtClean="0"/>
              <a:t>Onomatopoeia</a:t>
            </a:r>
            <a:endParaRPr lang="en-US" dirty="0"/>
          </a:p>
        </p:txBody>
      </p:sp>
      <p:sp>
        <p:nvSpPr>
          <p:cNvPr id="3" name="Content Placeholder 2"/>
          <p:cNvSpPr>
            <a:spLocks noGrp="1"/>
          </p:cNvSpPr>
          <p:nvPr>
            <p:ph sz="half" idx="2"/>
          </p:nvPr>
        </p:nvSpPr>
        <p:spPr>
          <a:xfrm>
            <a:off x="4648200" y="1600200"/>
            <a:ext cx="4191000" cy="4525963"/>
          </a:xfrm>
        </p:spPr>
        <p:txBody>
          <a:bodyPr numCol="3">
            <a:normAutofit fontScale="32500" lnSpcReduction="20000"/>
          </a:bodyPr>
          <a:lstStyle/>
          <a:p>
            <a:pPr marL="0" indent="0">
              <a:buNone/>
            </a:pPr>
            <a:r>
              <a:rPr lang="en-US" sz="9600" smtClean="0">
                <a:solidFill>
                  <a:schemeClr val="tx1"/>
                </a:solidFill>
              </a:rPr>
              <a:t>bang </a:t>
            </a:r>
            <a:endParaRPr lang="en-US" sz="12800" smtClean="0">
              <a:solidFill>
                <a:schemeClr val="tx1"/>
              </a:solidFill>
            </a:endParaRPr>
          </a:p>
          <a:p>
            <a:pPr marL="0" indent="0">
              <a:buNone/>
            </a:pPr>
            <a:r>
              <a:rPr lang="en-US" sz="9600" smtClean="0">
                <a:solidFill>
                  <a:schemeClr val="tx1"/>
                </a:solidFill>
              </a:rPr>
              <a:t>beep </a:t>
            </a:r>
          </a:p>
          <a:p>
            <a:pPr marL="0" indent="0">
              <a:buNone/>
            </a:pPr>
            <a:r>
              <a:rPr lang="en-US" sz="9600" smtClean="0">
                <a:solidFill>
                  <a:schemeClr val="tx1"/>
                </a:solidFill>
              </a:rPr>
              <a:t>blink</a:t>
            </a:r>
          </a:p>
          <a:p>
            <a:pPr marL="0" indent="0">
              <a:buNone/>
            </a:pPr>
            <a:r>
              <a:rPr lang="en-US" sz="9600" smtClean="0">
                <a:solidFill>
                  <a:schemeClr val="tx1"/>
                </a:solidFill>
              </a:rPr>
              <a:t>boom</a:t>
            </a:r>
          </a:p>
          <a:p>
            <a:pPr marL="0" indent="0">
              <a:buNone/>
            </a:pPr>
            <a:r>
              <a:rPr lang="en-US" sz="9600" smtClean="0">
                <a:solidFill>
                  <a:schemeClr val="tx1"/>
                </a:solidFill>
              </a:rPr>
              <a:t>bow wow</a:t>
            </a:r>
          </a:p>
          <a:p>
            <a:pPr marL="0" indent="0">
              <a:buNone/>
            </a:pPr>
            <a:r>
              <a:rPr lang="en-US" sz="9600" smtClean="0">
                <a:solidFill>
                  <a:schemeClr val="tx1"/>
                </a:solidFill>
              </a:rPr>
              <a:t>buzz</a:t>
            </a:r>
          </a:p>
          <a:p>
            <a:pPr marL="0" indent="0">
              <a:buNone/>
            </a:pPr>
            <a:r>
              <a:rPr lang="en-US" sz="9600" smtClean="0">
                <a:solidFill>
                  <a:schemeClr val="tx1"/>
                </a:solidFill>
              </a:rPr>
              <a:t>chirp</a:t>
            </a:r>
          </a:p>
          <a:p>
            <a:pPr marL="0" indent="0">
              <a:buNone/>
            </a:pPr>
            <a:r>
              <a:rPr lang="en-US" sz="9600" smtClean="0">
                <a:solidFill>
                  <a:schemeClr val="tx1"/>
                </a:solidFill>
              </a:rPr>
              <a:t>chug</a:t>
            </a:r>
          </a:p>
          <a:p>
            <a:pPr marL="0" indent="0">
              <a:buNone/>
            </a:pPr>
            <a:r>
              <a:rPr lang="en-US" sz="9600" smtClean="0">
                <a:solidFill>
                  <a:schemeClr val="tx1"/>
                </a:solidFill>
              </a:rPr>
              <a:t>clang</a:t>
            </a:r>
          </a:p>
          <a:p>
            <a:pPr marL="0" indent="0">
              <a:buNone/>
            </a:pPr>
            <a:r>
              <a:rPr lang="en-US" sz="9600" smtClean="0">
                <a:solidFill>
                  <a:schemeClr val="tx1"/>
                </a:solidFill>
              </a:rPr>
              <a:t>clap</a:t>
            </a:r>
          </a:p>
          <a:p>
            <a:pPr marL="0" indent="0">
              <a:buNone/>
            </a:pPr>
            <a:r>
              <a:rPr lang="en-US" sz="9600" smtClean="0">
                <a:solidFill>
                  <a:schemeClr val="tx1"/>
                </a:solidFill>
              </a:rPr>
              <a:t>clatter</a:t>
            </a:r>
          </a:p>
          <a:p>
            <a:pPr marL="0" indent="0">
              <a:buNone/>
            </a:pPr>
            <a:r>
              <a:rPr lang="en-US" sz="9600" smtClean="0">
                <a:solidFill>
                  <a:schemeClr val="tx1"/>
                </a:solidFill>
              </a:rPr>
              <a:t>click</a:t>
            </a:r>
          </a:p>
          <a:p>
            <a:pPr marL="0" indent="0">
              <a:buNone/>
            </a:pPr>
            <a:r>
              <a:rPr lang="en-US" sz="9600" smtClean="0">
                <a:solidFill>
                  <a:schemeClr val="tx1"/>
                </a:solidFill>
              </a:rPr>
              <a:t>clink</a:t>
            </a:r>
          </a:p>
          <a:p>
            <a:pPr marL="0" indent="0">
              <a:buNone/>
            </a:pPr>
            <a:r>
              <a:rPr lang="en-US" sz="9600" smtClean="0">
                <a:solidFill>
                  <a:schemeClr val="tx1"/>
                </a:solidFill>
              </a:rPr>
              <a:t>cluck</a:t>
            </a:r>
          </a:p>
          <a:p>
            <a:pPr marL="0" indent="0">
              <a:buNone/>
            </a:pPr>
            <a:r>
              <a:rPr lang="en-US" sz="9600" smtClean="0">
                <a:solidFill>
                  <a:schemeClr val="tx1"/>
                </a:solidFill>
              </a:rPr>
              <a:t>crack</a:t>
            </a:r>
          </a:p>
          <a:p>
            <a:pPr marL="0" indent="0">
              <a:buNone/>
            </a:pPr>
            <a:r>
              <a:rPr lang="en-US" sz="8600" smtClean="0">
                <a:solidFill>
                  <a:schemeClr val="tx1"/>
                </a:solidFill>
              </a:rPr>
              <a:t>crackle</a:t>
            </a:r>
          </a:p>
          <a:p>
            <a:pPr marL="0" indent="0">
              <a:buNone/>
            </a:pPr>
            <a:r>
              <a:rPr lang="en-US" sz="9600" smtClean="0">
                <a:solidFill>
                  <a:schemeClr val="tx1"/>
                </a:solidFill>
              </a:rPr>
              <a:t>crash</a:t>
            </a:r>
          </a:p>
          <a:p>
            <a:pPr marL="0" indent="0">
              <a:buNone/>
            </a:pPr>
            <a:r>
              <a:rPr lang="en-US" sz="9600" smtClean="0">
                <a:solidFill>
                  <a:schemeClr val="tx1"/>
                </a:solidFill>
              </a:rPr>
              <a:t>creak</a:t>
            </a:r>
          </a:p>
          <a:p>
            <a:pPr marL="0" indent="0">
              <a:buNone/>
            </a:pPr>
            <a:r>
              <a:rPr lang="en-US" sz="9600" smtClean="0">
                <a:solidFill>
                  <a:schemeClr val="tx1"/>
                </a:solidFill>
              </a:rPr>
              <a:t>crunch</a:t>
            </a:r>
          </a:p>
          <a:p>
            <a:pPr marL="0" indent="0">
              <a:buNone/>
            </a:pPr>
            <a:r>
              <a:rPr lang="en-US" sz="9600" smtClean="0">
                <a:solidFill>
                  <a:schemeClr val="tx1"/>
                </a:solidFill>
              </a:rPr>
              <a:t>cuckoo</a:t>
            </a:r>
          </a:p>
          <a:p>
            <a:pPr marL="0" indent="0">
              <a:buNone/>
            </a:pPr>
            <a:r>
              <a:rPr lang="en-US" sz="9600" smtClean="0">
                <a:solidFill>
                  <a:schemeClr val="tx1"/>
                </a:solidFill>
              </a:rPr>
              <a:t>ding dong</a:t>
            </a:r>
          </a:p>
          <a:p>
            <a:pPr marL="0" indent="0">
              <a:buNone/>
            </a:pPr>
            <a:r>
              <a:rPr lang="en-US" sz="9600" smtClean="0">
                <a:solidFill>
                  <a:schemeClr val="tx1"/>
                </a:solidFill>
              </a:rPr>
              <a:t>drip</a:t>
            </a:r>
          </a:p>
          <a:p>
            <a:pPr marL="0" indent="0">
              <a:buNone/>
            </a:pPr>
            <a:r>
              <a:rPr lang="en-US" sz="9600" smtClean="0">
                <a:solidFill>
                  <a:schemeClr val="tx1"/>
                </a:solidFill>
              </a:rPr>
              <a:t>fizz</a:t>
            </a:r>
          </a:p>
          <a:p>
            <a:pPr marL="0" indent="0">
              <a:buNone/>
            </a:pPr>
            <a:r>
              <a:rPr lang="en-US" sz="9600" smtClean="0">
                <a:solidFill>
                  <a:schemeClr val="tx1"/>
                </a:solidFill>
              </a:rPr>
              <a:t>flip flop</a:t>
            </a:r>
          </a:p>
          <a:p>
            <a:pPr marL="0" indent="0">
              <a:buNone/>
            </a:pPr>
            <a:r>
              <a:rPr lang="en-US" smtClean="0">
                <a:solidFill>
                  <a:schemeClr val="tx1"/>
                </a:solidFill>
              </a:rPr>
              <a:t/>
            </a:r>
            <a:br>
              <a:rPr lang="en-US" smtClean="0">
                <a:solidFill>
                  <a:schemeClr val="tx1"/>
                </a:solidFill>
              </a:rPr>
            </a:br>
            <a:endParaRPr lang="en-US" dirty="0">
              <a:solidFill>
                <a:schemeClr val="tx1"/>
              </a:solidFill>
            </a:endParaRPr>
          </a:p>
        </p:txBody>
      </p:sp>
      <p:sp>
        <p:nvSpPr>
          <p:cNvPr id="4" name="Content Placeholder 3"/>
          <p:cNvSpPr>
            <a:spLocks noGrp="1"/>
          </p:cNvSpPr>
          <p:nvPr>
            <p:ph sz="quarter" idx="13"/>
          </p:nvPr>
        </p:nvSpPr>
        <p:spPr/>
        <p:txBody>
          <a:bodyPr numCol="2">
            <a:normAutofit fontScale="25000" lnSpcReduction="20000"/>
          </a:bodyPr>
          <a:lstStyle/>
          <a:p>
            <a:pPr marL="0" indent="0">
              <a:buNone/>
            </a:pPr>
            <a:r>
              <a:rPr lang="en-US" sz="8000" smtClean="0">
                <a:solidFill>
                  <a:schemeClr val="tx1"/>
                </a:solidFill>
              </a:rPr>
              <a:t>honk </a:t>
            </a:r>
          </a:p>
          <a:p>
            <a:pPr marL="0" indent="0">
              <a:buNone/>
            </a:pPr>
            <a:r>
              <a:rPr lang="en-US" sz="8000" smtClean="0">
                <a:solidFill>
                  <a:schemeClr val="tx1"/>
                </a:solidFill>
              </a:rPr>
              <a:t>hum </a:t>
            </a:r>
          </a:p>
          <a:p>
            <a:pPr marL="0" indent="0">
              <a:buNone/>
            </a:pPr>
            <a:r>
              <a:rPr lang="en-US" sz="8000" smtClean="0">
                <a:solidFill>
                  <a:schemeClr val="tx1"/>
                </a:solidFill>
              </a:rPr>
              <a:t>lunge</a:t>
            </a:r>
          </a:p>
          <a:p>
            <a:pPr marL="0" indent="0">
              <a:buNone/>
            </a:pPr>
            <a:r>
              <a:rPr lang="en-US" sz="8000" smtClean="0">
                <a:solidFill>
                  <a:schemeClr val="tx1"/>
                </a:solidFill>
              </a:rPr>
              <a:t>meow</a:t>
            </a:r>
          </a:p>
          <a:p>
            <a:pPr marL="0" indent="0">
              <a:buNone/>
            </a:pPr>
            <a:r>
              <a:rPr lang="en-US" sz="8000" smtClean="0">
                <a:solidFill>
                  <a:schemeClr val="tx1"/>
                </a:solidFill>
              </a:rPr>
              <a:t>moan</a:t>
            </a:r>
          </a:p>
          <a:p>
            <a:pPr marL="0" indent="0">
              <a:buNone/>
            </a:pPr>
            <a:r>
              <a:rPr lang="en-US" sz="8000" smtClean="0">
                <a:solidFill>
                  <a:schemeClr val="tx1"/>
                </a:solidFill>
              </a:rPr>
              <a:t>moo</a:t>
            </a:r>
          </a:p>
          <a:p>
            <a:pPr marL="0" indent="0">
              <a:buNone/>
            </a:pPr>
            <a:r>
              <a:rPr lang="en-US" sz="8000" smtClean="0">
                <a:solidFill>
                  <a:schemeClr val="tx1"/>
                </a:solidFill>
              </a:rPr>
              <a:t>munch</a:t>
            </a:r>
          </a:p>
          <a:p>
            <a:pPr marL="0" indent="0">
              <a:buNone/>
            </a:pPr>
            <a:r>
              <a:rPr lang="en-US" sz="8000" smtClean="0">
                <a:solidFill>
                  <a:schemeClr val="tx1"/>
                </a:solidFill>
              </a:rPr>
              <a:t>murmur</a:t>
            </a:r>
          </a:p>
          <a:p>
            <a:pPr marL="0" indent="0">
              <a:buNone/>
            </a:pPr>
            <a:r>
              <a:rPr lang="en-US" sz="8000" smtClean="0">
                <a:solidFill>
                  <a:schemeClr val="tx1"/>
                </a:solidFill>
              </a:rPr>
              <a:t>ping</a:t>
            </a:r>
          </a:p>
          <a:p>
            <a:pPr marL="0" indent="0">
              <a:buNone/>
            </a:pPr>
            <a:r>
              <a:rPr lang="en-US" sz="8000" smtClean="0">
                <a:solidFill>
                  <a:schemeClr val="tx1"/>
                </a:solidFill>
              </a:rPr>
              <a:t>plop</a:t>
            </a:r>
          </a:p>
          <a:p>
            <a:pPr marL="0" indent="0">
              <a:buNone/>
            </a:pPr>
            <a:r>
              <a:rPr lang="en-US" sz="8000" smtClean="0">
                <a:solidFill>
                  <a:schemeClr val="tx1"/>
                </a:solidFill>
              </a:rPr>
              <a:t>quack</a:t>
            </a:r>
          </a:p>
          <a:p>
            <a:pPr marL="0" indent="0">
              <a:buNone/>
            </a:pPr>
            <a:r>
              <a:rPr lang="en-US" sz="8000" smtClean="0">
                <a:solidFill>
                  <a:schemeClr val="tx1"/>
                </a:solidFill>
              </a:rPr>
              <a:t>rattle</a:t>
            </a:r>
          </a:p>
          <a:p>
            <a:pPr marL="0" indent="0">
              <a:buNone/>
            </a:pPr>
            <a:r>
              <a:rPr lang="en-US" sz="8000" smtClean="0">
                <a:solidFill>
                  <a:schemeClr val="tx1"/>
                </a:solidFill>
              </a:rPr>
              <a:t>ring</a:t>
            </a:r>
          </a:p>
          <a:p>
            <a:pPr marL="0" indent="0">
              <a:buNone/>
            </a:pPr>
            <a:r>
              <a:rPr lang="en-US" sz="8000" smtClean="0">
                <a:solidFill>
                  <a:schemeClr val="tx1"/>
                </a:solidFill>
              </a:rPr>
              <a:t>rip</a:t>
            </a:r>
          </a:p>
          <a:p>
            <a:pPr marL="0" indent="0">
              <a:buNone/>
            </a:pPr>
            <a:r>
              <a:rPr lang="en-US" sz="8000" smtClean="0">
                <a:solidFill>
                  <a:schemeClr val="tx1"/>
                </a:solidFill>
              </a:rPr>
              <a:t>roar</a:t>
            </a:r>
          </a:p>
          <a:p>
            <a:pPr marL="0" indent="0">
              <a:buNone/>
            </a:pPr>
            <a:r>
              <a:rPr lang="en-US" sz="8000" smtClean="0">
                <a:solidFill>
                  <a:schemeClr val="tx1"/>
                </a:solidFill>
              </a:rPr>
              <a:t>rustle</a:t>
            </a:r>
          </a:p>
          <a:p>
            <a:pPr marL="0" indent="0">
              <a:buNone/>
            </a:pPr>
            <a:r>
              <a:rPr lang="en-US" sz="8000" smtClean="0">
                <a:solidFill>
                  <a:schemeClr val="tx1"/>
                </a:solidFill>
              </a:rPr>
              <a:t>sizzle</a:t>
            </a:r>
          </a:p>
          <a:p>
            <a:pPr marL="0" indent="0">
              <a:buNone/>
            </a:pPr>
            <a:r>
              <a:rPr lang="en-US" sz="8000" smtClean="0">
                <a:solidFill>
                  <a:schemeClr val="tx1"/>
                </a:solidFill>
              </a:rPr>
              <a:t>slap</a:t>
            </a:r>
          </a:p>
          <a:p>
            <a:pPr marL="0" indent="0">
              <a:buNone/>
            </a:pPr>
            <a:r>
              <a:rPr lang="en-US" sz="8000" smtClean="0">
                <a:solidFill>
                  <a:schemeClr val="tx1"/>
                </a:solidFill>
              </a:rPr>
              <a:t>slurp</a:t>
            </a:r>
          </a:p>
          <a:p>
            <a:pPr marL="0" indent="0">
              <a:buNone/>
            </a:pPr>
            <a:r>
              <a:rPr lang="en-US" sz="8000" smtClean="0">
                <a:solidFill>
                  <a:schemeClr val="tx1"/>
                </a:solidFill>
              </a:rPr>
              <a:t>smack</a:t>
            </a:r>
          </a:p>
          <a:p>
            <a:pPr marL="0" indent="0">
              <a:buNone/>
            </a:pPr>
            <a:r>
              <a:rPr lang="en-US" sz="8000" smtClean="0">
                <a:solidFill>
                  <a:schemeClr val="tx1"/>
                </a:solidFill>
              </a:rPr>
              <a:t>snap</a:t>
            </a:r>
          </a:p>
          <a:p>
            <a:pPr marL="0" indent="0">
              <a:buNone/>
            </a:pPr>
            <a:r>
              <a:rPr lang="en-US" sz="8000" smtClean="0">
                <a:solidFill>
                  <a:schemeClr val="tx1"/>
                </a:solidFill>
              </a:rPr>
              <a:t>splash</a:t>
            </a:r>
          </a:p>
          <a:p>
            <a:pPr marL="0" indent="0">
              <a:buNone/>
            </a:pPr>
            <a:r>
              <a:rPr lang="en-US" sz="8000" smtClean="0">
                <a:solidFill>
                  <a:schemeClr val="tx1"/>
                </a:solidFill>
              </a:rPr>
              <a:t>squeak</a:t>
            </a:r>
          </a:p>
          <a:p>
            <a:pPr marL="0" indent="0">
              <a:buNone/>
            </a:pPr>
            <a:r>
              <a:rPr lang="en-US" sz="8000" smtClean="0">
                <a:solidFill>
                  <a:schemeClr val="tx1"/>
                </a:solidFill>
              </a:rPr>
              <a:t>squeal</a:t>
            </a:r>
          </a:p>
          <a:p>
            <a:pPr marL="0" indent="0">
              <a:buNone/>
            </a:pPr>
            <a:r>
              <a:rPr lang="en-US" sz="8000" smtClean="0">
                <a:solidFill>
                  <a:schemeClr val="tx1"/>
                </a:solidFill>
              </a:rPr>
              <a:t>squish</a:t>
            </a:r>
          </a:p>
          <a:p>
            <a:pPr marL="0" indent="0">
              <a:buNone/>
            </a:pPr>
            <a:r>
              <a:rPr lang="en-US" sz="8000" smtClean="0">
                <a:solidFill>
                  <a:schemeClr val="tx1"/>
                </a:solidFill>
              </a:rPr>
              <a:t>swirl</a:t>
            </a:r>
          </a:p>
          <a:p>
            <a:pPr marL="0" indent="0">
              <a:buNone/>
            </a:pPr>
            <a:r>
              <a:rPr lang="en-US" sz="8000" smtClean="0">
                <a:solidFill>
                  <a:schemeClr val="tx1"/>
                </a:solidFill>
              </a:rPr>
              <a:t>thump </a:t>
            </a:r>
          </a:p>
          <a:p>
            <a:pPr marL="0" indent="0">
              <a:buNone/>
            </a:pPr>
            <a:r>
              <a:rPr lang="en-US" sz="8000" smtClean="0">
                <a:solidFill>
                  <a:schemeClr val="tx1"/>
                </a:solidFill>
              </a:rPr>
              <a:t>tic toc</a:t>
            </a:r>
          </a:p>
          <a:p>
            <a:pPr marL="0" indent="0">
              <a:buNone/>
            </a:pPr>
            <a:r>
              <a:rPr lang="en-US" sz="8000" smtClean="0">
                <a:solidFill>
                  <a:schemeClr val="tx1"/>
                </a:solidFill>
              </a:rPr>
              <a:t>warble </a:t>
            </a:r>
          </a:p>
          <a:p>
            <a:pPr marL="0" indent="0">
              <a:buNone/>
            </a:pPr>
            <a:r>
              <a:rPr lang="en-US" sz="8000" smtClean="0">
                <a:solidFill>
                  <a:schemeClr val="tx1"/>
                </a:solidFill>
              </a:rPr>
              <a:t>whack</a:t>
            </a:r>
          </a:p>
          <a:p>
            <a:pPr marL="0" indent="0">
              <a:buNone/>
            </a:pPr>
            <a:r>
              <a:rPr lang="en-US" sz="8000" smtClean="0">
                <a:solidFill>
                  <a:schemeClr val="tx1"/>
                </a:solidFill>
              </a:rPr>
              <a:t>whisper</a:t>
            </a:r>
          </a:p>
          <a:p>
            <a:pPr marL="0" indent="0">
              <a:buNone/>
            </a:pPr>
            <a:r>
              <a:rPr lang="en-US" sz="8000" smtClean="0">
                <a:solidFill>
                  <a:schemeClr val="tx1"/>
                </a:solidFill>
              </a:rPr>
              <a:t>yawn</a:t>
            </a:r>
          </a:p>
          <a:p>
            <a:endParaRPr lang="en-US" dirty="0">
              <a:solidFill>
                <a:schemeClr val="tx1"/>
              </a:solidFill>
            </a:endParaRPr>
          </a:p>
        </p:txBody>
      </p:sp>
    </p:spTree>
    <p:extLst>
      <p:ext uri="{BB962C8B-B14F-4D97-AF65-F5344CB8AC3E}">
        <p14:creationId xmlns:p14="http://schemas.microsoft.com/office/powerpoint/2010/main" val="209056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 calcmode="lin" valueType="num">
                                      <p:cBhvr additive="base">
                                        <p:cTn id="5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 calcmode="lin" valueType="num">
                                      <p:cBhvr additive="base">
                                        <p:cTn id="5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anim calcmode="lin" valueType="num">
                                      <p:cBhvr additive="base">
                                        <p:cTn id="5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anim calcmode="lin" valueType="num">
                                      <p:cBhvr additive="base">
                                        <p:cTn id="63"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
                                            <p:txEl>
                                              <p:pRg st="15" end="15"/>
                                            </p:txEl>
                                          </p:spTgt>
                                        </p:tgtEl>
                                        <p:attrNameLst>
                                          <p:attrName>style.visibility</p:attrName>
                                        </p:attrNameLst>
                                      </p:cBhvr>
                                      <p:to>
                                        <p:strVal val="visible"/>
                                      </p:to>
                                    </p:set>
                                    <p:anim calcmode="lin" valueType="num">
                                      <p:cBhvr additive="base">
                                        <p:cTn id="67"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
                                            <p:txEl>
                                              <p:pRg st="16" end="16"/>
                                            </p:txEl>
                                          </p:spTgt>
                                        </p:tgtEl>
                                        <p:attrNameLst>
                                          <p:attrName>style.visibility</p:attrName>
                                        </p:attrNameLst>
                                      </p:cBhvr>
                                      <p:to>
                                        <p:strVal val="visible"/>
                                      </p:to>
                                    </p:set>
                                    <p:anim calcmode="lin" valueType="num">
                                      <p:cBhvr additive="base">
                                        <p:cTn id="71"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16" end="16"/>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
                                            <p:txEl>
                                              <p:pRg st="17" end="17"/>
                                            </p:txEl>
                                          </p:spTgt>
                                        </p:tgtEl>
                                        <p:attrNameLst>
                                          <p:attrName>style.visibility</p:attrName>
                                        </p:attrNameLst>
                                      </p:cBhvr>
                                      <p:to>
                                        <p:strVal val="visible"/>
                                      </p:to>
                                    </p:set>
                                    <p:anim calcmode="lin" valueType="num">
                                      <p:cBhvr additive="base">
                                        <p:cTn id="75"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17" end="17"/>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
                                            <p:txEl>
                                              <p:pRg st="18" end="18"/>
                                            </p:txEl>
                                          </p:spTgt>
                                        </p:tgtEl>
                                        <p:attrNameLst>
                                          <p:attrName>style.visibility</p:attrName>
                                        </p:attrNameLst>
                                      </p:cBhvr>
                                      <p:to>
                                        <p:strVal val="visible"/>
                                      </p:to>
                                    </p:set>
                                    <p:anim calcmode="lin" valueType="num">
                                      <p:cBhvr additive="base">
                                        <p:cTn id="79" dur="500" fill="hold"/>
                                        <p:tgtEl>
                                          <p:spTgt spid="4">
                                            <p:txEl>
                                              <p:pRg st="18" end="1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8" end="18"/>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
                                            <p:txEl>
                                              <p:pRg st="19" end="19"/>
                                            </p:txEl>
                                          </p:spTgt>
                                        </p:tgtEl>
                                        <p:attrNameLst>
                                          <p:attrName>style.visibility</p:attrName>
                                        </p:attrNameLst>
                                      </p:cBhvr>
                                      <p:to>
                                        <p:strVal val="visible"/>
                                      </p:to>
                                    </p:set>
                                    <p:anim calcmode="lin" valueType="num">
                                      <p:cBhvr additive="base">
                                        <p:cTn id="83" dur="500" fill="hold"/>
                                        <p:tgtEl>
                                          <p:spTgt spid="4">
                                            <p:txEl>
                                              <p:pRg st="19" end="19"/>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
                                            <p:txEl>
                                              <p:pRg st="19" end="19"/>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
                                            <p:txEl>
                                              <p:pRg st="20" end="20"/>
                                            </p:txEl>
                                          </p:spTgt>
                                        </p:tgtEl>
                                        <p:attrNameLst>
                                          <p:attrName>style.visibility</p:attrName>
                                        </p:attrNameLst>
                                      </p:cBhvr>
                                      <p:to>
                                        <p:strVal val="visible"/>
                                      </p:to>
                                    </p:set>
                                    <p:anim calcmode="lin" valueType="num">
                                      <p:cBhvr additive="base">
                                        <p:cTn id="87" dur="500" fill="hold"/>
                                        <p:tgtEl>
                                          <p:spTgt spid="4">
                                            <p:txEl>
                                              <p:pRg st="20" end="2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txEl>
                                              <p:pRg st="20" end="20"/>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
                                            <p:txEl>
                                              <p:pRg st="21" end="21"/>
                                            </p:txEl>
                                          </p:spTgt>
                                        </p:tgtEl>
                                        <p:attrNameLst>
                                          <p:attrName>style.visibility</p:attrName>
                                        </p:attrNameLst>
                                      </p:cBhvr>
                                      <p:to>
                                        <p:strVal val="visible"/>
                                      </p:to>
                                    </p:set>
                                    <p:anim calcmode="lin" valueType="num">
                                      <p:cBhvr additive="base">
                                        <p:cTn id="91" dur="500" fill="hold"/>
                                        <p:tgtEl>
                                          <p:spTgt spid="4">
                                            <p:txEl>
                                              <p:pRg st="21" end="2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21" end="21"/>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
                                            <p:txEl>
                                              <p:pRg st="22" end="22"/>
                                            </p:txEl>
                                          </p:spTgt>
                                        </p:tgtEl>
                                        <p:attrNameLst>
                                          <p:attrName>style.visibility</p:attrName>
                                        </p:attrNameLst>
                                      </p:cBhvr>
                                      <p:to>
                                        <p:strVal val="visible"/>
                                      </p:to>
                                    </p:set>
                                    <p:anim calcmode="lin" valueType="num">
                                      <p:cBhvr additive="base">
                                        <p:cTn id="95" dur="500" fill="hold"/>
                                        <p:tgtEl>
                                          <p:spTgt spid="4">
                                            <p:txEl>
                                              <p:pRg st="22" end="22"/>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4">
                                            <p:txEl>
                                              <p:pRg st="22" end="22"/>
                                            </p:txEl>
                                          </p:spTgt>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4">
                                            <p:txEl>
                                              <p:pRg st="23" end="23"/>
                                            </p:txEl>
                                          </p:spTgt>
                                        </p:tgtEl>
                                        <p:attrNameLst>
                                          <p:attrName>style.visibility</p:attrName>
                                        </p:attrNameLst>
                                      </p:cBhvr>
                                      <p:to>
                                        <p:strVal val="visible"/>
                                      </p:to>
                                    </p:set>
                                    <p:anim calcmode="lin" valueType="num">
                                      <p:cBhvr additive="base">
                                        <p:cTn id="99" dur="500" fill="hold"/>
                                        <p:tgtEl>
                                          <p:spTgt spid="4">
                                            <p:txEl>
                                              <p:pRg st="23" end="23"/>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4">
                                            <p:txEl>
                                              <p:pRg st="23" end="23"/>
                                            </p:txEl>
                                          </p:spTgt>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4">
                                            <p:txEl>
                                              <p:pRg st="24" end="24"/>
                                            </p:txEl>
                                          </p:spTgt>
                                        </p:tgtEl>
                                        <p:attrNameLst>
                                          <p:attrName>style.visibility</p:attrName>
                                        </p:attrNameLst>
                                      </p:cBhvr>
                                      <p:to>
                                        <p:strVal val="visible"/>
                                      </p:to>
                                    </p:set>
                                    <p:anim calcmode="lin" valueType="num">
                                      <p:cBhvr additive="base">
                                        <p:cTn id="103" dur="500" fill="hold"/>
                                        <p:tgtEl>
                                          <p:spTgt spid="4">
                                            <p:txEl>
                                              <p:pRg st="24" end="24"/>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
                                            <p:txEl>
                                              <p:pRg st="24" end="24"/>
                                            </p:txEl>
                                          </p:spTgt>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4">
                                            <p:txEl>
                                              <p:pRg st="25" end="25"/>
                                            </p:txEl>
                                          </p:spTgt>
                                        </p:tgtEl>
                                        <p:attrNameLst>
                                          <p:attrName>style.visibility</p:attrName>
                                        </p:attrNameLst>
                                      </p:cBhvr>
                                      <p:to>
                                        <p:strVal val="visible"/>
                                      </p:to>
                                    </p:set>
                                    <p:anim calcmode="lin" valueType="num">
                                      <p:cBhvr additive="base">
                                        <p:cTn id="107" dur="500" fill="hold"/>
                                        <p:tgtEl>
                                          <p:spTgt spid="4">
                                            <p:txEl>
                                              <p:pRg st="25" end="25"/>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4">
                                            <p:txEl>
                                              <p:pRg st="25" end="25"/>
                                            </p:txEl>
                                          </p:spTgt>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4">
                                            <p:txEl>
                                              <p:pRg st="26" end="26"/>
                                            </p:txEl>
                                          </p:spTgt>
                                        </p:tgtEl>
                                        <p:attrNameLst>
                                          <p:attrName>style.visibility</p:attrName>
                                        </p:attrNameLst>
                                      </p:cBhvr>
                                      <p:to>
                                        <p:strVal val="visible"/>
                                      </p:to>
                                    </p:set>
                                    <p:anim calcmode="lin" valueType="num">
                                      <p:cBhvr additive="base">
                                        <p:cTn id="111" dur="500" fill="hold"/>
                                        <p:tgtEl>
                                          <p:spTgt spid="4">
                                            <p:txEl>
                                              <p:pRg st="26" end="26"/>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4">
                                            <p:txEl>
                                              <p:pRg st="26" end="26"/>
                                            </p:txEl>
                                          </p:spTgt>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4">
                                            <p:txEl>
                                              <p:pRg st="27" end="27"/>
                                            </p:txEl>
                                          </p:spTgt>
                                        </p:tgtEl>
                                        <p:attrNameLst>
                                          <p:attrName>style.visibility</p:attrName>
                                        </p:attrNameLst>
                                      </p:cBhvr>
                                      <p:to>
                                        <p:strVal val="visible"/>
                                      </p:to>
                                    </p:set>
                                    <p:anim calcmode="lin" valueType="num">
                                      <p:cBhvr additive="base">
                                        <p:cTn id="115" dur="500" fill="hold"/>
                                        <p:tgtEl>
                                          <p:spTgt spid="4">
                                            <p:txEl>
                                              <p:pRg st="27" end="27"/>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4">
                                            <p:txEl>
                                              <p:pRg st="27" end="27"/>
                                            </p:txEl>
                                          </p:spTgt>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4">
                                            <p:txEl>
                                              <p:pRg st="28" end="28"/>
                                            </p:txEl>
                                          </p:spTgt>
                                        </p:tgtEl>
                                        <p:attrNameLst>
                                          <p:attrName>style.visibility</p:attrName>
                                        </p:attrNameLst>
                                      </p:cBhvr>
                                      <p:to>
                                        <p:strVal val="visible"/>
                                      </p:to>
                                    </p:set>
                                    <p:anim calcmode="lin" valueType="num">
                                      <p:cBhvr additive="base">
                                        <p:cTn id="119" dur="500" fill="hold"/>
                                        <p:tgtEl>
                                          <p:spTgt spid="4">
                                            <p:txEl>
                                              <p:pRg st="28" end="28"/>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4">
                                            <p:txEl>
                                              <p:pRg st="28" end="28"/>
                                            </p:txEl>
                                          </p:spTgt>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4">
                                            <p:txEl>
                                              <p:pRg st="29" end="29"/>
                                            </p:txEl>
                                          </p:spTgt>
                                        </p:tgtEl>
                                        <p:attrNameLst>
                                          <p:attrName>style.visibility</p:attrName>
                                        </p:attrNameLst>
                                      </p:cBhvr>
                                      <p:to>
                                        <p:strVal val="visible"/>
                                      </p:to>
                                    </p:set>
                                    <p:anim calcmode="lin" valueType="num">
                                      <p:cBhvr additive="base">
                                        <p:cTn id="123" dur="500" fill="hold"/>
                                        <p:tgtEl>
                                          <p:spTgt spid="4">
                                            <p:txEl>
                                              <p:pRg st="29" end="29"/>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4">
                                            <p:txEl>
                                              <p:pRg st="29" end="29"/>
                                            </p:txEl>
                                          </p:spTgt>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4">
                                            <p:txEl>
                                              <p:pRg st="30" end="30"/>
                                            </p:txEl>
                                          </p:spTgt>
                                        </p:tgtEl>
                                        <p:attrNameLst>
                                          <p:attrName>style.visibility</p:attrName>
                                        </p:attrNameLst>
                                      </p:cBhvr>
                                      <p:to>
                                        <p:strVal val="visible"/>
                                      </p:to>
                                    </p:set>
                                    <p:anim calcmode="lin" valueType="num">
                                      <p:cBhvr additive="base">
                                        <p:cTn id="127" dur="500" fill="hold"/>
                                        <p:tgtEl>
                                          <p:spTgt spid="4">
                                            <p:txEl>
                                              <p:pRg st="30" end="3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4">
                                            <p:txEl>
                                              <p:pRg st="30" end="30"/>
                                            </p:txEl>
                                          </p:spTgt>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4">
                                            <p:txEl>
                                              <p:pRg st="31" end="31"/>
                                            </p:txEl>
                                          </p:spTgt>
                                        </p:tgtEl>
                                        <p:attrNameLst>
                                          <p:attrName>style.visibility</p:attrName>
                                        </p:attrNameLst>
                                      </p:cBhvr>
                                      <p:to>
                                        <p:strVal val="visible"/>
                                      </p:to>
                                    </p:set>
                                    <p:anim calcmode="lin" valueType="num">
                                      <p:cBhvr additive="base">
                                        <p:cTn id="131" dur="500" fill="hold"/>
                                        <p:tgtEl>
                                          <p:spTgt spid="4">
                                            <p:txEl>
                                              <p:pRg st="31" end="31"/>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4">
                                            <p:txEl>
                                              <p:pRg st="31" end="31"/>
                                            </p:txEl>
                                          </p:spTgt>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6" presetClass="entr" presetSubtype="16" fill="hold" nodeType="clickEffect">
                                  <p:stCondLst>
                                    <p:cond delay="0"/>
                                  </p:stCondLst>
                                  <p:childTnLst>
                                    <p:set>
                                      <p:cBhvr>
                                        <p:cTn id="136" dur="1" fill="hold">
                                          <p:stCondLst>
                                            <p:cond delay="0"/>
                                          </p:stCondLst>
                                        </p:cTn>
                                        <p:tgtEl>
                                          <p:spTgt spid="3">
                                            <p:txEl>
                                              <p:pRg st="0" end="0"/>
                                            </p:txEl>
                                          </p:spTgt>
                                        </p:tgtEl>
                                        <p:attrNameLst>
                                          <p:attrName>style.visibility</p:attrName>
                                        </p:attrNameLst>
                                      </p:cBhvr>
                                      <p:to>
                                        <p:strVal val="visible"/>
                                      </p:to>
                                    </p:set>
                                    <p:animEffect transition="in" filter="circle(in)">
                                      <p:cBhvr>
                                        <p:cTn id="137" dur="2000"/>
                                        <p:tgtEl>
                                          <p:spTgt spid="3">
                                            <p:txEl>
                                              <p:pRg st="0" end="0"/>
                                            </p:txEl>
                                          </p:spTgt>
                                        </p:tgtEl>
                                      </p:cBhvr>
                                    </p:animEffect>
                                  </p:childTnLst>
                                </p:cTn>
                              </p:par>
                              <p:par>
                                <p:cTn id="138" presetID="6" presetClass="entr" presetSubtype="16" fill="hold" nodeType="withEffect">
                                  <p:stCondLst>
                                    <p:cond delay="0"/>
                                  </p:stCondLst>
                                  <p:childTnLst>
                                    <p:set>
                                      <p:cBhvr>
                                        <p:cTn id="139" dur="1" fill="hold">
                                          <p:stCondLst>
                                            <p:cond delay="0"/>
                                          </p:stCondLst>
                                        </p:cTn>
                                        <p:tgtEl>
                                          <p:spTgt spid="3">
                                            <p:txEl>
                                              <p:pRg st="1" end="1"/>
                                            </p:txEl>
                                          </p:spTgt>
                                        </p:tgtEl>
                                        <p:attrNameLst>
                                          <p:attrName>style.visibility</p:attrName>
                                        </p:attrNameLst>
                                      </p:cBhvr>
                                      <p:to>
                                        <p:strVal val="visible"/>
                                      </p:to>
                                    </p:set>
                                    <p:animEffect transition="in" filter="circle(in)">
                                      <p:cBhvr>
                                        <p:cTn id="140" dur="2000"/>
                                        <p:tgtEl>
                                          <p:spTgt spid="3">
                                            <p:txEl>
                                              <p:pRg st="1" end="1"/>
                                            </p:txEl>
                                          </p:spTgt>
                                        </p:tgtEl>
                                      </p:cBhvr>
                                    </p:animEffect>
                                  </p:childTnLst>
                                </p:cTn>
                              </p:par>
                              <p:par>
                                <p:cTn id="141" presetID="6" presetClass="entr" presetSubtype="16" fill="hold" nodeType="withEffect">
                                  <p:stCondLst>
                                    <p:cond delay="0"/>
                                  </p:stCondLst>
                                  <p:childTnLst>
                                    <p:set>
                                      <p:cBhvr>
                                        <p:cTn id="142" dur="1" fill="hold">
                                          <p:stCondLst>
                                            <p:cond delay="0"/>
                                          </p:stCondLst>
                                        </p:cTn>
                                        <p:tgtEl>
                                          <p:spTgt spid="3">
                                            <p:txEl>
                                              <p:pRg st="2" end="2"/>
                                            </p:txEl>
                                          </p:spTgt>
                                        </p:tgtEl>
                                        <p:attrNameLst>
                                          <p:attrName>style.visibility</p:attrName>
                                        </p:attrNameLst>
                                      </p:cBhvr>
                                      <p:to>
                                        <p:strVal val="visible"/>
                                      </p:to>
                                    </p:set>
                                    <p:animEffect transition="in" filter="circle(in)">
                                      <p:cBhvr>
                                        <p:cTn id="143" dur="2000"/>
                                        <p:tgtEl>
                                          <p:spTgt spid="3">
                                            <p:txEl>
                                              <p:pRg st="2" end="2"/>
                                            </p:txEl>
                                          </p:spTgt>
                                        </p:tgtEl>
                                      </p:cBhvr>
                                    </p:animEffect>
                                  </p:childTnLst>
                                </p:cTn>
                              </p:par>
                              <p:par>
                                <p:cTn id="144" presetID="6" presetClass="entr" presetSubtype="16" fill="hold" nodeType="withEffect">
                                  <p:stCondLst>
                                    <p:cond delay="0"/>
                                  </p:stCondLst>
                                  <p:childTnLst>
                                    <p:set>
                                      <p:cBhvr>
                                        <p:cTn id="145" dur="1" fill="hold">
                                          <p:stCondLst>
                                            <p:cond delay="0"/>
                                          </p:stCondLst>
                                        </p:cTn>
                                        <p:tgtEl>
                                          <p:spTgt spid="3">
                                            <p:txEl>
                                              <p:pRg st="3" end="3"/>
                                            </p:txEl>
                                          </p:spTgt>
                                        </p:tgtEl>
                                        <p:attrNameLst>
                                          <p:attrName>style.visibility</p:attrName>
                                        </p:attrNameLst>
                                      </p:cBhvr>
                                      <p:to>
                                        <p:strVal val="visible"/>
                                      </p:to>
                                    </p:set>
                                    <p:animEffect transition="in" filter="circle(in)">
                                      <p:cBhvr>
                                        <p:cTn id="146" dur="2000"/>
                                        <p:tgtEl>
                                          <p:spTgt spid="3">
                                            <p:txEl>
                                              <p:pRg st="3" end="3"/>
                                            </p:txEl>
                                          </p:spTgt>
                                        </p:tgtEl>
                                      </p:cBhvr>
                                    </p:animEffect>
                                  </p:childTnLst>
                                </p:cTn>
                              </p:par>
                              <p:par>
                                <p:cTn id="147" presetID="6" presetClass="entr" presetSubtype="16" fill="hold" nodeType="withEffect">
                                  <p:stCondLst>
                                    <p:cond delay="0"/>
                                  </p:stCondLst>
                                  <p:childTnLst>
                                    <p:set>
                                      <p:cBhvr>
                                        <p:cTn id="148" dur="1" fill="hold">
                                          <p:stCondLst>
                                            <p:cond delay="0"/>
                                          </p:stCondLst>
                                        </p:cTn>
                                        <p:tgtEl>
                                          <p:spTgt spid="3">
                                            <p:txEl>
                                              <p:pRg st="4" end="4"/>
                                            </p:txEl>
                                          </p:spTgt>
                                        </p:tgtEl>
                                        <p:attrNameLst>
                                          <p:attrName>style.visibility</p:attrName>
                                        </p:attrNameLst>
                                      </p:cBhvr>
                                      <p:to>
                                        <p:strVal val="visible"/>
                                      </p:to>
                                    </p:set>
                                    <p:animEffect transition="in" filter="circle(in)">
                                      <p:cBhvr>
                                        <p:cTn id="149" dur="2000"/>
                                        <p:tgtEl>
                                          <p:spTgt spid="3">
                                            <p:txEl>
                                              <p:pRg st="4" end="4"/>
                                            </p:txEl>
                                          </p:spTgt>
                                        </p:tgtEl>
                                      </p:cBhvr>
                                    </p:animEffect>
                                  </p:childTnLst>
                                </p:cTn>
                              </p:par>
                              <p:par>
                                <p:cTn id="150" presetID="6" presetClass="entr" presetSubtype="16" fill="hold" nodeType="withEffect">
                                  <p:stCondLst>
                                    <p:cond delay="0"/>
                                  </p:stCondLst>
                                  <p:childTnLst>
                                    <p:set>
                                      <p:cBhvr>
                                        <p:cTn id="151" dur="1" fill="hold">
                                          <p:stCondLst>
                                            <p:cond delay="0"/>
                                          </p:stCondLst>
                                        </p:cTn>
                                        <p:tgtEl>
                                          <p:spTgt spid="3">
                                            <p:txEl>
                                              <p:pRg st="5" end="5"/>
                                            </p:txEl>
                                          </p:spTgt>
                                        </p:tgtEl>
                                        <p:attrNameLst>
                                          <p:attrName>style.visibility</p:attrName>
                                        </p:attrNameLst>
                                      </p:cBhvr>
                                      <p:to>
                                        <p:strVal val="visible"/>
                                      </p:to>
                                    </p:set>
                                    <p:animEffect transition="in" filter="circle(in)">
                                      <p:cBhvr>
                                        <p:cTn id="152" dur="2000"/>
                                        <p:tgtEl>
                                          <p:spTgt spid="3">
                                            <p:txEl>
                                              <p:pRg st="5" end="5"/>
                                            </p:txEl>
                                          </p:spTgt>
                                        </p:tgtEl>
                                      </p:cBhvr>
                                    </p:animEffect>
                                  </p:childTnLst>
                                </p:cTn>
                              </p:par>
                              <p:par>
                                <p:cTn id="153" presetID="6" presetClass="entr" presetSubtype="16" fill="hold" nodeType="withEffect">
                                  <p:stCondLst>
                                    <p:cond delay="0"/>
                                  </p:stCondLst>
                                  <p:childTnLst>
                                    <p:set>
                                      <p:cBhvr>
                                        <p:cTn id="154" dur="1" fill="hold">
                                          <p:stCondLst>
                                            <p:cond delay="0"/>
                                          </p:stCondLst>
                                        </p:cTn>
                                        <p:tgtEl>
                                          <p:spTgt spid="3">
                                            <p:txEl>
                                              <p:pRg st="6" end="6"/>
                                            </p:txEl>
                                          </p:spTgt>
                                        </p:tgtEl>
                                        <p:attrNameLst>
                                          <p:attrName>style.visibility</p:attrName>
                                        </p:attrNameLst>
                                      </p:cBhvr>
                                      <p:to>
                                        <p:strVal val="visible"/>
                                      </p:to>
                                    </p:set>
                                    <p:animEffect transition="in" filter="circle(in)">
                                      <p:cBhvr>
                                        <p:cTn id="155" dur="2000"/>
                                        <p:tgtEl>
                                          <p:spTgt spid="3">
                                            <p:txEl>
                                              <p:pRg st="6" end="6"/>
                                            </p:txEl>
                                          </p:spTgt>
                                        </p:tgtEl>
                                      </p:cBhvr>
                                    </p:animEffect>
                                  </p:childTnLst>
                                </p:cTn>
                              </p:par>
                              <p:par>
                                <p:cTn id="156" presetID="6" presetClass="entr" presetSubtype="16" fill="hold" nodeType="withEffect">
                                  <p:stCondLst>
                                    <p:cond delay="0"/>
                                  </p:stCondLst>
                                  <p:childTnLst>
                                    <p:set>
                                      <p:cBhvr>
                                        <p:cTn id="157" dur="1" fill="hold">
                                          <p:stCondLst>
                                            <p:cond delay="0"/>
                                          </p:stCondLst>
                                        </p:cTn>
                                        <p:tgtEl>
                                          <p:spTgt spid="3">
                                            <p:txEl>
                                              <p:pRg st="7" end="7"/>
                                            </p:txEl>
                                          </p:spTgt>
                                        </p:tgtEl>
                                        <p:attrNameLst>
                                          <p:attrName>style.visibility</p:attrName>
                                        </p:attrNameLst>
                                      </p:cBhvr>
                                      <p:to>
                                        <p:strVal val="visible"/>
                                      </p:to>
                                    </p:set>
                                    <p:animEffect transition="in" filter="circle(in)">
                                      <p:cBhvr>
                                        <p:cTn id="158" dur="2000"/>
                                        <p:tgtEl>
                                          <p:spTgt spid="3">
                                            <p:txEl>
                                              <p:pRg st="7" end="7"/>
                                            </p:txEl>
                                          </p:spTgt>
                                        </p:tgtEl>
                                      </p:cBhvr>
                                    </p:animEffect>
                                  </p:childTnLst>
                                </p:cTn>
                              </p:par>
                              <p:par>
                                <p:cTn id="159" presetID="6" presetClass="entr" presetSubtype="16" fill="hold" nodeType="withEffect">
                                  <p:stCondLst>
                                    <p:cond delay="0"/>
                                  </p:stCondLst>
                                  <p:childTnLst>
                                    <p:set>
                                      <p:cBhvr>
                                        <p:cTn id="160" dur="1" fill="hold">
                                          <p:stCondLst>
                                            <p:cond delay="0"/>
                                          </p:stCondLst>
                                        </p:cTn>
                                        <p:tgtEl>
                                          <p:spTgt spid="3">
                                            <p:txEl>
                                              <p:pRg st="8" end="8"/>
                                            </p:txEl>
                                          </p:spTgt>
                                        </p:tgtEl>
                                        <p:attrNameLst>
                                          <p:attrName>style.visibility</p:attrName>
                                        </p:attrNameLst>
                                      </p:cBhvr>
                                      <p:to>
                                        <p:strVal val="visible"/>
                                      </p:to>
                                    </p:set>
                                    <p:animEffect transition="in" filter="circle(in)">
                                      <p:cBhvr>
                                        <p:cTn id="161" dur="2000"/>
                                        <p:tgtEl>
                                          <p:spTgt spid="3">
                                            <p:txEl>
                                              <p:pRg st="8" end="8"/>
                                            </p:txEl>
                                          </p:spTgt>
                                        </p:tgtEl>
                                      </p:cBhvr>
                                    </p:animEffect>
                                  </p:childTnLst>
                                </p:cTn>
                              </p:par>
                              <p:par>
                                <p:cTn id="162" presetID="6" presetClass="entr" presetSubtype="16" fill="hold" nodeType="withEffect">
                                  <p:stCondLst>
                                    <p:cond delay="0"/>
                                  </p:stCondLst>
                                  <p:childTnLst>
                                    <p:set>
                                      <p:cBhvr>
                                        <p:cTn id="163" dur="1" fill="hold">
                                          <p:stCondLst>
                                            <p:cond delay="0"/>
                                          </p:stCondLst>
                                        </p:cTn>
                                        <p:tgtEl>
                                          <p:spTgt spid="3">
                                            <p:txEl>
                                              <p:pRg st="9" end="9"/>
                                            </p:txEl>
                                          </p:spTgt>
                                        </p:tgtEl>
                                        <p:attrNameLst>
                                          <p:attrName>style.visibility</p:attrName>
                                        </p:attrNameLst>
                                      </p:cBhvr>
                                      <p:to>
                                        <p:strVal val="visible"/>
                                      </p:to>
                                    </p:set>
                                    <p:animEffect transition="in" filter="circle(in)">
                                      <p:cBhvr>
                                        <p:cTn id="164" dur="2000"/>
                                        <p:tgtEl>
                                          <p:spTgt spid="3">
                                            <p:txEl>
                                              <p:pRg st="9" end="9"/>
                                            </p:txEl>
                                          </p:spTgt>
                                        </p:tgtEl>
                                      </p:cBhvr>
                                    </p:animEffect>
                                  </p:childTnLst>
                                </p:cTn>
                              </p:par>
                              <p:par>
                                <p:cTn id="165" presetID="6" presetClass="entr" presetSubtype="16" fill="hold" nodeType="withEffect">
                                  <p:stCondLst>
                                    <p:cond delay="0"/>
                                  </p:stCondLst>
                                  <p:childTnLst>
                                    <p:set>
                                      <p:cBhvr>
                                        <p:cTn id="166" dur="1" fill="hold">
                                          <p:stCondLst>
                                            <p:cond delay="0"/>
                                          </p:stCondLst>
                                        </p:cTn>
                                        <p:tgtEl>
                                          <p:spTgt spid="3">
                                            <p:txEl>
                                              <p:pRg st="10" end="10"/>
                                            </p:txEl>
                                          </p:spTgt>
                                        </p:tgtEl>
                                        <p:attrNameLst>
                                          <p:attrName>style.visibility</p:attrName>
                                        </p:attrNameLst>
                                      </p:cBhvr>
                                      <p:to>
                                        <p:strVal val="visible"/>
                                      </p:to>
                                    </p:set>
                                    <p:animEffect transition="in" filter="circle(in)">
                                      <p:cBhvr>
                                        <p:cTn id="167" dur="2000"/>
                                        <p:tgtEl>
                                          <p:spTgt spid="3">
                                            <p:txEl>
                                              <p:pRg st="10" end="10"/>
                                            </p:txEl>
                                          </p:spTgt>
                                        </p:tgtEl>
                                      </p:cBhvr>
                                    </p:animEffect>
                                  </p:childTnLst>
                                </p:cTn>
                              </p:par>
                              <p:par>
                                <p:cTn id="168" presetID="6" presetClass="entr" presetSubtype="16" fill="hold" nodeType="withEffect">
                                  <p:stCondLst>
                                    <p:cond delay="0"/>
                                  </p:stCondLst>
                                  <p:childTnLst>
                                    <p:set>
                                      <p:cBhvr>
                                        <p:cTn id="169" dur="1" fill="hold">
                                          <p:stCondLst>
                                            <p:cond delay="0"/>
                                          </p:stCondLst>
                                        </p:cTn>
                                        <p:tgtEl>
                                          <p:spTgt spid="3">
                                            <p:txEl>
                                              <p:pRg st="11" end="11"/>
                                            </p:txEl>
                                          </p:spTgt>
                                        </p:tgtEl>
                                        <p:attrNameLst>
                                          <p:attrName>style.visibility</p:attrName>
                                        </p:attrNameLst>
                                      </p:cBhvr>
                                      <p:to>
                                        <p:strVal val="visible"/>
                                      </p:to>
                                    </p:set>
                                    <p:animEffect transition="in" filter="circle(in)">
                                      <p:cBhvr>
                                        <p:cTn id="170" dur="2000"/>
                                        <p:tgtEl>
                                          <p:spTgt spid="3">
                                            <p:txEl>
                                              <p:pRg st="11" end="11"/>
                                            </p:txEl>
                                          </p:spTgt>
                                        </p:tgtEl>
                                      </p:cBhvr>
                                    </p:animEffect>
                                  </p:childTnLst>
                                </p:cTn>
                              </p:par>
                              <p:par>
                                <p:cTn id="171" presetID="6" presetClass="entr" presetSubtype="16" fill="hold" nodeType="withEffect">
                                  <p:stCondLst>
                                    <p:cond delay="0"/>
                                  </p:stCondLst>
                                  <p:childTnLst>
                                    <p:set>
                                      <p:cBhvr>
                                        <p:cTn id="172" dur="1" fill="hold">
                                          <p:stCondLst>
                                            <p:cond delay="0"/>
                                          </p:stCondLst>
                                        </p:cTn>
                                        <p:tgtEl>
                                          <p:spTgt spid="3">
                                            <p:txEl>
                                              <p:pRg st="12" end="12"/>
                                            </p:txEl>
                                          </p:spTgt>
                                        </p:tgtEl>
                                        <p:attrNameLst>
                                          <p:attrName>style.visibility</p:attrName>
                                        </p:attrNameLst>
                                      </p:cBhvr>
                                      <p:to>
                                        <p:strVal val="visible"/>
                                      </p:to>
                                    </p:set>
                                    <p:animEffect transition="in" filter="circle(in)">
                                      <p:cBhvr>
                                        <p:cTn id="173" dur="2000"/>
                                        <p:tgtEl>
                                          <p:spTgt spid="3">
                                            <p:txEl>
                                              <p:pRg st="12" end="12"/>
                                            </p:txEl>
                                          </p:spTgt>
                                        </p:tgtEl>
                                      </p:cBhvr>
                                    </p:animEffect>
                                  </p:childTnLst>
                                </p:cTn>
                              </p:par>
                              <p:par>
                                <p:cTn id="174" presetID="6" presetClass="entr" presetSubtype="16" fill="hold" nodeType="withEffect">
                                  <p:stCondLst>
                                    <p:cond delay="0"/>
                                  </p:stCondLst>
                                  <p:childTnLst>
                                    <p:set>
                                      <p:cBhvr>
                                        <p:cTn id="175" dur="1" fill="hold">
                                          <p:stCondLst>
                                            <p:cond delay="0"/>
                                          </p:stCondLst>
                                        </p:cTn>
                                        <p:tgtEl>
                                          <p:spTgt spid="3">
                                            <p:txEl>
                                              <p:pRg st="13" end="13"/>
                                            </p:txEl>
                                          </p:spTgt>
                                        </p:tgtEl>
                                        <p:attrNameLst>
                                          <p:attrName>style.visibility</p:attrName>
                                        </p:attrNameLst>
                                      </p:cBhvr>
                                      <p:to>
                                        <p:strVal val="visible"/>
                                      </p:to>
                                    </p:set>
                                    <p:animEffect transition="in" filter="circle(in)">
                                      <p:cBhvr>
                                        <p:cTn id="176" dur="2000"/>
                                        <p:tgtEl>
                                          <p:spTgt spid="3">
                                            <p:txEl>
                                              <p:pRg st="13" end="13"/>
                                            </p:txEl>
                                          </p:spTgt>
                                        </p:tgtEl>
                                      </p:cBhvr>
                                    </p:animEffect>
                                  </p:childTnLst>
                                </p:cTn>
                              </p:par>
                              <p:par>
                                <p:cTn id="177" presetID="6" presetClass="entr" presetSubtype="16" fill="hold" nodeType="withEffect">
                                  <p:stCondLst>
                                    <p:cond delay="0"/>
                                  </p:stCondLst>
                                  <p:childTnLst>
                                    <p:set>
                                      <p:cBhvr>
                                        <p:cTn id="178" dur="1" fill="hold">
                                          <p:stCondLst>
                                            <p:cond delay="0"/>
                                          </p:stCondLst>
                                        </p:cTn>
                                        <p:tgtEl>
                                          <p:spTgt spid="3">
                                            <p:txEl>
                                              <p:pRg st="14" end="14"/>
                                            </p:txEl>
                                          </p:spTgt>
                                        </p:tgtEl>
                                        <p:attrNameLst>
                                          <p:attrName>style.visibility</p:attrName>
                                        </p:attrNameLst>
                                      </p:cBhvr>
                                      <p:to>
                                        <p:strVal val="visible"/>
                                      </p:to>
                                    </p:set>
                                    <p:animEffect transition="in" filter="circle(in)">
                                      <p:cBhvr>
                                        <p:cTn id="179" dur="2000"/>
                                        <p:tgtEl>
                                          <p:spTgt spid="3">
                                            <p:txEl>
                                              <p:pRg st="14" end="14"/>
                                            </p:txEl>
                                          </p:spTgt>
                                        </p:tgtEl>
                                      </p:cBhvr>
                                    </p:animEffect>
                                  </p:childTnLst>
                                </p:cTn>
                              </p:par>
                              <p:par>
                                <p:cTn id="180" presetID="6" presetClass="entr" presetSubtype="16" fill="hold" nodeType="withEffect">
                                  <p:stCondLst>
                                    <p:cond delay="0"/>
                                  </p:stCondLst>
                                  <p:childTnLst>
                                    <p:set>
                                      <p:cBhvr>
                                        <p:cTn id="181" dur="1" fill="hold">
                                          <p:stCondLst>
                                            <p:cond delay="0"/>
                                          </p:stCondLst>
                                        </p:cTn>
                                        <p:tgtEl>
                                          <p:spTgt spid="3">
                                            <p:txEl>
                                              <p:pRg st="15" end="15"/>
                                            </p:txEl>
                                          </p:spTgt>
                                        </p:tgtEl>
                                        <p:attrNameLst>
                                          <p:attrName>style.visibility</p:attrName>
                                        </p:attrNameLst>
                                      </p:cBhvr>
                                      <p:to>
                                        <p:strVal val="visible"/>
                                      </p:to>
                                    </p:set>
                                    <p:animEffect transition="in" filter="circle(in)">
                                      <p:cBhvr>
                                        <p:cTn id="182" dur="2000"/>
                                        <p:tgtEl>
                                          <p:spTgt spid="3">
                                            <p:txEl>
                                              <p:pRg st="15" end="15"/>
                                            </p:txEl>
                                          </p:spTgt>
                                        </p:tgtEl>
                                      </p:cBhvr>
                                    </p:animEffect>
                                  </p:childTnLst>
                                </p:cTn>
                              </p:par>
                              <p:par>
                                <p:cTn id="183" presetID="6" presetClass="entr" presetSubtype="16" fill="hold" nodeType="withEffect">
                                  <p:stCondLst>
                                    <p:cond delay="0"/>
                                  </p:stCondLst>
                                  <p:childTnLst>
                                    <p:set>
                                      <p:cBhvr>
                                        <p:cTn id="184" dur="1" fill="hold">
                                          <p:stCondLst>
                                            <p:cond delay="0"/>
                                          </p:stCondLst>
                                        </p:cTn>
                                        <p:tgtEl>
                                          <p:spTgt spid="3">
                                            <p:txEl>
                                              <p:pRg st="16" end="16"/>
                                            </p:txEl>
                                          </p:spTgt>
                                        </p:tgtEl>
                                        <p:attrNameLst>
                                          <p:attrName>style.visibility</p:attrName>
                                        </p:attrNameLst>
                                      </p:cBhvr>
                                      <p:to>
                                        <p:strVal val="visible"/>
                                      </p:to>
                                    </p:set>
                                    <p:animEffect transition="in" filter="circle(in)">
                                      <p:cBhvr>
                                        <p:cTn id="185" dur="2000"/>
                                        <p:tgtEl>
                                          <p:spTgt spid="3">
                                            <p:txEl>
                                              <p:pRg st="16" end="16"/>
                                            </p:txEl>
                                          </p:spTgt>
                                        </p:tgtEl>
                                      </p:cBhvr>
                                    </p:animEffect>
                                  </p:childTnLst>
                                </p:cTn>
                              </p:par>
                              <p:par>
                                <p:cTn id="186" presetID="6" presetClass="entr" presetSubtype="16" fill="hold" nodeType="withEffect">
                                  <p:stCondLst>
                                    <p:cond delay="0"/>
                                  </p:stCondLst>
                                  <p:childTnLst>
                                    <p:set>
                                      <p:cBhvr>
                                        <p:cTn id="187" dur="1" fill="hold">
                                          <p:stCondLst>
                                            <p:cond delay="0"/>
                                          </p:stCondLst>
                                        </p:cTn>
                                        <p:tgtEl>
                                          <p:spTgt spid="3">
                                            <p:txEl>
                                              <p:pRg st="17" end="17"/>
                                            </p:txEl>
                                          </p:spTgt>
                                        </p:tgtEl>
                                        <p:attrNameLst>
                                          <p:attrName>style.visibility</p:attrName>
                                        </p:attrNameLst>
                                      </p:cBhvr>
                                      <p:to>
                                        <p:strVal val="visible"/>
                                      </p:to>
                                    </p:set>
                                    <p:animEffect transition="in" filter="circle(in)">
                                      <p:cBhvr>
                                        <p:cTn id="188" dur="2000"/>
                                        <p:tgtEl>
                                          <p:spTgt spid="3">
                                            <p:txEl>
                                              <p:pRg st="17" end="17"/>
                                            </p:txEl>
                                          </p:spTgt>
                                        </p:tgtEl>
                                      </p:cBhvr>
                                    </p:animEffect>
                                  </p:childTnLst>
                                </p:cTn>
                              </p:par>
                              <p:par>
                                <p:cTn id="189" presetID="6" presetClass="entr" presetSubtype="16" fill="hold" nodeType="withEffect">
                                  <p:stCondLst>
                                    <p:cond delay="0"/>
                                  </p:stCondLst>
                                  <p:childTnLst>
                                    <p:set>
                                      <p:cBhvr>
                                        <p:cTn id="190" dur="1" fill="hold">
                                          <p:stCondLst>
                                            <p:cond delay="0"/>
                                          </p:stCondLst>
                                        </p:cTn>
                                        <p:tgtEl>
                                          <p:spTgt spid="3">
                                            <p:txEl>
                                              <p:pRg st="18" end="18"/>
                                            </p:txEl>
                                          </p:spTgt>
                                        </p:tgtEl>
                                        <p:attrNameLst>
                                          <p:attrName>style.visibility</p:attrName>
                                        </p:attrNameLst>
                                      </p:cBhvr>
                                      <p:to>
                                        <p:strVal val="visible"/>
                                      </p:to>
                                    </p:set>
                                    <p:animEffect transition="in" filter="circle(in)">
                                      <p:cBhvr>
                                        <p:cTn id="191" dur="2000"/>
                                        <p:tgtEl>
                                          <p:spTgt spid="3">
                                            <p:txEl>
                                              <p:pRg st="18" end="18"/>
                                            </p:txEl>
                                          </p:spTgt>
                                        </p:tgtEl>
                                      </p:cBhvr>
                                    </p:animEffect>
                                  </p:childTnLst>
                                </p:cTn>
                              </p:par>
                              <p:par>
                                <p:cTn id="192" presetID="6" presetClass="entr" presetSubtype="16" fill="hold" nodeType="withEffect">
                                  <p:stCondLst>
                                    <p:cond delay="0"/>
                                  </p:stCondLst>
                                  <p:childTnLst>
                                    <p:set>
                                      <p:cBhvr>
                                        <p:cTn id="193" dur="1" fill="hold">
                                          <p:stCondLst>
                                            <p:cond delay="0"/>
                                          </p:stCondLst>
                                        </p:cTn>
                                        <p:tgtEl>
                                          <p:spTgt spid="3">
                                            <p:txEl>
                                              <p:pRg st="19" end="19"/>
                                            </p:txEl>
                                          </p:spTgt>
                                        </p:tgtEl>
                                        <p:attrNameLst>
                                          <p:attrName>style.visibility</p:attrName>
                                        </p:attrNameLst>
                                      </p:cBhvr>
                                      <p:to>
                                        <p:strVal val="visible"/>
                                      </p:to>
                                    </p:set>
                                    <p:animEffect transition="in" filter="circle(in)">
                                      <p:cBhvr>
                                        <p:cTn id="194" dur="2000"/>
                                        <p:tgtEl>
                                          <p:spTgt spid="3">
                                            <p:txEl>
                                              <p:pRg st="19" end="19"/>
                                            </p:txEl>
                                          </p:spTgt>
                                        </p:tgtEl>
                                      </p:cBhvr>
                                    </p:animEffect>
                                  </p:childTnLst>
                                </p:cTn>
                              </p:par>
                              <p:par>
                                <p:cTn id="195" presetID="6" presetClass="entr" presetSubtype="16" fill="hold" nodeType="withEffect">
                                  <p:stCondLst>
                                    <p:cond delay="0"/>
                                  </p:stCondLst>
                                  <p:childTnLst>
                                    <p:set>
                                      <p:cBhvr>
                                        <p:cTn id="196" dur="1" fill="hold">
                                          <p:stCondLst>
                                            <p:cond delay="0"/>
                                          </p:stCondLst>
                                        </p:cTn>
                                        <p:tgtEl>
                                          <p:spTgt spid="3">
                                            <p:txEl>
                                              <p:pRg st="20" end="20"/>
                                            </p:txEl>
                                          </p:spTgt>
                                        </p:tgtEl>
                                        <p:attrNameLst>
                                          <p:attrName>style.visibility</p:attrName>
                                        </p:attrNameLst>
                                      </p:cBhvr>
                                      <p:to>
                                        <p:strVal val="visible"/>
                                      </p:to>
                                    </p:set>
                                    <p:animEffect transition="in" filter="circle(in)">
                                      <p:cBhvr>
                                        <p:cTn id="197" dur="2000"/>
                                        <p:tgtEl>
                                          <p:spTgt spid="3">
                                            <p:txEl>
                                              <p:pRg st="20" end="20"/>
                                            </p:txEl>
                                          </p:spTgt>
                                        </p:tgtEl>
                                      </p:cBhvr>
                                    </p:animEffect>
                                  </p:childTnLst>
                                </p:cTn>
                              </p:par>
                              <p:par>
                                <p:cTn id="198" presetID="6" presetClass="entr" presetSubtype="16" fill="hold" nodeType="withEffect">
                                  <p:stCondLst>
                                    <p:cond delay="0"/>
                                  </p:stCondLst>
                                  <p:childTnLst>
                                    <p:set>
                                      <p:cBhvr>
                                        <p:cTn id="199" dur="1" fill="hold">
                                          <p:stCondLst>
                                            <p:cond delay="0"/>
                                          </p:stCondLst>
                                        </p:cTn>
                                        <p:tgtEl>
                                          <p:spTgt spid="3">
                                            <p:txEl>
                                              <p:pRg st="21" end="21"/>
                                            </p:txEl>
                                          </p:spTgt>
                                        </p:tgtEl>
                                        <p:attrNameLst>
                                          <p:attrName>style.visibility</p:attrName>
                                        </p:attrNameLst>
                                      </p:cBhvr>
                                      <p:to>
                                        <p:strVal val="visible"/>
                                      </p:to>
                                    </p:set>
                                    <p:animEffect transition="in" filter="circle(in)">
                                      <p:cBhvr>
                                        <p:cTn id="200" dur="2000"/>
                                        <p:tgtEl>
                                          <p:spTgt spid="3">
                                            <p:txEl>
                                              <p:pRg st="21" end="21"/>
                                            </p:txEl>
                                          </p:spTgt>
                                        </p:tgtEl>
                                      </p:cBhvr>
                                    </p:animEffect>
                                  </p:childTnLst>
                                </p:cTn>
                              </p:par>
                              <p:par>
                                <p:cTn id="201" presetID="6" presetClass="entr" presetSubtype="16" fill="hold" nodeType="withEffect">
                                  <p:stCondLst>
                                    <p:cond delay="0"/>
                                  </p:stCondLst>
                                  <p:childTnLst>
                                    <p:set>
                                      <p:cBhvr>
                                        <p:cTn id="202" dur="1" fill="hold">
                                          <p:stCondLst>
                                            <p:cond delay="0"/>
                                          </p:stCondLst>
                                        </p:cTn>
                                        <p:tgtEl>
                                          <p:spTgt spid="3">
                                            <p:txEl>
                                              <p:pRg st="22" end="22"/>
                                            </p:txEl>
                                          </p:spTgt>
                                        </p:tgtEl>
                                        <p:attrNameLst>
                                          <p:attrName>style.visibility</p:attrName>
                                        </p:attrNameLst>
                                      </p:cBhvr>
                                      <p:to>
                                        <p:strVal val="visible"/>
                                      </p:to>
                                    </p:set>
                                    <p:animEffect transition="in" filter="circle(in)">
                                      <p:cBhvr>
                                        <p:cTn id="203" dur="2000"/>
                                        <p:tgtEl>
                                          <p:spTgt spid="3">
                                            <p:txEl>
                                              <p:pRg st="22" end="22"/>
                                            </p:txEl>
                                          </p:spTgt>
                                        </p:tgtEl>
                                      </p:cBhvr>
                                    </p:animEffect>
                                  </p:childTnLst>
                                </p:cTn>
                              </p:par>
                              <p:par>
                                <p:cTn id="204" presetID="6" presetClass="entr" presetSubtype="16" fill="hold" nodeType="withEffect">
                                  <p:stCondLst>
                                    <p:cond delay="0"/>
                                  </p:stCondLst>
                                  <p:childTnLst>
                                    <p:set>
                                      <p:cBhvr>
                                        <p:cTn id="205" dur="1" fill="hold">
                                          <p:stCondLst>
                                            <p:cond delay="0"/>
                                          </p:stCondLst>
                                        </p:cTn>
                                        <p:tgtEl>
                                          <p:spTgt spid="3">
                                            <p:txEl>
                                              <p:pRg st="23" end="23"/>
                                            </p:txEl>
                                          </p:spTgt>
                                        </p:tgtEl>
                                        <p:attrNameLst>
                                          <p:attrName>style.visibility</p:attrName>
                                        </p:attrNameLst>
                                      </p:cBhvr>
                                      <p:to>
                                        <p:strVal val="visible"/>
                                      </p:to>
                                    </p:set>
                                    <p:animEffect transition="in" filter="circle(in)">
                                      <p:cBhvr>
                                        <p:cTn id="206" dur="2000"/>
                                        <p:tgtEl>
                                          <p:spTgt spid="3">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14400"/>
          </a:xfrm>
        </p:spPr>
        <p:txBody>
          <a:bodyPr/>
          <a:lstStyle/>
          <a:p>
            <a:r>
              <a:rPr lang="en-US" dirty="0" smtClean="0"/>
              <a:t>Purpose</a:t>
            </a:r>
            <a:endParaRPr lang="en-US" dirty="0"/>
          </a:p>
        </p:txBody>
      </p:sp>
      <p:sp>
        <p:nvSpPr>
          <p:cNvPr id="6" name="Content Placeholder 5"/>
          <p:cNvSpPr>
            <a:spLocks noGrp="1"/>
          </p:cNvSpPr>
          <p:nvPr>
            <p:ph idx="1"/>
          </p:nvPr>
        </p:nvSpPr>
        <p:spPr>
          <a:xfrm>
            <a:off x="457200" y="990600"/>
            <a:ext cx="8229600" cy="5410200"/>
          </a:xfrm>
        </p:spPr>
        <p:txBody>
          <a:bodyPr>
            <a:normAutofit/>
          </a:bodyPr>
          <a:lstStyle/>
          <a:p>
            <a:r>
              <a:rPr lang="en-US" dirty="0" smtClean="0">
                <a:solidFill>
                  <a:schemeClr val="tx1"/>
                </a:solidFill>
              </a:rPr>
              <a:t>The words on the previous slide are </a:t>
            </a:r>
            <a:r>
              <a:rPr lang="en-US" dirty="0">
                <a:solidFill>
                  <a:schemeClr val="tx1"/>
                </a:solidFill>
              </a:rPr>
              <a:t>examples of obvious onomatopoeia.  </a:t>
            </a:r>
            <a:endParaRPr lang="en-US" dirty="0" smtClean="0">
              <a:solidFill>
                <a:schemeClr val="tx1"/>
              </a:solidFill>
            </a:endParaRPr>
          </a:p>
          <a:p>
            <a:r>
              <a:rPr lang="en-US" dirty="0" smtClean="0">
                <a:solidFill>
                  <a:schemeClr val="tx1"/>
                </a:solidFill>
              </a:rPr>
              <a:t>When </a:t>
            </a:r>
            <a:r>
              <a:rPr lang="en-US" dirty="0">
                <a:solidFill>
                  <a:schemeClr val="tx1"/>
                </a:solidFill>
              </a:rPr>
              <a:t>used in moderation, these words enhance and broaden the meaning and sensory impact of a poem.  When used in excess, the writing becomes absurd, comic, or exaggerated.  </a:t>
            </a:r>
            <a:endParaRPr lang="en-US" dirty="0" smtClean="0">
              <a:solidFill>
                <a:schemeClr val="tx1"/>
              </a:solidFill>
            </a:endParaRPr>
          </a:p>
          <a:p>
            <a:r>
              <a:rPr lang="en-US" dirty="0" smtClean="0">
                <a:solidFill>
                  <a:schemeClr val="tx1"/>
                </a:solidFill>
              </a:rPr>
              <a:t>The </a:t>
            </a:r>
            <a:r>
              <a:rPr lang="en-US" dirty="0">
                <a:solidFill>
                  <a:schemeClr val="tx1"/>
                </a:solidFill>
              </a:rPr>
              <a:t>other type of onomatopoeia is subtle and suggested by the shape of the mouth or by the volume of sound when the words are pronounced.  </a:t>
            </a:r>
            <a:endParaRPr lang="en-US" dirty="0" smtClean="0">
              <a:solidFill>
                <a:schemeClr val="tx1"/>
              </a:solidFill>
            </a:endParaRPr>
          </a:p>
          <a:p>
            <a:r>
              <a:rPr lang="en-US" dirty="0" smtClean="0">
                <a:solidFill>
                  <a:schemeClr val="tx1"/>
                </a:solidFill>
              </a:rPr>
              <a:t>The </a:t>
            </a:r>
            <a:r>
              <a:rPr lang="en-US" dirty="0">
                <a:solidFill>
                  <a:schemeClr val="tx1"/>
                </a:solidFill>
              </a:rPr>
              <a:t>sound and shape of some words (like round, open, shut, tiny, </a:t>
            </a:r>
            <a:r>
              <a:rPr lang="en-US" dirty="0" smtClean="0">
                <a:solidFill>
                  <a:schemeClr val="tx1"/>
                </a:solidFill>
              </a:rPr>
              <a:t>caress </a:t>
            </a:r>
            <a:r>
              <a:rPr lang="en-US" dirty="0">
                <a:solidFill>
                  <a:schemeClr val="tx1"/>
                </a:solidFill>
              </a:rPr>
              <a:t>and gigantic) resemble the actual meanings.  Many words contain this more subtle form of onomatopoeia.</a:t>
            </a:r>
          </a:p>
          <a:p>
            <a:endParaRPr lang="en-US" dirty="0">
              <a:solidFill>
                <a:schemeClr val="tx1"/>
              </a:solidFill>
            </a:endParaRPr>
          </a:p>
        </p:txBody>
      </p:sp>
    </p:spTree>
    <p:extLst>
      <p:ext uri="{BB962C8B-B14F-4D97-AF65-F5344CB8AC3E}">
        <p14:creationId xmlns:p14="http://schemas.microsoft.com/office/powerpoint/2010/main" val="216506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Simile</a:t>
            </a:r>
            <a:endParaRPr lang="en-US" dirty="0"/>
          </a:p>
        </p:txBody>
      </p:sp>
      <p:sp>
        <p:nvSpPr>
          <p:cNvPr id="3" name="Content Placeholder 2"/>
          <p:cNvSpPr>
            <a:spLocks noGrp="1"/>
          </p:cNvSpPr>
          <p:nvPr>
            <p:ph idx="1"/>
          </p:nvPr>
        </p:nvSpPr>
        <p:spPr>
          <a:xfrm>
            <a:off x="304800" y="1447800"/>
            <a:ext cx="8610600" cy="5181600"/>
          </a:xfrm>
        </p:spPr>
        <p:txBody>
          <a:bodyPr>
            <a:normAutofit lnSpcReduction="10000"/>
          </a:bodyPr>
          <a:lstStyle/>
          <a:p>
            <a:r>
              <a:rPr lang="en-US" sz="4800" dirty="0">
                <a:solidFill>
                  <a:schemeClr val="tx1"/>
                </a:solidFill>
              </a:rPr>
              <a:t>Directly compares two different things, usually by employing the words "like", "as", or "than".</a:t>
            </a:r>
          </a:p>
          <a:p>
            <a:pPr>
              <a:buNone/>
            </a:pPr>
            <a:endParaRPr lang="en-US" sz="4800" dirty="0">
              <a:solidFill>
                <a:schemeClr val="tx1"/>
              </a:solidFill>
            </a:endParaRPr>
          </a:p>
          <a:p>
            <a:pPr lvl="1"/>
            <a:r>
              <a:rPr lang="en-US" sz="3600" dirty="0">
                <a:solidFill>
                  <a:schemeClr val="tx1"/>
                </a:solidFill>
              </a:rPr>
              <a:t>Fast as a </a:t>
            </a:r>
            <a:r>
              <a:rPr lang="en-US" sz="3600" dirty="0" smtClean="0">
                <a:solidFill>
                  <a:schemeClr val="tx1"/>
                </a:solidFill>
              </a:rPr>
              <a:t>lion </a:t>
            </a:r>
          </a:p>
          <a:p>
            <a:pPr lvl="1"/>
            <a:r>
              <a:rPr lang="en-US" sz="3600" dirty="0" smtClean="0">
                <a:solidFill>
                  <a:schemeClr val="tx1"/>
                </a:solidFill>
              </a:rPr>
              <a:t>Flopping </a:t>
            </a:r>
            <a:r>
              <a:rPr lang="en-US" sz="3600" dirty="0">
                <a:solidFill>
                  <a:schemeClr val="tx1"/>
                </a:solidFill>
              </a:rPr>
              <a:t>like a fish</a:t>
            </a:r>
          </a:p>
          <a:p>
            <a:endParaRPr lang="en-US" dirty="0"/>
          </a:p>
        </p:txBody>
      </p:sp>
    </p:spTree>
    <p:extLst>
      <p:ext uri="{BB962C8B-B14F-4D97-AF65-F5344CB8AC3E}">
        <p14:creationId xmlns:p14="http://schemas.microsoft.com/office/powerpoint/2010/main" val="1022885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Your Task</a:t>
            </a:r>
            <a:endParaRPr lang="en-US" dirty="0"/>
          </a:p>
        </p:txBody>
      </p:sp>
      <p:sp>
        <p:nvSpPr>
          <p:cNvPr id="3" name="Content Placeholder 2"/>
          <p:cNvSpPr>
            <a:spLocks noGrp="1"/>
          </p:cNvSpPr>
          <p:nvPr>
            <p:ph idx="1"/>
          </p:nvPr>
        </p:nvSpPr>
        <p:spPr>
          <a:xfrm>
            <a:off x="228600" y="990600"/>
            <a:ext cx="8458200" cy="5638800"/>
          </a:xfrm>
        </p:spPr>
        <p:txBody>
          <a:bodyPr>
            <a:noAutofit/>
          </a:bodyPr>
          <a:lstStyle/>
          <a:p>
            <a:pPr marL="514350" indent="-514350">
              <a:buFont typeface="+mj-lt"/>
              <a:buAutoNum type="arabicPeriod"/>
            </a:pPr>
            <a:r>
              <a:rPr lang="en-US" sz="3600" dirty="0" smtClean="0">
                <a:solidFill>
                  <a:schemeClr val="tx1"/>
                </a:solidFill>
              </a:rPr>
              <a:t>Select </a:t>
            </a:r>
            <a:r>
              <a:rPr lang="en-US" sz="3600" dirty="0">
                <a:solidFill>
                  <a:schemeClr val="tx1"/>
                </a:solidFill>
              </a:rPr>
              <a:t>a thing or place that has many </a:t>
            </a:r>
            <a:r>
              <a:rPr lang="en-US" sz="3600" dirty="0" smtClean="0">
                <a:solidFill>
                  <a:schemeClr val="tx1"/>
                </a:solidFill>
              </a:rPr>
              <a:t>sounds</a:t>
            </a:r>
          </a:p>
          <a:p>
            <a:pPr marL="914400" lvl="1" indent="-514350"/>
            <a:r>
              <a:rPr lang="en-US" sz="3600" dirty="0" smtClean="0">
                <a:solidFill>
                  <a:schemeClr val="tx1"/>
                </a:solidFill>
              </a:rPr>
              <a:t>Bank, church, hospital, sports game, school</a:t>
            </a:r>
          </a:p>
          <a:p>
            <a:pPr marL="514350" indent="-514350">
              <a:buFont typeface="+mj-lt"/>
              <a:buAutoNum type="arabicPeriod"/>
            </a:pPr>
            <a:r>
              <a:rPr lang="en-US" sz="3600" dirty="0">
                <a:solidFill>
                  <a:schemeClr val="tx1"/>
                </a:solidFill>
                <a:ea typeface="Times New Roman"/>
                <a:cs typeface="Times New Roman"/>
              </a:rPr>
              <a:t>Write </a:t>
            </a:r>
            <a:r>
              <a:rPr lang="en-US" sz="3600" dirty="0" smtClean="0">
                <a:solidFill>
                  <a:schemeClr val="tx1"/>
                </a:solidFill>
                <a:ea typeface="Times New Roman"/>
                <a:cs typeface="Times New Roman"/>
              </a:rPr>
              <a:t>a 10 line </a:t>
            </a:r>
            <a:r>
              <a:rPr lang="en-US" sz="3600" dirty="0">
                <a:solidFill>
                  <a:schemeClr val="tx1"/>
                </a:solidFill>
                <a:ea typeface="Times New Roman"/>
                <a:cs typeface="Times New Roman"/>
              </a:rPr>
              <a:t>poem describing the place </a:t>
            </a:r>
            <a:r>
              <a:rPr lang="en-US" sz="3600" dirty="0" smtClean="0">
                <a:solidFill>
                  <a:schemeClr val="tx1"/>
                </a:solidFill>
                <a:ea typeface="Times New Roman"/>
                <a:cs typeface="Times New Roman"/>
              </a:rPr>
              <a:t>using:</a:t>
            </a:r>
          </a:p>
          <a:p>
            <a:pPr marL="914400" lvl="1" indent="-514350">
              <a:buFont typeface="+mj-lt"/>
              <a:buAutoNum type="arabicPeriod"/>
            </a:pPr>
            <a:r>
              <a:rPr lang="en-US" sz="3600" u="sng" dirty="0" smtClean="0">
                <a:solidFill>
                  <a:schemeClr val="tx1"/>
                </a:solidFill>
                <a:ea typeface="Times New Roman"/>
                <a:cs typeface="Times New Roman"/>
              </a:rPr>
              <a:t>three onomatopoeic</a:t>
            </a:r>
            <a:r>
              <a:rPr lang="en-US" sz="3600" dirty="0" smtClean="0">
                <a:solidFill>
                  <a:schemeClr val="tx1"/>
                </a:solidFill>
                <a:ea typeface="Times New Roman"/>
                <a:cs typeface="Times New Roman"/>
              </a:rPr>
              <a:t> words, </a:t>
            </a:r>
          </a:p>
          <a:p>
            <a:pPr marL="914400" lvl="1" indent="-514350">
              <a:buFont typeface="+mj-lt"/>
              <a:buAutoNum type="arabicPeriod"/>
            </a:pPr>
            <a:r>
              <a:rPr lang="en-US" sz="3600" u="sng" dirty="0" smtClean="0">
                <a:solidFill>
                  <a:schemeClr val="tx1"/>
                </a:solidFill>
                <a:ea typeface="Times New Roman"/>
                <a:cs typeface="Times New Roman"/>
              </a:rPr>
              <a:t>one instance of personification</a:t>
            </a:r>
            <a:r>
              <a:rPr lang="en-US" sz="3600" dirty="0" smtClean="0">
                <a:solidFill>
                  <a:schemeClr val="tx1"/>
                </a:solidFill>
                <a:ea typeface="Times New Roman"/>
                <a:cs typeface="Times New Roman"/>
              </a:rPr>
              <a:t>, </a:t>
            </a:r>
          </a:p>
          <a:p>
            <a:pPr marL="914400" lvl="1" indent="-514350">
              <a:buFont typeface="+mj-lt"/>
              <a:buAutoNum type="arabicPeriod"/>
            </a:pPr>
            <a:r>
              <a:rPr lang="en-US" sz="3600" dirty="0" smtClean="0">
                <a:solidFill>
                  <a:schemeClr val="tx1"/>
                </a:solidFill>
                <a:ea typeface="Times New Roman"/>
                <a:cs typeface="Times New Roman"/>
              </a:rPr>
              <a:t>and </a:t>
            </a:r>
            <a:r>
              <a:rPr lang="en-US" sz="3600" u="sng" dirty="0" smtClean="0">
                <a:solidFill>
                  <a:schemeClr val="tx1"/>
                </a:solidFill>
                <a:ea typeface="Times New Roman"/>
                <a:cs typeface="Times New Roman"/>
              </a:rPr>
              <a:t>one simile</a:t>
            </a:r>
            <a:r>
              <a:rPr lang="en-US" sz="3600" dirty="0" smtClean="0">
                <a:solidFill>
                  <a:schemeClr val="tx1"/>
                </a:solidFill>
                <a:ea typeface="Times New Roman"/>
                <a:cs typeface="Times New Roman"/>
              </a:rPr>
              <a:t>.</a:t>
            </a:r>
          </a:p>
        </p:txBody>
      </p:sp>
    </p:spTree>
    <p:extLst>
      <p:ext uri="{BB962C8B-B14F-4D97-AF65-F5344CB8AC3E}">
        <p14:creationId xmlns:p14="http://schemas.microsoft.com/office/powerpoint/2010/main" val="188993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circle(in)">
                                      <p:cBhvr>
                                        <p:cTn id="3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tx1"/>
                </a:solidFill>
              </a:rPr>
              <a:t>Poetry Quick Writes</a:t>
            </a:r>
            <a:endParaRPr lang="en-US" dirty="0">
              <a:solidFill>
                <a:schemeClr val="tx1"/>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56807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 </a:t>
            </a:r>
            <a:endParaRPr lang="en-US" dirty="0"/>
          </a:p>
        </p:txBody>
      </p:sp>
      <p:sp>
        <p:nvSpPr>
          <p:cNvPr id="3" name="Content Placeholder 2"/>
          <p:cNvSpPr>
            <a:spLocks noGrp="1"/>
          </p:cNvSpPr>
          <p:nvPr>
            <p:ph idx="1"/>
          </p:nvPr>
        </p:nvSpPr>
        <p:spPr>
          <a:xfrm>
            <a:off x="152400" y="1600200"/>
            <a:ext cx="8763000" cy="5105400"/>
          </a:xfrm>
        </p:spPr>
        <p:txBody>
          <a:bodyPr>
            <a:normAutofit/>
          </a:bodyPr>
          <a:lstStyle/>
          <a:p>
            <a:pPr marL="457200" indent="-457200">
              <a:buFont typeface="+mj-lt"/>
              <a:buAutoNum type="arabicPeriod"/>
            </a:pPr>
            <a:r>
              <a:rPr lang="en-US" sz="5400" dirty="0" smtClean="0">
                <a:solidFill>
                  <a:schemeClr val="tx1"/>
                </a:solidFill>
              </a:rPr>
              <a:t>I can write a poem following directions</a:t>
            </a:r>
          </a:p>
          <a:p>
            <a:pPr marL="457200" indent="-457200">
              <a:buFont typeface="+mj-lt"/>
              <a:buAutoNum type="arabicPeriod"/>
            </a:pPr>
            <a:r>
              <a:rPr lang="en-US" sz="5400" dirty="0" smtClean="0">
                <a:solidFill>
                  <a:schemeClr val="tx1"/>
                </a:solidFill>
              </a:rPr>
              <a:t>I can demonstrate an understanding of poetic forms </a:t>
            </a:r>
            <a:endParaRPr lang="en-US" sz="5400" dirty="0">
              <a:solidFill>
                <a:schemeClr val="tx1"/>
              </a:solidFill>
            </a:endParaRPr>
          </a:p>
        </p:txBody>
      </p:sp>
    </p:spTree>
    <p:extLst>
      <p:ext uri="{BB962C8B-B14F-4D97-AF65-F5344CB8AC3E}">
        <p14:creationId xmlns:p14="http://schemas.microsoft.com/office/powerpoint/2010/main" val="2517965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Write </a:t>
            </a:r>
            <a:endParaRPr lang="en-US" dirty="0"/>
          </a:p>
        </p:txBody>
      </p:sp>
      <p:sp>
        <p:nvSpPr>
          <p:cNvPr id="3" name="Content Placeholder 2"/>
          <p:cNvSpPr>
            <a:spLocks noGrp="1"/>
          </p:cNvSpPr>
          <p:nvPr>
            <p:ph idx="1"/>
          </p:nvPr>
        </p:nvSpPr>
        <p:spPr/>
        <p:txBody>
          <a:bodyPr>
            <a:normAutofit/>
          </a:bodyPr>
          <a:lstStyle/>
          <a:p>
            <a:r>
              <a:rPr lang="en-US" sz="3600" b="1" dirty="0" smtClean="0">
                <a:solidFill>
                  <a:schemeClr val="tx1"/>
                </a:solidFill>
                <a:effectLst/>
                <a:latin typeface="Book Antiqua"/>
                <a:ea typeface="Times New Roman"/>
                <a:cs typeface="Times New Roman"/>
              </a:rPr>
              <a:t>Choose four (4) </a:t>
            </a:r>
            <a:r>
              <a:rPr lang="en-US" sz="3600" dirty="0" smtClean="0">
                <a:solidFill>
                  <a:schemeClr val="tx1"/>
                </a:solidFill>
                <a:effectLst/>
                <a:latin typeface="Book Antiqua"/>
                <a:ea typeface="Times New Roman"/>
                <a:cs typeface="Times New Roman"/>
              </a:rPr>
              <a:t>of the following types of poetry and compose your own masterpiece following the parameters of each type.  Yes, you may attempt to write one of each one but it is not required.</a:t>
            </a:r>
            <a:endParaRPr lang="en-US" sz="3600" dirty="0">
              <a:solidFill>
                <a:schemeClr val="tx1"/>
              </a:solidFill>
              <a:ea typeface="Times New Roman"/>
              <a:cs typeface="Times New Roman"/>
            </a:endParaRPr>
          </a:p>
        </p:txBody>
      </p:sp>
    </p:spTree>
    <p:extLst>
      <p:ext uri="{BB962C8B-B14F-4D97-AF65-F5344CB8AC3E}">
        <p14:creationId xmlns:p14="http://schemas.microsoft.com/office/powerpoint/2010/main" val="1853188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Write an </a:t>
            </a:r>
            <a:r>
              <a:rPr lang="en-US" u="sng" dirty="0" smtClean="0">
                <a:solidFill>
                  <a:schemeClr val="tx1"/>
                </a:solidFill>
              </a:rPr>
              <a:t>acrostic poem</a:t>
            </a:r>
            <a:r>
              <a:rPr lang="en-US" dirty="0" smtClean="0">
                <a:solidFill>
                  <a:schemeClr val="tx1"/>
                </a:solidFill>
              </a:rPr>
              <a:t> with your first or last name</a:t>
            </a:r>
          </a:p>
          <a:p>
            <a:r>
              <a:rPr lang="en-US" b="1" dirty="0" smtClean="0">
                <a:solidFill>
                  <a:srgbClr val="7030A0"/>
                </a:solidFill>
              </a:rPr>
              <a:t>K</a:t>
            </a:r>
            <a:r>
              <a:rPr lang="en-US" dirty="0" smtClean="0">
                <a:solidFill>
                  <a:schemeClr val="tx1"/>
                </a:solidFill>
              </a:rPr>
              <a:t>ind</a:t>
            </a:r>
          </a:p>
          <a:p>
            <a:r>
              <a:rPr lang="en-US" b="1" dirty="0" smtClean="0">
                <a:solidFill>
                  <a:srgbClr val="7030A0"/>
                </a:solidFill>
              </a:rPr>
              <a:t>I</a:t>
            </a:r>
            <a:r>
              <a:rPr lang="en-US" dirty="0" smtClean="0">
                <a:solidFill>
                  <a:schemeClr val="tx1"/>
                </a:solidFill>
              </a:rPr>
              <a:t>nteresting</a:t>
            </a:r>
          </a:p>
          <a:p>
            <a:r>
              <a:rPr lang="en-US" b="1" dirty="0" smtClean="0">
                <a:solidFill>
                  <a:srgbClr val="7030A0"/>
                </a:solidFill>
              </a:rPr>
              <a:t>R</a:t>
            </a:r>
            <a:r>
              <a:rPr lang="en-US" dirty="0" smtClean="0">
                <a:solidFill>
                  <a:schemeClr val="tx1"/>
                </a:solidFill>
              </a:rPr>
              <a:t>elatable </a:t>
            </a:r>
          </a:p>
          <a:p>
            <a:r>
              <a:rPr lang="en-US" b="1" dirty="0" smtClean="0">
                <a:solidFill>
                  <a:srgbClr val="7030A0"/>
                </a:solidFill>
              </a:rPr>
              <a:t>S</a:t>
            </a:r>
            <a:r>
              <a:rPr lang="en-US" dirty="0" smtClean="0">
                <a:solidFill>
                  <a:schemeClr val="tx1"/>
                </a:solidFill>
              </a:rPr>
              <a:t>illy</a:t>
            </a:r>
          </a:p>
          <a:p>
            <a:r>
              <a:rPr lang="en-US" b="1" dirty="0" smtClean="0">
                <a:solidFill>
                  <a:srgbClr val="7030A0"/>
                </a:solidFill>
              </a:rPr>
              <a:t>T</a:t>
            </a:r>
            <a:r>
              <a:rPr lang="en-US" dirty="0" smtClean="0">
                <a:solidFill>
                  <a:schemeClr val="tx1"/>
                </a:solidFill>
              </a:rPr>
              <a:t>alkative</a:t>
            </a:r>
          </a:p>
          <a:p>
            <a:r>
              <a:rPr lang="en-US" b="1" dirty="0" smtClean="0">
                <a:solidFill>
                  <a:srgbClr val="7030A0"/>
                </a:solidFill>
              </a:rPr>
              <a:t>E</a:t>
            </a:r>
            <a:r>
              <a:rPr lang="en-US" dirty="0" smtClean="0">
                <a:solidFill>
                  <a:schemeClr val="tx1"/>
                </a:solidFill>
              </a:rPr>
              <a:t>xcitable</a:t>
            </a:r>
          </a:p>
          <a:p>
            <a:r>
              <a:rPr lang="en-US" b="1" dirty="0" smtClean="0">
                <a:solidFill>
                  <a:srgbClr val="7030A0"/>
                </a:solidFill>
              </a:rPr>
              <a:t>N</a:t>
            </a:r>
            <a:r>
              <a:rPr lang="en-US" dirty="0" smtClean="0">
                <a:solidFill>
                  <a:schemeClr val="tx1"/>
                </a:solidFill>
              </a:rPr>
              <a:t>erd</a:t>
            </a:r>
            <a:endParaRPr lang="en-US" dirty="0">
              <a:solidFill>
                <a:schemeClr val="tx1"/>
              </a:solidFill>
            </a:endParaRPr>
          </a:p>
        </p:txBody>
      </p:sp>
    </p:spTree>
    <p:extLst>
      <p:ext uri="{BB962C8B-B14F-4D97-AF65-F5344CB8AC3E}">
        <p14:creationId xmlns:p14="http://schemas.microsoft.com/office/powerpoint/2010/main" val="328079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tx1"/>
                </a:solidFill>
              </a:rPr>
              <a:t>Limerick and Haiku</a:t>
            </a:r>
            <a:endParaRPr lang="en-US" dirty="0">
              <a:solidFill>
                <a:schemeClr val="tx1"/>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49286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 </a:t>
            </a:r>
            <a:endParaRPr lang="en-US" dirty="0"/>
          </a:p>
        </p:txBody>
      </p:sp>
      <p:sp>
        <p:nvSpPr>
          <p:cNvPr id="3" name="Content Placeholder 2"/>
          <p:cNvSpPr>
            <a:spLocks noGrp="1"/>
          </p:cNvSpPr>
          <p:nvPr>
            <p:ph idx="1"/>
          </p:nvPr>
        </p:nvSpPr>
        <p:spPr>
          <a:xfrm>
            <a:off x="152400" y="1600200"/>
            <a:ext cx="8763000" cy="5105400"/>
          </a:xfrm>
        </p:spPr>
        <p:txBody>
          <a:bodyPr>
            <a:normAutofit/>
          </a:bodyPr>
          <a:lstStyle/>
          <a:p>
            <a:pPr marL="457200" indent="-457200">
              <a:buFont typeface="+mj-lt"/>
              <a:buAutoNum type="arabicPeriod"/>
            </a:pPr>
            <a:r>
              <a:rPr lang="en-US" sz="5400" dirty="0" smtClean="0">
                <a:solidFill>
                  <a:schemeClr val="tx1"/>
                </a:solidFill>
              </a:rPr>
              <a:t>I can write a poem following directions</a:t>
            </a:r>
          </a:p>
          <a:p>
            <a:pPr marL="457200" indent="-457200">
              <a:buFont typeface="+mj-lt"/>
              <a:buAutoNum type="arabicPeriod"/>
            </a:pPr>
            <a:r>
              <a:rPr lang="en-US" sz="5400" dirty="0" smtClean="0">
                <a:solidFill>
                  <a:schemeClr val="tx1"/>
                </a:solidFill>
              </a:rPr>
              <a:t>I can demonstrate an understanding of poetic forms </a:t>
            </a:r>
            <a:endParaRPr lang="en-US" sz="5400" dirty="0">
              <a:solidFill>
                <a:schemeClr val="tx1"/>
              </a:solidFill>
            </a:endParaRPr>
          </a:p>
        </p:txBody>
      </p:sp>
    </p:spTree>
    <p:extLst>
      <p:ext uri="{BB962C8B-B14F-4D97-AF65-F5344CB8AC3E}">
        <p14:creationId xmlns:p14="http://schemas.microsoft.com/office/powerpoint/2010/main" val="1194045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Limerick </a:t>
            </a:r>
            <a:endParaRPr lang="en-US" dirty="0"/>
          </a:p>
        </p:txBody>
      </p:sp>
      <p:sp>
        <p:nvSpPr>
          <p:cNvPr id="3" name="Content Placeholder 2"/>
          <p:cNvSpPr>
            <a:spLocks noGrp="1"/>
          </p:cNvSpPr>
          <p:nvPr>
            <p:ph idx="1"/>
          </p:nvPr>
        </p:nvSpPr>
        <p:spPr>
          <a:xfrm>
            <a:off x="304800" y="1143000"/>
            <a:ext cx="8686800" cy="5486400"/>
          </a:xfrm>
        </p:spPr>
        <p:txBody>
          <a:bodyPr>
            <a:normAutofit/>
          </a:bodyPr>
          <a:lstStyle/>
          <a:p>
            <a:pPr marL="0" marR="0">
              <a:spcBef>
                <a:spcPts val="0"/>
              </a:spcBef>
              <a:spcAft>
                <a:spcPts val="0"/>
              </a:spcAft>
            </a:pPr>
            <a:r>
              <a:rPr lang="en-US" sz="3200" b="1" dirty="0" smtClean="0">
                <a:solidFill>
                  <a:schemeClr val="tx1"/>
                </a:solidFill>
                <a:effectLst/>
                <a:latin typeface="Franklin Gothic Demi Cond"/>
                <a:ea typeface="Times New Roman"/>
              </a:rPr>
              <a:t>Limerick</a:t>
            </a:r>
            <a:r>
              <a:rPr lang="en-US" sz="3200" dirty="0" smtClean="0">
                <a:solidFill>
                  <a:schemeClr val="tx1"/>
                </a:solidFill>
                <a:effectLst/>
                <a:latin typeface="Franklin Gothic Demi Cond"/>
                <a:ea typeface="Times New Roman"/>
              </a:rPr>
              <a:t> -- a humorous verse form of 5 anapestic lines with a rhyme scheme </a:t>
            </a:r>
            <a:r>
              <a:rPr lang="en-US" sz="3200" dirty="0" err="1" smtClean="0">
                <a:solidFill>
                  <a:schemeClr val="tx1"/>
                </a:solidFill>
                <a:effectLst/>
                <a:latin typeface="Franklin Gothic Demi Cond"/>
                <a:ea typeface="Times New Roman"/>
              </a:rPr>
              <a:t>aabba</a:t>
            </a:r>
            <a:endParaRPr lang="en-US" sz="3200" dirty="0" smtClean="0">
              <a:solidFill>
                <a:schemeClr val="tx1"/>
              </a:solidFill>
              <a:effectLst/>
              <a:latin typeface="Franklin Gothic Demi Cond"/>
              <a:ea typeface="Times New Roman"/>
            </a:endParaRPr>
          </a:p>
          <a:p>
            <a:pPr marL="0" marR="0">
              <a:spcBef>
                <a:spcPts val="0"/>
              </a:spcBef>
              <a:spcAft>
                <a:spcPts val="0"/>
              </a:spcAft>
            </a:pPr>
            <a:r>
              <a:rPr lang="en-US" sz="3200" dirty="0" smtClean="0">
                <a:solidFill>
                  <a:schemeClr val="tx1"/>
                </a:solidFill>
                <a:latin typeface="Franklin Gothic Demi Cond"/>
                <a:ea typeface="Times New Roman"/>
              </a:rPr>
              <a:t>Anapestic: two short syllables followed by a long one</a:t>
            </a:r>
          </a:p>
          <a:p>
            <a:pPr marL="0" marR="0">
              <a:spcBef>
                <a:spcPts val="0"/>
              </a:spcBef>
              <a:spcAft>
                <a:spcPts val="0"/>
              </a:spcAft>
            </a:pPr>
            <a:endParaRPr lang="en-US" sz="3200" dirty="0" smtClean="0">
              <a:solidFill>
                <a:schemeClr val="tx1"/>
              </a:solidFill>
              <a:effectLst/>
              <a:latin typeface="Franklin Gothic Demi Cond"/>
              <a:ea typeface="Times New Roman"/>
            </a:endParaRPr>
          </a:p>
          <a:p>
            <a:pPr marL="0" marR="0">
              <a:spcBef>
                <a:spcPts val="0"/>
              </a:spcBef>
              <a:spcAft>
                <a:spcPts val="0"/>
              </a:spcAft>
            </a:pPr>
            <a:endParaRPr lang="en-US" sz="3200" dirty="0" smtClean="0">
              <a:solidFill>
                <a:schemeClr val="tx1"/>
              </a:solidFill>
              <a:effectLst/>
              <a:latin typeface="Franklin Gothic Demi Cond"/>
              <a:ea typeface="Times New Roman"/>
            </a:endParaRPr>
          </a:p>
          <a:p>
            <a:pPr marL="0" marR="0">
              <a:spcBef>
                <a:spcPts val="0"/>
              </a:spcBef>
              <a:spcAft>
                <a:spcPts val="0"/>
              </a:spcAft>
            </a:pPr>
            <a:r>
              <a:rPr lang="en-US" sz="3200" dirty="0" smtClean="0">
                <a:solidFill>
                  <a:schemeClr val="tx1"/>
                </a:solidFill>
                <a:effectLst/>
                <a:latin typeface="Franklin Gothic Demi Cond"/>
                <a:ea typeface="Times New Roman"/>
              </a:rPr>
              <a:t>Because the clever humor of limericks makes them a highly popular form of verse, they are subject to wide oral circulation, in which process their authorship often becomes unknown.  </a:t>
            </a:r>
            <a:endParaRPr lang="en-US" sz="3200" dirty="0" smtClean="0">
              <a:solidFill>
                <a:schemeClr val="tx1"/>
              </a:solidFill>
              <a:effectLst/>
              <a:latin typeface="Times New Roman"/>
              <a:ea typeface="Times New Roman"/>
            </a:endParaRPr>
          </a:p>
          <a:p>
            <a:endParaRPr lang="en-US" dirty="0">
              <a:solidFill>
                <a:schemeClr val="tx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7" t="68597" r="86700" b="23470"/>
          <a:stretch/>
        </p:blipFill>
        <p:spPr bwMode="auto">
          <a:xfrm>
            <a:off x="2514600" y="2667000"/>
            <a:ext cx="3887492" cy="1014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8645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90600"/>
          </a:xfrm>
        </p:spPr>
        <p:txBody>
          <a:bodyPr/>
          <a:lstStyle/>
          <a:p>
            <a:r>
              <a:rPr lang="en-US" dirty="0" smtClean="0"/>
              <a:t>Examples</a:t>
            </a:r>
            <a:endParaRPr lang="en-US" dirty="0"/>
          </a:p>
        </p:txBody>
      </p:sp>
      <p:sp>
        <p:nvSpPr>
          <p:cNvPr id="3" name="Content Placeholder 2"/>
          <p:cNvSpPr>
            <a:spLocks noGrp="1"/>
          </p:cNvSpPr>
          <p:nvPr>
            <p:ph sz="half" idx="2"/>
          </p:nvPr>
        </p:nvSpPr>
        <p:spPr>
          <a:xfrm>
            <a:off x="5029200" y="1295400"/>
            <a:ext cx="3886200" cy="5105400"/>
          </a:xfrm>
        </p:spPr>
        <p:txBody>
          <a:bodyPr>
            <a:normAutofit fontScale="92500"/>
          </a:bodyPr>
          <a:lstStyle/>
          <a:p>
            <a:pPr marL="0" marR="0" indent="0">
              <a:spcBef>
                <a:spcPts val="0"/>
              </a:spcBef>
              <a:spcAft>
                <a:spcPts val="0"/>
              </a:spcAft>
              <a:buNone/>
            </a:pPr>
            <a:r>
              <a:rPr lang="en-US" dirty="0" smtClean="0">
                <a:solidFill>
                  <a:schemeClr val="tx1"/>
                </a:solidFill>
                <a:effectLst/>
                <a:latin typeface="Franklin Gothic Demi Cond"/>
                <a:ea typeface="Times New Roman"/>
              </a:rPr>
              <a:t>There was a young lady of Niger</a:t>
            </a:r>
            <a:endParaRPr lang="en-US" dirty="0" smtClean="0">
              <a:solidFill>
                <a:schemeClr val="tx1"/>
              </a:solidFill>
              <a:effectLst/>
              <a:latin typeface="Times New Roman"/>
              <a:ea typeface="Times New Roman"/>
            </a:endParaRPr>
          </a:p>
          <a:p>
            <a:pPr marL="0" marR="0" indent="0">
              <a:spcBef>
                <a:spcPts val="0"/>
              </a:spcBef>
              <a:spcAft>
                <a:spcPts val="0"/>
              </a:spcAft>
              <a:buNone/>
            </a:pPr>
            <a:r>
              <a:rPr lang="en-US" dirty="0" smtClean="0">
                <a:solidFill>
                  <a:schemeClr val="tx1"/>
                </a:solidFill>
                <a:effectLst/>
                <a:latin typeface="Franklin Gothic Demi Cond"/>
                <a:ea typeface="Times New Roman"/>
              </a:rPr>
              <a:t>Who smiled as she rode on a tiger.</a:t>
            </a:r>
            <a:endParaRPr lang="en-US" dirty="0" smtClean="0">
              <a:solidFill>
                <a:schemeClr val="tx1"/>
              </a:solidFill>
              <a:effectLst/>
              <a:latin typeface="Times New Roman"/>
              <a:ea typeface="Times New Roman"/>
            </a:endParaRPr>
          </a:p>
          <a:p>
            <a:pPr marL="0" marR="0" indent="0">
              <a:spcBef>
                <a:spcPts val="0"/>
              </a:spcBef>
              <a:spcAft>
                <a:spcPts val="0"/>
              </a:spcAft>
              <a:buNone/>
            </a:pPr>
            <a:r>
              <a:rPr lang="en-US" dirty="0" smtClean="0">
                <a:solidFill>
                  <a:schemeClr val="tx1"/>
                </a:solidFill>
                <a:effectLst/>
                <a:latin typeface="Franklin Gothic Demi Cond"/>
                <a:ea typeface="Times New Roman"/>
              </a:rPr>
              <a:t> They returned from the ride</a:t>
            </a:r>
            <a:endParaRPr lang="en-US" dirty="0">
              <a:solidFill>
                <a:schemeClr val="tx1"/>
              </a:solidFill>
              <a:latin typeface="Times New Roman"/>
              <a:ea typeface="Times New Roman"/>
            </a:endParaRPr>
          </a:p>
          <a:p>
            <a:pPr marL="0" marR="0" indent="0">
              <a:spcBef>
                <a:spcPts val="0"/>
              </a:spcBef>
              <a:spcAft>
                <a:spcPts val="0"/>
              </a:spcAft>
              <a:buNone/>
            </a:pPr>
            <a:r>
              <a:rPr lang="en-US" dirty="0" smtClean="0">
                <a:solidFill>
                  <a:schemeClr val="tx1"/>
                </a:solidFill>
                <a:effectLst/>
                <a:latin typeface="Franklin Gothic Demi Cond"/>
                <a:ea typeface="Times New Roman"/>
              </a:rPr>
              <a:t> With the lady inside</a:t>
            </a:r>
            <a:endParaRPr lang="en-US" dirty="0" smtClean="0">
              <a:solidFill>
                <a:schemeClr val="tx1"/>
              </a:solidFill>
              <a:effectLst/>
              <a:latin typeface="Times New Roman"/>
              <a:ea typeface="Times New Roman"/>
            </a:endParaRPr>
          </a:p>
          <a:p>
            <a:pPr marL="0" marR="0" indent="0">
              <a:spcBef>
                <a:spcPts val="0"/>
              </a:spcBef>
              <a:spcAft>
                <a:spcPts val="0"/>
              </a:spcAft>
              <a:buNone/>
            </a:pPr>
            <a:r>
              <a:rPr lang="en-US" dirty="0" smtClean="0">
                <a:solidFill>
                  <a:schemeClr val="tx1"/>
                </a:solidFill>
                <a:effectLst/>
                <a:latin typeface="Franklin Gothic Demi Cond"/>
                <a:ea typeface="Times New Roman"/>
              </a:rPr>
              <a:t>And the smile on the face of the tiger.                -- Anonymous</a:t>
            </a:r>
            <a:endParaRPr lang="en-US" dirty="0" smtClean="0">
              <a:solidFill>
                <a:schemeClr val="tx1"/>
              </a:solidFill>
              <a:effectLst/>
              <a:latin typeface="Times New Roman"/>
              <a:ea typeface="Times New Roman"/>
            </a:endParaRPr>
          </a:p>
          <a:p>
            <a:pPr marL="0" marR="0" indent="0">
              <a:spcBef>
                <a:spcPts val="0"/>
              </a:spcBef>
              <a:spcAft>
                <a:spcPts val="0"/>
              </a:spcAft>
              <a:buNone/>
            </a:pPr>
            <a:r>
              <a:rPr lang="en-US" dirty="0" smtClean="0">
                <a:solidFill>
                  <a:schemeClr val="tx1"/>
                </a:solidFill>
                <a:effectLst/>
                <a:latin typeface="Franklin Gothic Demi Cond"/>
                <a:ea typeface="Times New Roman"/>
              </a:rPr>
              <a:t> </a:t>
            </a:r>
            <a:endParaRPr lang="en-US" dirty="0" smtClean="0">
              <a:solidFill>
                <a:schemeClr val="tx1"/>
              </a:solidFill>
              <a:effectLst/>
              <a:latin typeface="Times New Roman"/>
              <a:ea typeface="Times New Roman"/>
            </a:endParaRPr>
          </a:p>
          <a:p>
            <a:pPr marL="0" marR="0" indent="0">
              <a:spcBef>
                <a:spcPts val="0"/>
              </a:spcBef>
              <a:spcAft>
                <a:spcPts val="0"/>
              </a:spcAft>
              <a:buNone/>
            </a:pPr>
            <a:r>
              <a:rPr lang="en-US" sz="2200" dirty="0" smtClean="0">
                <a:solidFill>
                  <a:schemeClr val="tx1"/>
                </a:solidFill>
                <a:effectLst/>
                <a:latin typeface="Franklin Gothic Demi Cond"/>
                <a:ea typeface="Times New Roman"/>
              </a:rPr>
              <a:t>A staid schizophrenic named </a:t>
            </a:r>
            <a:r>
              <a:rPr lang="en-US" sz="2200" dirty="0" err="1" smtClean="0">
                <a:solidFill>
                  <a:schemeClr val="tx1"/>
                </a:solidFill>
                <a:effectLst/>
                <a:latin typeface="Franklin Gothic Demi Cond"/>
                <a:ea typeface="Times New Roman"/>
              </a:rPr>
              <a:t>Struther</a:t>
            </a:r>
            <a:r>
              <a:rPr lang="en-US" sz="2200" dirty="0" smtClean="0">
                <a:solidFill>
                  <a:schemeClr val="tx1"/>
                </a:solidFill>
                <a:effectLst/>
                <a:latin typeface="Franklin Gothic Demi Cond"/>
                <a:ea typeface="Times New Roman"/>
              </a:rPr>
              <a:t>,</a:t>
            </a:r>
            <a:endParaRPr lang="en-US" sz="2200" dirty="0" smtClean="0">
              <a:solidFill>
                <a:schemeClr val="tx1"/>
              </a:solidFill>
              <a:effectLst/>
              <a:latin typeface="Times New Roman"/>
              <a:ea typeface="Times New Roman"/>
            </a:endParaRPr>
          </a:p>
          <a:p>
            <a:pPr marL="0" marR="0" indent="0">
              <a:spcBef>
                <a:spcPts val="0"/>
              </a:spcBef>
              <a:spcAft>
                <a:spcPts val="0"/>
              </a:spcAft>
              <a:buNone/>
            </a:pPr>
            <a:r>
              <a:rPr lang="en-US" sz="2200" dirty="0" smtClean="0">
                <a:solidFill>
                  <a:schemeClr val="tx1"/>
                </a:solidFill>
                <a:effectLst/>
                <a:latin typeface="Franklin Gothic Demi Cond"/>
                <a:ea typeface="Times New Roman"/>
              </a:rPr>
              <a:t>When told of the death of his brother,</a:t>
            </a:r>
            <a:endParaRPr lang="en-US" sz="2200" dirty="0">
              <a:solidFill>
                <a:schemeClr val="tx1"/>
              </a:solidFill>
              <a:latin typeface="Times New Roman"/>
              <a:ea typeface="Times New Roman"/>
            </a:endParaRPr>
          </a:p>
          <a:p>
            <a:pPr marL="0" marR="0" indent="0">
              <a:spcBef>
                <a:spcPts val="0"/>
              </a:spcBef>
              <a:spcAft>
                <a:spcPts val="0"/>
              </a:spcAft>
              <a:buNone/>
            </a:pPr>
            <a:r>
              <a:rPr lang="en-US" sz="2200" dirty="0" smtClean="0">
                <a:solidFill>
                  <a:schemeClr val="tx1"/>
                </a:solidFill>
                <a:effectLst/>
                <a:latin typeface="Franklin Gothic Demi Cond"/>
                <a:ea typeface="Times New Roman"/>
              </a:rPr>
              <a:t>Said: "Yes, I am sad;</a:t>
            </a:r>
            <a:endParaRPr lang="en-US" sz="2200" dirty="0">
              <a:solidFill>
                <a:schemeClr val="tx1"/>
              </a:solidFill>
              <a:latin typeface="Times New Roman"/>
              <a:ea typeface="Times New Roman"/>
            </a:endParaRPr>
          </a:p>
          <a:p>
            <a:pPr marL="0" marR="0" indent="0">
              <a:spcBef>
                <a:spcPts val="0"/>
              </a:spcBef>
              <a:spcAft>
                <a:spcPts val="0"/>
              </a:spcAft>
              <a:buNone/>
            </a:pPr>
            <a:r>
              <a:rPr lang="en-US" sz="2200" dirty="0" smtClean="0">
                <a:solidFill>
                  <a:schemeClr val="tx1"/>
                </a:solidFill>
                <a:effectLst/>
                <a:latin typeface="Franklin Gothic Demi Cond"/>
                <a:ea typeface="Times New Roman"/>
              </a:rPr>
              <a:t>It makes me feel bad,</a:t>
            </a:r>
            <a:endParaRPr lang="en-US" sz="2200" dirty="0" smtClean="0">
              <a:solidFill>
                <a:schemeClr val="tx1"/>
              </a:solidFill>
              <a:effectLst/>
              <a:latin typeface="Times New Roman"/>
              <a:ea typeface="Times New Roman"/>
            </a:endParaRPr>
          </a:p>
          <a:p>
            <a:pPr marL="0" marR="0" indent="0">
              <a:spcBef>
                <a:spcPts val="0"/>
              </a:spcBef>
              <a:spcAft>
                <a:spcPts val="0"/>
              </a:spcAft>
              <a:buNone/>
            </a:pPr>
            <a:r>
              <a:rPr lang="en-US" sz="2200" dirty="0" smtClean="0">
                <a:solidFill>
                  <a:schemeClr val="tx1"/>
                </a:solidFill>
                <a:effectLst/>
                <a:latin typeface="Franklin Gothic Demi Cond"/>
                <a:ea typeface="Times New Roman"/>
              </a:rPr>
              <a:t>But then, I still have each other."</a:t>
            </a:r>
            <a:endParaRPr lang="en-US" sz="2200" dirty="0" smtClean="0">
              <a:solidFill>
                <a:schemeClr val="tx1"/>
              </a:solidFill>
              <a:effectLst/>
              <a:latin typeface="Times New Roman"/>
              <a:ea typeface="Times New Roman"/>
            </a:endParaRPr>
          </a:p>
          <a:p>
            <a:pPr marL="0" marR="0" indent="0">
              <a:spcBef>
                <a:spcPts val="0"/>
              </a:spcBef>
              <a:spcAft>
                <a:spcPts val="0"/>
              </a:spcAft>
              <a:buNone/>
            </a:pPr>
            <a:r>
              <a:rPr lang="en-US" sz="2200" dirty="0" smtClean="0">
                <a:solidFill>
                  <a:schemeClr val="tx1"/>
                </a:solidFill>
                <a:effectLst/>
                <a:latin typeface="Franklin Gothic Demi Cond"/>
                <a:ea typeface="Times New Roman"/>
              </a:rPr>
              <a:t>                 -- Anonymous</a:t>
            </a:r>
            <a:endParaRPr lang="en-US" sz="2200" dirty="0" smtClean="0">
              <a:solidFill>
                <a:schemeClr val="tx1"/>
              </a:solidFill>
              <a:effectLst/>
              <a:latin typeface="Times New Roman"/>
              <a:ea typeface="Times New Roman"/>
            </a:endParaRPr>
          </a:p>
          <a:p>
            <a:endParaRPr lang="en-US" dirty="0"/>
          </a:p>
        </p:txBody>
      </p:sp>
      <p:sp>
        <p:nvSpPr>
          <p:cNvPr id="5" name="Content Placeholder 4"/>
          <p:cNvSpPr>
            <a:spLocks noGrp="1"/>
          </p:cNvSpPr>
          <p:nvPr>
            <p:ph sz="quarter" idx="13"/>
          </p:nvPr>
        </p:nvSpPr>
        <p:spPr>
          <a:xfrm>
            <a:off x="365760" y="1219200"/>
            <a:ext cx="4282440" cy="5181600"/>
          </a:xfrm>
        </p:spPr>
        <p:txBody>
          <a:bodyPr>
            <a:normAutofit lnSpcReduction="10000"/>
          </a:bodyPr>
          <a:lstStyle/>
          <a:p>
            <a:pPr marL="0" marR="0" indent="0">
              <a:spcBef>
                <a:spcPts val="0"/>
              </a:spcBef>
              <a:spcAft>
                <a:spcPts val="0"/>
              </a:spcAft>
              <a:buNone/>
            </a:pPr>
            <a:r>
              <a:rPr lang="en-US" dirty="0" smtClean="0">
                <a:solidFill>
                  <a:schemeClr val="tx1"/>
                </a:solidFill>
                <a:effectLst/>
                <a:latin typeface="Franklin Gothic Demi Cond"/>
                <a:ea typeface="Times New Roman"/>
              </a:rPr>
              <a:t>There was a young lady named Bright,</a:t>
            </a:r>
            <a:endParaRPr lang="en-US" dirty="0" smtClean="0">
              <a:solidFill>
                <a:schemeClr val="tx1"/>
              </a:solidFill>
              <a:effectLst/>
              <a:latin typeface="Times New Roman"/>
              <a:ea typeface="Times New Roman"/>
            </a:endParaRPr>
          </a:p>
          <a:p>
            <a:pPr marL="0" marR="0" indent="0">
              <a:spcBef>
                <a:spcPts val="0"/>
              </a:spcBef>
              <a:spcAft>
                <a:spcPts val="0"/>
              </a:spcAft>
              <a:buNone/>
            </a:pPr>
            <a:r>
              <a:rPr lang="en-US" dirty="0" smtClean="0">
                <a:solidFill>
                  <a:schemeClr val="tx1"/>
                </a:solidFill>
                <a:effectLst/>
                <a:latin typeface="Franklin Gothic Demi Cond"/>
                <a:ea typeface="Times New Roman"/>
              </a:rPr>
              <a:t>Who traveled much faster than light.</a:t>
            </a:r>
            <a:endParaRPr lang="en-US" dirty="0" smtClean="0">
              <a:solidFill>
                <a:schemeClr val="tx1"/>
              </a:solidFill>
              <a:effectLst/>
              <a:latin typeface="Times New Roman"/>
              <a:ea typeface="Times New Roman"/>
            </a:endParaRPr>
          </a:p>
          <a:p>
            <a:pPr marL="0" marR="0" indent="0">
              <a:spcBef>
                <a:spcPts val="0"/>
              </a:spcBef>
              <a:spcAft>
                <a:spcPts val="0"/>
              </a:spcAft>
              <a:buNone/>
            </a:pPr>
            <a:r>
              <a:rPr lang="en-US" dirty="0" smtClean="0">
                <a:solidFill>
                  <a:schemeClr val="tx1"/>
                </a:solidFill>
                <a:effectLst/>
                <a:latin typeface="Franklin Gothic Demi Cond"/>
                <a:ea typeface="Times New Roman"/>
              </a:rPr>
              <a:t>She started one day</a:t>
            </a:r>
            <a:endParaRPr lang="en-US" dirty="0" smtClean="0">
              <a:solidFill>
                <a:schemeClr val="tx1"/>
              </a:solidFill>
              <a:effectLst/>
              <a:latin typeface="Times New Roman"/>
              <a:ea typeface="Times New Roman"/>
            </a:endParaRPr>
          </a:p>
          <a:p>
            <a:pPr marL="0" marR="0" indent="0">
              <a:spcBef>
                <a:spcPts val="0"/>
              </a:spcBef>
              <a:spcAft>
                <a:spcPts val="0"/>
              </a:spcAft>
              <a:buNone/>
            </a:pPr>
            <a:r>
              <a:rPr lang="en-US" dirty="0" smtClean="0">
                <a:solidFill>
                  <a:schemeClr val="tx1"/>
                </a:solidFill>
                <a:effectLst/>
                <a:latin typeface="Franklin Gothic Demi Cond"/>
                <a:ea typeface="Times New Roman"/>
              </a:rPr>
              <a:t>In the relative way,</a:t>
            </a:r>
            <a:endParaRPr lang="en-US" dirty="0" smtClean="0">
              <a:solidFill>
                <a:schemeClr val="tx1"/>
              </a:solidFill>
              <a:effectLst/>
              <a:latin typeface="Times New Roman"/>
              <a:ea typeface="Times New Roman"/>
            </a:endParaRPr>
          </a:p>
          <a:p>
            <a:pPr marL="0" marR="0" indent="0">
              <a:spcBef>
                <a:spcPts val="0"/>
              </a:spcBef>
              <a:spcAft>
                <a:spcPts val="0"/>
              </a:spcAft>
              <a:buNone/>
            </a:pPr>
            <a:r>
              <a:rPr lang="en-US" dirty="0" smtClean="0">
                <a:solidFill>
                  <a:schemeClr val="tx1"/>
                </a:solidFill>
                <a:effectLst/>
                <a:latin typeface="Franklin Gothic Demi Cond"/>
                <a:ea typeface="Times New Roman"/>
              </a:rPr>
              <a:t>And returned on the previous night.</a:t>
            </a:r>
            <a:endParaRPr lang="en-US" dirty="0" smtClean="0">
              <a:solidFill>
                <a:schemeClr val="tx1"/>
              </a:solidFill>
              <a:effectLst/>
              <a:latin typeface="Times New Roman"/>
              <a:ea typeface="Times New Roman"/>
            </a:endParaRPr>
          </a:p>
          <a:p>
            <a:pPr marL="0" marR="0" indent="0">
              <a:spcBef>
                <a:spcPts val="0"/>
              </a:spcBef>
              <a:spcAft>
                <a:spcPts val="0"/>
              </a:spcAft>
              <a:buNone/>
            </a:pPr>
            <a:r>
              <a:rPr lang="en-US" dirty="0" smtClean="0">
                <a:solidFill>
                  <a:schemeClr val="tx1"/>
                </a:solidFill>
                <a:effectLst/>
                <a:latin typeface="Franklin Gothic Demi Cond"/>
                <a:ea typeface="Times New Roman"/>
              </a:rPr>
              <a:t>                     -- Anonymous</a:t>
            </a:r>
            <a:endParaRPr lang="en-US" dirty="0" smtClean="0">
              <a:solidFill>
                <a:schemeClr val="tx1"/>
              </a:solidFill>
              <a:effectLst/>
              <a:latin typeface="Times New Roman"/>
              <a:ea typeface="Times New Roman"/>
            </a:endParaRPr>
          </a:p>
          <a:p>
            <a:pPr marL="0" marR="0" indent="0">
              <a:spcBef>
                <a:spcPts val="0"/>
              </a:spcBef>
              <a:spcAft>
                <a:spcPts val="0"/>
              </a:spcAft>
              <a:buNone/>
            </a:pPr>
            <a:endParaRPr lang="en-US" dirty="0">
              <a:solidFill>
                <a:schemeClr val="tx1"/>
              </a:solidFill>
              <a:latin typeface="Times New Roman"/>
              <a:ea typeface="Times New Roman"/>
            </a:endParaRPr>
          </a:p>
          <a:p>
            <a:pPr marL="0" marR="0" indent="0">
              <a:spcBef>
                <a:spcPts val="0"/>
              </a:spcBef>
              <a:spcAft>
                <a:spcPts val="0"/>
              </a:spcAft>
              <a:buNone/>
            </a:pPr>
            <a:r>
              <a:rPr lang="en-US" dirty="0" smtClean="0">
                <a:solidFill>
                  <a:schemeClr val="tx1"/>
                </a:solidFill>
                <a:effectLst/>
                <a:latin typeface="Franklin Gothic Demi Cond"/>
                <a:ea typeface="Times New Roman"/>
              </a:rPr>
              <a:t>A tutor who tooted the flute</a:t>
            </a:r>
            <a:endParaRPr lang="en-US" dirty="0" smtClean="0">
              <a:solidFill>
                <a:schemeClr val="tx1"/>
              </a:solidFill>
              <a:effectLst/>
              <a:latin typeface="Times New Roman"/>
              <a:ea typeface="Times New Roman"/>
            </a:endParaRPr>
          </a:p>
          <a:p>
            <a:pPr marL="0" marR="0" indent="0">
              <a:spcBef>
                <a:spcPts val="0"/>
              </a:spcBef>
              <a:spcAft>
                <a:spcPts val="0"/>
              </a:spcAft>
              <a:buNone/>
            </a:pPr>
            <a:r>
              <a:rPr lang="en-US" dirty="0" smtClean="0">
                <a:solidFill>
                  <a:schemeClr val="tx1"/>
                </a:solidFill>
                <a:effectLst/>
                <a:latin typeface="Franklin Gothic Demi Cond"/>
                <a:ea typeface="Times New Roman"/>
              </a:rPr>
              <a:t>Tried to tutor two tooters to toot,</a:t>
            </a:r>
            <a:endParaRPr lang="en-US" dirty="0" smtClean="0">
              <a:solidFill>
                <a:schemeClr val="tx1"/>
              </a:solidFill>
              <a:effectLst/>
              <a:latin typeface="Times New Roman"/>
              <a:ea typeface="Times New Roman"/>
            </a:endParaRPr>
          </a:p>
          <a:p>
            <a:pPr marL="0" marR="0" indent="0">
              <a:spcBef>
                <a:spcPts val="0"/>
              </a:spcBef>
              <a:spcAft>
                <a:spcPts val="0"/>
              </a:spcAft>
              <a:buNone/>
            </a:pPr>
            <a:r>
              <a:rPr lang="en-US" dirty="0" smtClean="0">
                <a:solidFill>
                  <a:schemeClr val="tx1"/>
                </a:solidFill>
                <a:effectLst/>
                <a:latin typeface="Franklin Gothic Demi Cond"/>
                <a:ea typeface="Times New Roman"/>
              </a:rPr>
              <a:t>Said the two to the tutor,</a:t>
            </a:r>
            <a:endParaRPr lang="en-US" dirty="0">
              <a:solidFill>
                <a:schemeClr val="tx1"/>
              </a:solidFill>
              <a:latin typeface="Times New Roman"/>
              <a:ea typeface="Times New Roman"/>
            </a:endParaRPr>
          </a:p>
          <a:p>
            <a:pPr marL="0" marR="0" indent="0">
              <a:spcBef>
                <a:spcPts val="0"/>
              </a:spcBef>
              <a:spcAft>
                <a:spcPts val="0"/>
              </a:spcAft>
              <a:buNone/>
            </a:pPr>
            <a:r>
              <a:rPr lang="en-US" dirty="0" smtClean="0">
                <a:solidFill>
                  <a:schemeClr val="tx1"/>
                </a:solidFill>
                <a:effectLst/>
                <a:latin typeface="Franklin Gothic Demi Cond"/>
                <a:ea typeface="Times New Roman"/>
              </a:rPr>
              <a:t>"Is it harder to toot or</a:t>
            </a:r>
            <a:endParaRPr lang="en-US" dirty="0">
              <a:solidFill>
                <a:schemeClr val="tx1"/>
              </a:solidFill>
              <a:latin typeface="Times New Roman"/>
              <a:ea typeface="Times New Roman"/>
            </a:endParaRPr>
          </a:p>
          <a:p>
            <a:pPr marL="0" marR="0" indent="0">
              <a:spcBef>
                <a:spcPts val="0"/>
              </a:spcBef>
              <a:spcAft>
                <a:spcPts val="0"/>
              </a:spcAft>
              <a:buNone/>
            </a:pPr>
            <a:r>
              <a:rPr lang="en-US" dirty="0" smtClean="0">
                <a:solidFill>
                  <a:schemeClr val="tx1"/>
                </a:solidFill>
                <a:effectLst/>
                <a:latin typeface="Franklin Gothic Demi Cond"/>
                <a:ea typeface="Times New Roman"/>
              </a:rPr>
              <a:t>To tutor two tooters to toot?"</a:t>
            </a:r>
            <a:endParaRPr lang="en-US" dirty="0" smtClean="0">
              <a:solidFill>
                <a:schemeClr val="tx1"/>
              </a:solidFill>
              <a:effectLst/>
              <a:latin typeface="Times New Roman"/>
              <a:ea typeface="Times New Roman"/>
            </a:endParaRPr>
          </a:p>
          <a:p>
            <a:pPr marL="0" marR="0" indent="0">
              <a:spcBef>
                <a:spcPts val="0"/>
              </a:spcBef>
              <a:spcAft>
                <a:spcPts val="0"/>
              </a:spcAft>
              <a:buNone/>
            </a:pPr>
            <a:r>
              <a:rPr lang="en-US" dirty="0" smtClean="0">
                <a:solidFill>
                  <a:schemeClr val="tx1"/>
                </a:solidFill>
                <a:effectLst/>
                <a:latin typeface="Franklin Gothic Demi Cond"/>
                <a:ea typeface="Times New Roman"/>
              </a:rPr>
              <a:t>                 -- Anonymous</a:t>
            </a:r>
            <a:endParaRPr lang="en-US" dirty="0" smtClean="0">
              <a:solidFill>
                <a:schemeClr val="tx1"/>
              </a:solidFill>
              <a:effectLst/>
              <a:latin typeface="Times New Roman"/>
              <a:ea typeface="Times New Roman"/>
            </a:endParaRPr>
          </a:p>
          <a:p>
            <a:endParaRPr lang="en-US" dirty="0">
              <a:solidFill>
                <a:schemeClr val="tx1"/>
              </a:solidFill>
            </a:endParaRPr>
          </a:p>
        </p:txBody>
      </p:sp>
    </p:spTree>
    <p:extLst>
      <p:ext uri="{BB962C8B-B14F-4D97-AF65-F5344CB8AC3E}">
        <p14:creationId xmlns:p14="http://schemas.microsoft.com/office/powerpoint/2010/main" val="168476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circle(in)">
                                      <p:cBhvr>
                                        <p:cTn id="27" dur="2000"/>
                                        <p:tgtEl>
                                          <p:spTgt spid="5">
                                            <p:txEl>
                                              <p:pRg st="7" end="7"/>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circle(in)">
                                      <p:cBhvr>
                                        <p:cTn id="30" dur="2000"/>
                                        <p:tgtEl>
                                          <p:spTgt spid="5">
                                            <p:txEl>
                                              <p:pRg st="8" end="8"/>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circle(in)">
                                      <p:cBhvr>
                                        <p:cTn id="33" dur="2000"/>
                                        <p:tgtEl>
                                          <p:spTgt spid="5">
                                            <p:txEl>
                                              <p:pRg st="9" end="9"/>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Effect transition="in" filter="circle(in)">
                                      <p:cBhvr>
                                        <p:cTn id="36" dur="2000"/>
                                        <p:tgtEl>
                                          <p:spTgt spid="5">
                                            <p:txEl>
                                              <p:pRg st="10" end="10"/>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animEffect transition="in" filter="circle(in)">
                                      <p:cBhvr>
                                        <p:cTn id="39" dur="2000"/>
                                        <p:tgtEl>
                                          <p:spTgt spid="5">
                                            <p:txEl>
                                              <p:pRg st="11" end="11"/>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5">
                                            <p:txEl>
                                              <p:pRg st="12" end="12"/>
                                            </p:txEl>
                                          </p:spTgt>
                                        </p:tgtEl>
                                        <p:attrNameLst>
                                          <p:attrName>style.visibility</p:attrName>
                                        </p:attrNameLst>
                                      </p:cBhvr>
                                      <p:to>
                                        <p:strVal val="visible"/>
                                      </p:to>
                                    </p:set>
                                    <p:animEffect transition="in" filter="circle(in)">
                                      <p:cBhvr>
                                        <p:cTn id="42" dur="2000"/>
                                        <p:tgtEl>
                                          <p:spTgt spid="5">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wipe(down)">
                                      <p:cBhvr>
                                        <p:cTn id="47" dur="500"/>
                                        <p:tgtEl>
                                          <p:spTgt spid="3">
                                            <p:txEl>
                                              <p:pRg st="0" end="0"/>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animEffect transition="in" filter="wipe(down)">
                                      <p:cBhvr>
                                        <p:cTn id="50" dur="500"/>
                                        <p:tgtEl>
                                          <p:spTgt spid="3">
                                            <p:txEl>
                                              <p:pRg st="1" end="1"/>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wipe(down)">
                                      <p:cBhvr>
                                        <p:cTn id="53" dur="500"/>
                                        <p:tgtEl>
                                          <p:spTgt spid="3">
                                            <p:txEl>
                                              <p:pRg st="2" end="2"/>
                                            </p:txEl>
                                          </p:spTgt>
                                        </p:tgtEl>
                                      </p:cBhvr>
                                    </p:animEffect>
                                  </p:childTnLst>
                                </p:cTn>
                              </p:par>
                              <p:par>
                                <p:cTn id="54" presetID="22" presetClass="entr" presetSubtype="4" fill="hold" nodeType="with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wipe(down)">
                                      <p:cBhvr>
                                        <p:cTn id="56" dur="500"/>
                                        <p:tgtEl>
                                          <p:spTgt spid="3">
                                            <p:txEl>
                                              <p:pRg st="3" end="3"/>
                                            </p:txEl>
                                          </p:spTgt>
                                        </p:tgtEl>
                                      </p:cBhvr>
                                    </p:animEffect>
                                  </p:childTnLst>
                                </p:cTn>
                              </p:par>
                              <p:par>
                                <p:cTn id="57" presetID="22" presetClass="entr" presetSubtype="4" fill="hold" nodeType="with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wipe(down)">
                                      <p:cBhvr>
                                        <p:cTn id="59" dur="500"/>
                                        <p:tgtEl>
                                          <p:spTgt spid="3">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 calcmode="lin" valueType="num">
                                      <p:cBhvr additive="base">
                                        <p:cTn id="6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 calcmode="lin" valueType="num">
                                      <p:cBhvr additive="base">
                                        <p:cTn id="6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6" end="6"/>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3">
                                            <p:txEl>
                                              <p:pRg st="7" end="7"/>
                                            </p:txEl>
                                          </p:spTgt>
                                        </p:tgtEl>
                                        <p:attrNameLst>
                                          <p:attrName>style.visibility</p:attrName>
                                        </p:attrNameLst>
                                      </p:cBhvr>
                                      <p:to>
                                        <p:strVal val="visible"/>
                                      </p:to>
                                    </p:set>
                                    <p:anim calcmode="lin" valueType="num">
                                      <p:cBhvr additive="base">
                                        <p:cTn id="7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7" end="7"/>
                                            </p:txEl>
                                          </p:spTgt>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anim calcmode="lin" valueType="num">
                                      <p:cBhvr additive="base">
                                        <p:cTn id="7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8" end="8"/>
                                            </p:txEl>
                                          </p:spTgt>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3">
                                            <p:txEl>
                                              <p:pRg st="9" end="9"/>
                                            </p:txEl>
                                          </p:spTgt>
                                        </p:tgtEl>
                                        <p:attrNameLst>
                                          <p:attrName>style.visibility</p:attrName>
                                        </p:attrNameLst>
                                      </p:cBhvr>
                                      <p:to>
                                        <p:strVal val="visible"/>
                                      </p:to>
                                    </p:set>
                                    <p:anim calcmode="lin" valueType="num">
                                      <p:cBhvr additive="base">
                                        <p:cTn id="8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
                                            <p:txEl>
                                              <p:pRg st="9" end="9"/>
                                            </p:txEl>
                                          </p:spTgt>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 calcmode="lin" valueType="num">
                                      <p:cBhvr additive="base">
                                        <p:cTn id="8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3">
                                            <p:txEl>
                                              <p:pRg st="11" end="11"/>
                                            </p:txEl>
                                          </p:spTgt>
                                        </p:tgtEl>
                                        <p:attrNameLst>
                                          <p:attrName>style.visibility</p:attrName>
                                        </p:attrNameLst>
                                      </p:cBhvr>
                                      <p:to>
                                        <p:strVal val="visible"/>
                                      </p:to>
                                    </p:set>
                                    <p:anim calcmode="lin" valueType="num">
                                      <p:cBhvr additive="base">
                                        <p:cTn id="8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Haiku</a:t>
            </a:r>
            <a:endParaRPr lang="en-US" dirty="0"/>
          </a:p>
        </p:txBody>
      </p:sp>
      <p:sp>
        <p:nvSpPr>
          <p:cNvPr id="2" name="Content Placeholder 1"/>
          <p:cNvSpPr>
            <a:spLocks noGrp="1"/>
          </p:cNvSpPr>
          <p:nvPr>
            <p:ph sz="half" idx="2"/>
          </p:nvPr>
        </p:nvSpPr>
        <p:spPr/>
        <p:txBody>
          <a:bodyPr/>
          <a:lstStyle/>
          <a:p>
            <a:pPr marL="0" marR="0">
              <a:spcBef>
                <a:spcPts val="0"/>
              </a:spcBef>
              <a:spcAft>
                <a:spcPts val="0"/>
              </a:spcAft>
            </a:pPr>
            <a:endParaRPr lang="en-US" dirty="0">
              <a:solidFill>
                <a:schemeClr val="tx1"/>
              </a:solidFill>
              <a:latin typeface="Century" panose="02040604050505020304" pitchFamily="18" charset="0"/>
              <a:ea typeface="Times New Roman"/>
            </a:endParaRPr>
          </a:p>
          <a:p>
            <a:pPr marL="0" indent="0">
              <a:buNone/>
            </a:pPr>
            <a:r>
              <a:rPr lang="en-US" b="1" dirty="0">
                <a:solidFill>
                  <a:schemeClr val="tx1"/>
                </a:solidFill>
                <a:latin typeface="Century" panose="02040604050505020304" pitchFamily="18" charset="0"/>
              </a:rPr>
              <a:t>An old silent pond...</a:t>
            </a:r>
          </a:p>
          <a:p>
            <a:pPr marL="0" indent="0">
              <a:buNone/>
            </a:pPr>
            <a:r>
              <a:rPr lang="en-US" b="1" dirty="0">
                <a:solidFill>
                  <a:schemeClr val="tx1"/>
                </a:solidFill>
                <a:latin typeface="Century" panose="02040604050505020304" pitchFamily="18" charset="0"/>
              </a:rPr>
              <a:t>A frog jumps into the pond,</a:t>
            </a:r>
          </a:p>
          <a:p>
            <a:pPr marL="0" indent="0">
              <a:buNone/>
            </a:pPr>
            <a:r>
              <a:rPr lang="en-US" b="1" dirty="0">
                <a:solidFill>
                  <a:schemeClr val="tx1"/>
                </a:solidFill>
                <a:latin typeface="Century" panose="02040604050505020304" pitchFamily="18" charset="0"/>
              </a:rPr>
              <a:t>splash! Silence again.</a:t>
            </a:r>
          </a:p>
          <a:p>
            <a:pPr marL="0" indent="0">
              <a:buNone/>
            </a:pPr>
            <a:endParaRPr lang="en-US" b="1" dirty="0">
              <a:latin typeface="Century" panose="02040604050505020304" pitchFamily="18" charset="0"/>
            </a:endParaRPr>
          </a:p>
          <a:p>
            <a:pPr marL="0" indent="0">
              <a:buNone/>
            </a:pPr>
            <a:r>
              <a:rPr lang="en-US" b="1" dirty="0">
                <a:latin typeface="Century" panose="02040604050505020304" pitchFamily="18" charset="0"/>
              </a:rPr>
              <a:t/>
            </a:r>
            <a:br>
              <a:rPr lang="en-US" b="1" dirty="0">
                <a:latin typeface="Century" panose="02040604050505020304" pitchFamily="18" charset="0"/>
              </a:rPr>
            </a:br>
            <a:r>
              <a:rPr lang="en-US" b="1" dirty="0">
                <a:solidFill>
                  <a:schemeClr val="tx1"/>
                </a:solidFill>
                <a:latin typeface="Century" panose="02040604050505020304" pitchFamily="18" charset="0"/>
              </a:rPr>
              <a:t>Autumn moonlight—</a:t>
            </a:r>
          </a:p>
          <a:p>
            <a:pPr marL="0" indent="0">
              <a:buNone/>
            </a:pPr>
            <a:r>
              <a:rPr lang="en-US" b="1" dirty="0">
                <a:solidFill>
                  <a:schemeClr val="tx1"/>
                </a:solidFill>
                <a:latin typeface="Century" panose="02040604050505020304" pitchFamily="18" charset="0"/>
              </a:rPr>
              <a:t>a worm digs silently</a:t>
            </a:r>
          </a:p>
          <a:p>
            <a:pPr marL="0" indent="0">
              <a:buNone/>
            </a:pPr>
            <a:r>
              <a:rPr lang="en-US" b="1" dirty="0">
                <a:solidFill>
                  <a:schemeClr val="tx1"/>
                </a:solidFill>
                <a:latin typeface="Century" panose="02040604050505020304" pitchFamily="18" charset="0"/>
              </a:rPr>
              <a:t>into the chestnut.</a:t>
            </a:r>
          </a:p>
          <a:p>
            <a:endParaRPr lang="en-US" dirty="0"/>
          </a:p>
        </p:txBody>
      </p:sp>
      <p:sp>
        <p:nvSpPr>
          <p:cNvPr id="3" name="Content Placeholder 2"/>
          <p:cNvSpPr>
            <a:spLocks noGrp="1"/>
          </p:cNvSpPr>
          <p:nvPr>
            <p:ph sz="quarter" idx="13"/>
          </p:nvPr>
        </p:nvSpPr>
        <p:spPr>
          <a:xfrm>
            <a:off x="365760" y="1600200"/>
            <a:ext cx="4041648" cy="5029200"/>
          </a:xfrm>
        </p:spPr>
        <p:txBody>
          <a:bodyPr>
            <a:normAutofit fontScale="92500"/>
          </a:bodyPr>
          <a:lstStyle/>
          <a:p>
            <a:r>
              <a:rPr lang="en-US" sz="3600" b="1" dirty="0">
                <a:solidFill>
                  <a:schemeClr val="tx1"/>
                </a:solidFill>
                <a:latin typeface="Century" panose="02040604050505020304" pitchFamily="18" charset="0"/>
                <a:ea typeface="Times New Roman"/>
              </a:rPr>
              <a:t>A Japanese poem composed of three unrhymed lines of five, seven, and five syllables. </a:t>
            </a:r>
            <a:endParaRPr lang="en-US" sz="3600" b="1" dirty="0" smtClean="0">
              <a:solidFill>
                <a:schemeClr val="tx1"/>
              </a:solidFill>
              <a:latin typeface="Century" panose="02040604050505020304" pitchFamily="18" charset="0"/>
              <a:ea typeface="Times New Roman"/>
            </a:endParaRPr>
          </a:p>
          <a:p>
            <a:r>
              <a:rPr lang="en-US" sz="3600" b="1" dirty="0" smtClean="0">
                <a:solidFill>
                  <a:schemeClr val="tx1"/>
                </a:solidFill>
                <a:latin typeface="Century" panose="02040604050505020304" pitchFamily="18" charset="0"/>
                <a:ea typeface="Times New Roman"/>
              </a:rPr>
              <a:t>Haiku </a:t>
            </a:r>
            <a:r>
              <a:rPr lang="en-US" sz="3600" b="1" dirty="0">
                <a:solidFill>
                  <a:schemeClr val="tx1"/>
                </a:solidFill>
                <a:latin typeface="Century" panose="02040604050505020304" pitchFamily="18" charset="0"/>
                <a:ea typeface="Times New Roman"/>
              </a:rPr>
              <a:t>often reflect on some aspect of nature.</a:t>
            </a:r>
          </a:p>
          <a:p>
            <a:endParaRPr lang="en-US" dirty="0"/>
          </a:p>
        </p:txBody>
      </p:sp>
      <p:sp>
        <p:nvSpPr>
          <p:cNvPr id="8" name="Content Placeholder 7"/>
          <p:cNvSpPr>
            <a:spLocks noGrp="1"/>
          </p:cNvSpPr>
          <p:nvPr>
            <p:ph idx="4294967295"/>
          </p:nvPr>
        </p:nvSpPr>
        <p:spPr>
          <a:xfrm>
            <a:off x="685800" y="457201"/>
            <a:ext cx="8229600" cy="1142999"/>
          </a:xfrm>
        </p:spPr>
        <p:txBody>
          <a:bodyPr>
            <a:normAutofit/>
          </a:bodyPr>
          <a:lstStyle/>
          <a:p>
            <a:pPr>
              <a:spcBef>
                <a:spcPts val="0"/>
              </a:spcBef>
            </a:pPr>
            <a:r>
              <a:rPr lang="en-US" dirty="0"/>
              <a:t/>
            </a:r>
            <a:br>
              <a:rPr lang="en-US" dirty="0"/>
            </a:br>
            <a:endParaRPr lang="en-US" dirty="0">
              <a:solidFill>
                <a:schemeClr val="tx1"/>
              </a:solidFill>
            </a:endParaRPr>
          </a:p>
        </p:txBody>
      </p:sp>
    </p:spTree>
    <p:extLst>
      <p:ext uri="{BB962C8B-B14F-4D97-AF65-F5344CB8AC3E}">
        <p14:creationId xmlns:p14="http://schemas.microsoft.com/office/powerpoint/2010/main" val="2675466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Task</a:t>
            </a:r>
            <a:endParaRPr lang="en-US" dirty="0"/>
          </a:p>
        </p:txBody>
      </p:sp>
      <p:sp>
        <p:nvSpPr>
          <p:cNvPr id="3" name="Content Placeholder 2"/>
          <p:cNvSpPr>
            <a:spLocks noGrp="1"/>
          </p:cNvSpPr>
          <p:nvPr>
            <p:ph idx="1"/>
          </p:nvPr>
        </p:nvSpPr>
        <p:spPr/>
        <p:txBody>
          <a:bodyPr>
            <a:normAutofit/>
          </a:bodyPr>
          <a:lstStyle/>
          <a:p>
            <a:r>
              <a:rPr lang="en-US" sz="4800" dirty="0" smtClean="0">
                <a:solidFill>
                  <a:schemeClr val="tx1"/>
                </a:solidFill>
              </a:rPr>
              <a:t>You and a partner will write one limerick and one haiku</a:t>
            </a:r>
          </a:p>
          <a:p>
            <a:r>
              <a:rPr lang="en-US" sz="4800" dirty="0" smtClean="0">
                <a:solidFill>
                  <a:schemeClr val="tx1"/>
                </a:solidFill>
              </a:rPr>
              <a:t>Will share them with class</a:t>
            </a:r>
            <a:endParaRPr lang="en-US" sz="4800" dirty="0">
              <a:solidFill>
                <a:schemeClr val="tx1"/>
              </a:solidFill>
            </a:endParaRPr>
          </a:p>
        </p:txBody>
      </p:sp>
    </p:spTree>
    <p:extLst>
      <p:ext uri="{BB962C8B-B14F-4D97-AF65-F5344CB8AC3E}">
        <p14:creationId xmlns:p14="http://schemas.microsoft.com/office/powerpoint/2010/main" val="704833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tx1"/>
                </a:solidFill>
              </a:rPr>
              <a:t>Childhood Poems</a:t>
            </a:r>
            <a:endParaRPr lang="en-US" dirty="0">
              <a:solidFill>
                <a:schemeClr val="tx1"/>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26628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lstStyle/>
          <a:p>
            <a:r>
              <a:rPr lang="en-US" dirty="0" smtClean="0"/>
              <a:t>Learning Targets </a:t>
            </a:r>
            <a:endParaRPr lang="en-US" dirty="0"/>
          </a:p>
        </p:txBody>
      </p:sp>
      <p:sp>
        <p:nvSpPr>
          <p:cNvPr id="3" name="Content Placeholder 2"/>
          <p:cNvSpPr>
            <a:spLocks noGrp="1"/>
          </p:cNvSpPr>
          <p:nvPr>
            <p:ph idx="1"/>
          </p:nvPr>
        </p:nvSpPr>
        <p:spPr/>
        <p:txBody>
          <a:bodyPr>
            <a:normAutofit/>
          </a:bodyPr>
          <a:lstStyle/>
          <a:p>
            <a:pPr marL="914400" indent="-914400">
              <a:buFont typeface="+mj-lt"/>
              <a:buAutoNum type="arabicPeriod"/>
            </a:pPr>
            <a:r>
              <a:rPr lang="en-US" sz="5400" dirty="0" smtClean="0">
                <a:solidFill>
                  <a:schemeClr val="tx1"/>
                </a:solidFill>
              </a:rPr>
              <a:t>I can analyze a poem</a:t>
            </a:r>
          </a:p>
          <a:p>
            <a:pPr marL="914400" indent="-914400">
              <a:buFont typeface="+mj-lt"/>
              <a:buAutoNum type="arabicPeriod"/>
            </a:pPr>
            <a:r>
              <a:rPr lang="en-US" sz="5400" dirty="0" smtClean="0">
                <a:solidFill>
                  <a:schemeClr val="tx1"/>
                </a:solidFill>
              </a:rPr>
              <a:t>I can determine author purpose and intent when crafting poetry</a:t>
            </a:r>
            <a:endParaRPr lang="en-US" sz="5400" dirty="0">
              <a:solidFill>
                <a:schemeClr val="tx1"/>
              </a:solidFill>
            </a:endParaRPr>
          </a:p>
        </p:txBody>
      </p:sp>
    </p:spTree>
    <p:extLst>
      <p:ext uri="{BB962C8B-B14F-4D97-AF65-F5344CB8AC3E}">
        <p14:creationId xmlns:p14="http://schemas.microsoft.com/office/powerpoint/2010/main" val="3225594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800" dirty="0" smtClean="0"/>
              <a:t>Poems of Childhood Analysis</a:t>
            </a:r>
            <a:endParaRPr lang="en-US" sz="4800" dirty="0"/>
          </a:p>
        </p:txBody>
      </p:sp>
      <p:sp>
        <p:nvSpPr>
          <p:cNvPr id="3" name="Content Placeholder 2"/>
          <p:cNvSpPr>
            <a:spLocks noGrp="1"/>
          </p:cNvSpPr>
          <p:nvPr>
            <p:ph idx="1"/>
          </p:nvPr>
        </p:nvSpPr>
        <p:spPr>
          <a:xfrm>
            <a:off x="457200" y="990600"/>
            <a:ext cx="8229600" cy="5410200"/>
          </a:xfrm>
        </p:spPr>
        <p:txBody>
          <a:bodyPr>
            <a:normAutofit fontScale="92500"/>
          </a:bodyPr>
          <a:lstStyle/>
          <a:p>
            <a:pPr marL="0" indent="0">
              <a:buNone/>
            </a:pPr>
            <a:r>
              <a:rPr lang="en-US" dirty="0" smtClean="0">
                <a:solidFill>
                  <a:schemeClr val="tx1"/>
                </a:solidFill>
              </a:rPr>
              <a:t>For one of the poems:</a:t>
            </a:r>
          </a:p>
          <a:p>
            <a:pPr marL="457200" lvl="0" indent="-457200">
              <a:buFont typeface="+mj-lt"/>
              <a:buAutoNum type="arabicPeriod"/>
            </a:pPr>
            <a:r>
              <a:rPr lang="en-US" dirty="0">
                <a:solidFill>
                  <a:schemeClr val="tx1"/>
                </a:solidFill>
              </a:rPr>
              <a:t>Summarize in a short sentence the main idea of </a:t>
            </a:r>
            <a:r>
              <a:rPr lang="en-US" b="1" i="1" dirty="0">
                <a:solidFill>
                  <a:schemeClr val="tx1"/>
                </a:solidFill>
              </a:rPr>
              <a:t>the poem</a:t>
            </a:r>
            <a:r>
              <a:rPr lang="en-US" dirty="0">
                <a:solidFill>
                  <a:schemeClr val="tx1"/>
                </a:solidFill>
              </a:rPr>
              <a:t>. </a:t>
            </a:r>
          </a:p>
          <a:p>
            <a:pPr marL="457200" lvl="0" indent="-457200">
              <a:buFont typeface="+mj-lt"/>
              <a:buAutoNum type="arabicPeriod"/>
            </a:pPr>
            <a:r>
              <a:rPr lang="en-US" dirty="0">
                <a:solidFill>
                  <a:schemeClr val="tx1"/>
                </a:solidFill>
              </a:rPr>
              <a:t>Characterize the speaker in </a:t>
            </a:r>
            <a:r>
              <a:rPr lang="en-US" b="1" i="1" dirty="0">
                <a:solidFill>
                  <a:schemeClr val="tx1"/>
                </a:solidFill>
              </a:rPr>
              <a:t>the poem</a:t>
            </a:r>
            <a:r>
              <a:rPr lang="en-US" dirty="0">
                <a:solidFill>
                  <a:schemeClr val="tx1"/>
                </a:solidFill>
              </a:rPr>
              <a:t>. How old is the speaker? Can you distinguish different time periods in the poem or different ages in the speaker? </a:t>
            </a:r>
          </a:p>
          <a:p>
            <a:pPr marL="457200" lvl="0" indent="-457200">
              <a:buFont typeface="+mj-lt"/>
              <a:buAutoNum type="arabicPeriod"/>
            </a:pPr>
            <a:r>
              <a:rPr lang="en-US" dirty="0">
                <a:solidFill>
                  <a:schemeClr val="tx1"/>
                </a:solidFill>
              </a:rPr>
              <a:t>Explain how </a:t>
            </a:r>
            <a:r>
              <a:rPr lang="en-US" b="1" i="1" dirty="0">
                <a:solidFill>
                  <a:schemeClr val="tx1"/>
                </a:solidFill>
              </a:rPr>
              <a:t>the poet</a:t>
            </a:r>
            <a:r>
              <a:rPr lang="en-US" dirty="0">
                <a:solidFill>
                  <a:schemeClr val="tx1"/>
                </a:solidFill>
              </a:rPr>
              <a:t> conveys the </a:t>
            </a:r>
            <a:r>
              <a:rPr lang="en-US" dirty="0" smtClean="0">
                <a:solidFill>
                  <a:schemeClr val="tx1"/>
                </a:solidFill>
              </a:rPr>
              <a:t>perceptions and emotions </a:t>
            </a:r>
            <a:r>
              <a:rPr lang="en-US" dirty="0">
                <a:solidFill>
                  <a:schemeClr val="tx1"/>
                </a:solidFill>
              </a:rPr>
              <a:t>of a child. How does this control the setting of the poem? </a:t>
            </a:r>
          </a:p>
          <a:p>
            <a:pPr marL="457200" lvl="0" indent="-457200">
              <a:buFont typeface="+mj-lt"/>
              <a:buAutoNum type="arabicPeriod"/>
            </a:pPr>
            <a:r>
              <a:rPr lang="en-US" dirty="0" smtClean="0">
                <a:solidFill>
                  <a:schemeClr val="tx1"/>
                </a:solidFill>
              </a:rPr>
              <a:t>How </a:t>
            </a:r>
            <a:r>
              <a:rPr lang="en-US" dirty="0">
                <a:solidFill>
                  <a:schemeClr val="tx1"/>
                </a:solidFill>
              </a:rPr>
              <a:t>does </a:t>
            </a:r>
            <a:r>
              <a:rPr lang="en-US" b="1" i="1" dirty="0">
                <a:solidFill>
                  <a:schemeClr val="tx1"/>
                </a:solidFill>
              </a:rPr>
              <a:t>the poet</a:t>
            </a:r>
            <a:r>
              <a:rPr lang="en-US" dirty="0">
                <a:solidFill>
                  <a:schemeClr val="tx1"/>
                </a:solidFill>
              </a:rPr>
              <a:t> convey adult reflections? How does this affect the form of the poem? </a:t>
            </a:r>
          </a:p>
          <a:p>
            <a:pPr marL="457200" indent="-457200">
              <a:buFont typeface="+mj-lt"/>
              <a:buAutoNum type="arabicPeriod"/>
            </a:pPr>
            <a:r>
              <a:rPr lang="en-US" dirty="0">
                <a:solidFill>
                  <a:schemeClr val="tx1"/>
                </a:solidFill>
              </a:rPr>
              <a:t>List what adult thoughts about childhood are communicated in the poem you </a:t>
            </a:r>
            <a:r>
              <a:rPr lang="en-US" dirty="0" smtClean="0">
                <a:solidFill>
                  <a:schemeClr val="tx1"/>
                </a:solidFill>
              </a:rPr>
              <a:t>read</a:t>
            </a:r>
          </a:p>
          <a:p>
            <a:pPr marL="0" indent="0">
              <a:buNone/>
            </a:pPr>
            <a:r>
              <a:rPr lang="en-US" b="1" i="1" dirty="0" smtClean="0">
                <a:solidFill>
                  <a:schemeClr val="tx1"/>
                </a:solidFill>
              </a:rPr>
              <a:t>Compare </a:t>
            </a:r>
            <a:r>
              <a:rPr lang="en-US" b="1" i="1" dirty="0">
                <a:solidFill>
                  <a:schemeClr val="tx1"/>
                </a:solidFill>
              </a:rPr>
              <a:t>yourself to the child in </a:t>
            </a:r>
            <a:r>
              <a:rPr lang="en-US" b="1" i="1" dirty="0" smtClean="0">
                <a:solidFill>
                  <a:schemeClr val="tx1"/>
                </a:solidFill>
              </a:rPr>
              <a:t>the poem. Explain </a:t>
            </a:r>
            <a:r>
              <a:rPr lang="en-US" b="1" i="1" dirty="0">
                <a:solidFill>
                  <a:schemeClr val="tx1"/>
                </a:solidFill>
              </a:rPr>
              <a:t>what </a:t>
            </a:r>
            <a:r>
              <a:rPr lang="en-US" b="1" i="1" dirty="0" smtClean="0">
                <a:solidFill>
                  <a:schemeClr val="tx1"/>
                </a:solidFill>
              </a:rPr>
              <a:t>you </a:t>
            </a:r>
            <a:r>
              <a:rPr lang="en-US" b="1" i="1" dirty="0">
                <a:solidFill>
                  <a:schemeClr val="tx1"/>
                </a:solidFill>
              </a:rPr>
              <a:t>have in common? What not? How would you feel if you were him or her? </a:t>
            </a:r>
          </a:p>
          <a:p>
            <a:endParaRPr lang="en-US" dirty="0">
              <a:solidFill>
                <a:schemeClr val="tx1"/>
              </a:solidFill>
            </a:endParaRPr>
          </a:p>
        </p:txBody>
      </p:sp>
    </p:spTree>
    <p:extLst>
      <p:ext uri="{BB962C8B-B14F-4D97-AF65-F5344CB8AC3E}">
        <p14:creationId xmlns:p14="http://schemas.microsoft.com/office/powerpoint/2010/main" val="50256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 calcmode="lin" valueType="num">
                                      <p:cBhvr>
                                        <p:cTn id="2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Your Task: Childhood Poem</a:t>
            </a:r>
            <a:endParaRPr lang="en-US" dirty="0"/>
          </a:p>
        </p:txBody>
      </p:sp>
      <p:sp>
        <p:nvSpPr>
          <p:cNvPr id="3" name="Content Placeholder 2"/>
          <p:cNvSpPr>
            <a:spLocks noGrp="1"/>
          </p:cNvSpPr>
          <p:nvPr>
            <p:ph idx="1"/>
          </p:nvPr>
        </p:nvSpPr>
        <p:spPr>
          <a:xfrm>
            <a:off x="457200" y="1219200"/>
            <a:ext cx="8229600" cy="5410200"/>
          </a:xfrm>
        </p:spPr>
        <p:txBody>
          <a:bodyPr>
            <a:normAutofit/>
          </a:bodyPr>
          <a:lstStyle/>
          <a:p>
            <a:r>
              <a:rPr lang="en-US" sz="3200" dirty="0" smtClean="0">
                <a:solidFill>
                  <a:schemeClr val="tx1"/>
                </a:solidFill>
              </a:rPr>
              <a:t>After reading the poems and analyzing their outlook and depiction of childhood, you are going to write your own poem about childhood</a:t>
            </a:r>
          </a:p>
          <a:p>
            <a:r>
              <a:rPr lang="en-US" sz="3200" dirty="0" smtClean="0">
                <a:solidFill>
                  <a:schemeClr val="tx1"/>
                </a:solidFill>
              </a:rPr>
              <a:t>Think about structure, rhyme, figurative language, stanza breakdown, etc. </a:t>
            </a:r>
          </a:p>
          <a:p>
            <a:r>
              <a:rPr lang="en-US" sz="3200" dirty="0" smtClean="0">
                <a:solidFill>
                  <a:schemeClr val="tx1"/>
                </a:solidFill>
              </a:rPr>
              <a:t>Must be at least 25 lines </a:t>
            </a:r>
          </a:p>
          <a:p>
            <a:r>
              <a:rPr lang="en-US" sz="3200" dirty="0" smtClean="0">
                <a:solidFill>
                  <a:schemeClr val="tx1"/>
                </a:solidFill>
              </a:rPr>
              <a:t>Must have a creative, appropriate title </a:t>
            </a:r>
          </a:p>
        </p:txBody>
      </p:sp>
    </p:spTree>
    <p:extLst>
      <p:ext uri="{BB962C8B-B14F-4D97-AF65-F5344CB8AC3E}">
        <p14:creationId xmlns:p14="http://schemas.microsoft.com/office/powerpoint/2010/main" val="133716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Poetry?</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sz="4400" dirty="0" smtClean="0">
                <a:solidFill>
                  <a:schemeClr val="tx1"/>
                </a:solidFill>
              </a:rPr>
              <a:t>What is the purpose of poetry?</a:t>
            </a:r>
          </a:p>
          <a:p>
            <a:pPr marL="457200" indent="-457200">
              <a:buFont typeface="+mj-lt"/>
              <a:buAutoNum type="arabicPeriod"/>
            </a:pPr>
            <a:r>
              <a:rPr lang="en-US" sz="4400" dirty="0" smtClean="0">
                <a:solidFill>
                  <a:schemeClr val="tx1"/>
                </a:solidFill>
              </a:rPr>
              <a:t>What can poetry do that prose cannot?</a:t>
            </a:r>
          </a:p>
          <a:p>
            <a:pPr marL="457200" indent="-457200">
              <a:buFont typeface="+mj-lt"/>
              <a:buAutoNum type="arabicPeriod"/>
            </a:pPr>
            <a:r>
              <a:rPr lang="en-US" sz="4400" dirty="0">
                <a:solidFill>
                  <a:schemeClr val="tx1"/>
                </a:solidFill>
              </a:rPr>
              <a:t>What is your favorite poem ever? Why?</a:t>
            </a:r>
          </a:p>
          <a:p>
            <a:pPr marL="0" indent="0">
              <a:buNone/>
            </a:pPr>
            <a:r>
              <a:rPr lang="en-US" dirty="0" smtClean="0">
                <a:solidFill>
                  <a:schemeClr val="tx1"/>
                </a:solidFill>
              </a:rPr>
              <a:t> </a:t>
            </a:r>
            <a:r>
              <a:rPr lang="en-US" i="1" dirty="0" smtClean="0">
                <a:solidFill>
                  <a:schemeClr val="tx1"/>
                </a:solidFill>
              </a:rPr>
              <a:t> </a:t>
            </a:r>
          </a:p>
          <a:p>
            <a:endParaRPr lang="en-US" dirty="0">
              <a:solidFill>
                <a:schemeClr val="tx1"/>
              </a:solidFill>
            </a:endParaRPr>
          </a:p>
        </p:txBody>
      </p:sp>
    </p:spTree>
    <p:extLst>
      <p:ext uri="{BB962C8B-B14F-4D97-AF65-F5344CB8AC3E}">
        <p14:creationId xmlns:p14="http://schemas.microsoft.com/office/powerpoint/2010/main" val="330435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tx1"/>
                </a:solidFill>
              </a:rPr>
              <a:t>Color Poem </a:t>
            </a:r>
            <a:endParaRPr lang="en-US" dirty="0">
              <a:solidFill>
                <a:schemeClr val="tx1"/>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44241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990600"/>
          </a:xfrm>
        </p:spPr>
        <p:txBody>
          <a:bodyPr/>
          <a:lstStyle/>
          <a:p>
            <a:r>
              <a:rPr lang="en-US" dirty="0" smtClean="0">
                <a:solidFill>
                  <a:schemeClr val="tx1"/>
                </a:solidFill>
              </a:rPr>
              <a:t>Learning Targets </a:t>
            </a:r>
            <a:endParaRPr lang="en-US" dirty="0">
              <a:solidFill>
                <a:schemeClr val="tx1"/>
              </a:solidFill>
            </a:endParaRPr>
          </a:p>
        </p:txBody>
      </p:sp>
      <p:sp>
        <p:nvSpPr>
          <p:cNvPr id="3" name="Content Placeholder 2"/>
          <p:cNvSpPr>
            <a:spLocks noGrp="1"/>
          </p:cNvSpPr>
          <p:nvPr>
            <p:ph idx="1"/>
          </p:nvPr>
        </p:nvSpPr>
        <p:spPr>
          <a:xfrm>
            <a:off x="152400" y="1600200"/>
            <a:ext cx="8915400" cy="4953000"/>
          </a:xfrm>
        </p:spPr>
        <p:txBody>
          <a:bodyPr>
            <a:normAutofit/>
          </a:bodyPr>
          <a:lstStyle/>
          <a:p>
            <a:pPr marL="457200" indent="-457200">
              <a:buFont typeface="+mj-lt"/>
              <a:buAutoNum type="arabicPeriod"/>
            </a:pPr>
            <a:r>
              <a:rPr lang="en-US" sz="5400" dirty="0" smtClean="0">
                <a:solidFill>
                  <a:schemeClr val="tx1"/>
                </a:solidFill>
              </a:rPr>
              <a:t>I can use a color to craft a poem </a:t>
            </a:r>
          </a:p>
          <a:p>
            <a:pPr marL="457200" indent="-457200">
              <a:buFont typeface="+mj-lt"/>
              <a:buAutoNum type="arabicPeriod"/>
            </a:pPr>
            <a:r>
              <a:rPr lang="en-US" sz="5400" dirty="0" smtClean="0">
                <a:solidFill>
                  <a:schemeClr val="tx1"/>
                </a:solidFill>
              </a:rPr>
              <a:t>I can create imagery using color</a:t>
            </a:r>
          </a:p>
        </p:txBody>
      </p:sp>
    </p:spTree>
    <p:extLst>
      <p:ext uri="{BB962C8B-B14F-4D97-AF65-F5344CB8AC3E}">
        <p14:creationId xmlns:p14="http://schemas.microsoft.com/office/powerpoint/2010/main" val="265540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solidFill>
                  <a:schemeClr val="tx1"/>
                </a:solidFill>
              </a:rPr>
              <a:t>Color Poem </a:t>
            </a:r>
            <a:endParaRPr lang="en-US" dirty="0">
              <a:solidFill>
                <a:schemeClr val="tx1"/>
              </a:solidFill>
            </a:endParaRPr>
          </a:p>
        </p:txBody>
      </p:sp>
      <p:sp>
        <p:nvSpPr>
          <p:cNvPr id="3" name="Content Placeholder 2"/>
          <p:cNvSpPr>
            <a:spLocks noGrp="1"/>
          </p:cNvSpPr>
          <p:nvPr>
            <p:ph idx="1"/>
          </p:nvPr>
        </p:nvSpPr>
        <p:spPr>
          <a:xfrm>
            <a:off x="304800" y="1219200"/>
            <a:ext cx="8686800" cy="5410200"/>
          </a:xfrm>
        </p:spPr>
        <p:txBody>
          <a:bodyPr>
            <a:noAutofit/>
          </a:bodyPr>
          <a:lstStyle/>
          <a:p>
            <a:pPr marL="457200" indent="-457200">
              <a:buFont typeface="+mj-lt"/>
              <a:buAutoNum type="arabicPeriod"/>
            </a:pPr>
            <a:r>
              <a:rPr lang="en-US" sz="2800" dirty="0" smtClean="0">
                <a:solidFill>
                  <a:schemeClr val="tx1"/>
                </a:solidFill>
              </a:rPr>
              <a:t>Choose </a:t>
            </a:r>
            <a:r>
              <a:rPr lang="en-US" sz="2800" dirty="0">
                <a:solidFill>
                  <a:schemeClr val="tx1"/>
                </a:solidFill>
              </a:rPr>
              <a:t>a color and write that word as the temporary title.</a:t>
            </a:r>
          </a:p>
          <a:p>
            <a:pPr marL="457200" indent="-457200">
              <a:buFont typeface="+mj-lt"/>
              <a:buAutoNum type="arabicPeriod"/>
            </a:pPr>
            <a:r>
              <a:rPr lang="en-US" sz="2800" dirty="0">
                <a:solidFill>
                  <a:schemeClr val="tx1"/>
                </a:solidFill>
              </a:rPr>
              <a:t>You are going to write a Color Poem using only questions.</a:t>
            </a:r>
          </a:p>
          <a:p>
            <a:pPr marL="457200" indent="-457200">
              <a:buFont typeface="+mj-lt"/>
              <a:buAutoNum type="arabicPeriod"/>
            </a:pPr>
            <a:r>
              <a:rPr lang="en-US" sz="2800" dirty="0" smtClean="0">
                <a:solidFill>
                  <a:schemeClr val="tx1"/>
                </a:solidFill>
              </a:rPr>
              <a:t>The </a:t>
            </a:r>
            <a:r>
              <a:rPr lang="en-US" sz="2800" dirty="0">
                <a:solidFill>
                  <a:schemeClr val="tx1"/>
                </a:solidFill>
              </a:rPr>
              <a:t>color word cannot be mentioned in the body of the poem, only </a:t>
            </a:r>
            <a:r>
              <a:rPr lang="en-US" sz="2800" dirty="0" smtClean="0">
                <a:solidFill>
                  <a:schemeClr val="tx1"/>
                </a:solidFill>
              </a:rPr>
              <a:t>in the </a:t>
            </a:r>
            <a:r>
              <a:rPr lang="en-US" sz="2800" dirty="0">
                <a:solidFill>
                  <a:schemeClr val="tx1"/>
                </a:solidFill>
              </a:rPr>
              <a:t>title. Also, the word, “color,” cannot be written within the poem. </a:t>
            </a:r>
            <a:endParaRPr lang="en-US" sz="2800" dirty="0" smtClean="0">
              <a:solidFill>
                <a:schemeClr val="tx1"/>
              </a:solidFill>
            </a:endParaRPr>
          </a:p>
          <a:p>
            <a:pPr marL="457200" indent="-457200">
              <a:buFont typeface="+mj-lt"/>
              <a:buAutoNum type="arabicPeriod"/>
            </a:pPr>
            <a:r>
              <a:rPr lang="en-US" sz="2800" dirty="0" smtClean="0">
                <a:solidFill>
                  <a:schemeClr val="tx1"/>
                </a:solidFill>
              </a:rPr>
              <a:t>Aim </a:t>
            </a:r>
            <a:r>
              <a:rPr lang="en-US" sz="2800" dirty="0">
                <a:solidFill>
                  <a:schemeClr val="tx1"/>
                </a:solidFill>
              </a:rPr>
              <a:t>for variety. </a:t>
            </a:r>
            <a:r>
              <a:rPr lang="en-US" sz="2800" dirty="0" smtClean="0">
                <a:solidFill>
                  <a:schemeClr val="tx1"/>
                </a:solidFill>
              </a:rPr>
              <a:t>Avoid </a:t>
            </a:r>
            <a:r>
              <a:rPr lang="en-US" sz="2800" dirty="0">
                <a:solidFill>
                  <a:schemeClr val="tx1"/>
                </a:solidFill>
              </a:rPr>
              <a:t>common connections </a:t>
            </a:r>
            <a:r>
              <a:rPr lang="en-US" sz="2800" dirty="0" smtClean="0">
                <a:solidFill>
                  <a:schemeClr val="tx1"/>
                </a:solidFill>
              </a:rPr>
              <a:t>with the </a:t>
            </a:r>
            <a:r>
              <a:rPr lang="en-US" sz="2800" dirty="0">
                <a:solidFill>
                  <a:schemeClr val="tx1"/>
                </a:solidFill>
              </a:rPr>
              <a:t>color. For example, if the color is red, </a:t>
            </a:r>
            <a:r>
              <a:rPr lang="en-US" sz="2800" dirty="0" smtClean="0">
                <a:solidFill>
                  <a:schemeClr val="tx1"/>
                </a:solidFill>
              </a:rPr>
              <a:t>stretch </a:t>
            </a:r>
            <a:r>
              <a:rPr lang="en-US" sz="2800" dirty="0">
                <a:solidFill>
                  <a:schemeClr val="tx1"/>
                </a:solidFill>
              </a:rPr>
              <a:t>for newer images than blood</a:t>
            </a:r>
            <a:r>
              <a:rPr lang="en-US" sz="2800" dirty="0" smtClean="0">
                <a:solidFill>
                  <a:schemeClr val="tx1"/>
                </a:solidFill>
              </a:rPr>
              <a:t>, valentines</a:t>
            </a:r>
            <a:r>
              <a:rPr lang="en-US" sz="2800" dirty="0">
                <a:solidFill>
                  <a:schemeClr val="tx1"/>
                </a:solidFill>
              </a:rPr>
              <a:t>, and the stripes on the American </a:t>
            </a:r>
            <a:r>
              <a:rPr lang="en-US" sz="2800" dirty="0" smtClean="0">
                <a:solidFill>
                  <a:schemeClr val="tx1"/>
                </a:solidFill>
              </a:rPr>
              <a:t>flag.</a:t>
            </a:r>
          </a:p>
          <a:p>
            <a:pPr marL="457200" indent="-457200">
              <a:buFont typeface="+mj-lt"/>
              <a:buAutoNum type="arabicPeriod"/>
            </a:pPr>
            <a:r>
              <a:rPr lang="en-US" sz="2800" dirty="0" smtClean="0">
                <a:solidFill>
                  <a:schemeClr val="tx1"/>
                </a:solidFill>
              </a:rPr>
              <a:t>Must be at least 15 lines. </a:t>
            </a:r>
            <a:endParaRPr lang="en-US" sz="2800" dirty="0">
              <a:solidFill>
                <a:schemeClr val="tx1"/>
              </a:solidFill>
            </a:endParaRPr>
          </a:p>
        </p:txBody>
      </p:sp>
    </p:spTree>
    <p:extLst>
      <p:ext uri="{BB962C8B-B14F-4D97-AF65-F5344CB8AC3E}">
        <p14:creationId xmlns:p14="http://schemas.microsoft.com/office/powerpoint/2010/main" val="397376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28600"/>
            <a:ext cx="8229600" cy="838200"/>
          </a:xfrm>
        </p:spPr>
        <p:txBody>
          <a:bodyPr/>
          <a:lstStyle/>
          <a:p>
            <a:r>
              <a:rPr lang="en-US" dirty="0" smtClean="0">
                <a:solidFill>
                  <a:schemeClr val="tx1"/>
                </a:solidFill>
              </a:rPr>
              <a:t>Examples</a:t>
            </a:r>
            <a:endParaRPr lang="en-US" dirty="0">
              <a:solidFill>
                <a:schemeClr val="tx1"/>
              </a:solidFill>
            </a:endParaRPr>
          </a:p>
        </p:txBody>
      </p:sp>
      <p:sp>
        <p:nvSpPr>
          <p:cNvPr id="4" name="Content Placeholder 3"/>
          <p:cNvSpPr>
            <a:spLocks noGrp="1"/>
          </p:cNvSpPr>
          <p:nvPr>
            <p:ph sz="half" idx="2"/>
          </p:nvPr>
        </p:nvSpPr>
        <p:spPr>
          <a:xfrm>
            <a:off x="4648200" y="1600200"/>
            <a:ext cx="4038600" cy="5029200"/>
          </a:xfrm>
        </p:spPr>
        <p:txBody>
          <a:bodyPr>
            <a:normAutofit fontScale="77500" lnSpcReduction="20000"/>
          </a:bodyPr>
          <a:lstStyle/>
          <a:p>
            <a:pPr marL="0" indent="0">
              <a:buNone/>
            </a:pPr>
            <a:r>
              <a:rPr lang="en-US" b="1" dirty="0">
                <a:solidFill>
                  <a:schemeClr val="tx1"/>
                </a:solidFill>
              </a:rPr>
              <a:t>Purple</a:t>
            </a:r>
          </a:p>
          <a:p>
            <a:pPr marL="0" indent="0">
              <a:buNone/>
            </a:pPr>
            <a:r>
              <a:rPr lang="en-US" dirty="0">
                <a:solidFill>
                  <a:schemeClr val="tx1"/>
                </a:solidFill>
              </a:rPr>
              <a:t>Is it the finch building a nest</a:t>
            </a:r>
          </a:p>
          <a:p>
            <a:pPr marL="0" indent="0">
              <a:buNone/>
            </a:pPr>
            <a:r>
              <a:rPr lang="en-US" dirty="0">
                <a:solidFill>
                  <a:schemeClr val="tx1"/>
                </a:solidFill>
              </a:rPr>
              <a:t>in our berry bush</a:t>
            </a:r>
          </a:p>
          <a:p>
            <a:pPr marL="0" indent="0">
              <a:buNone/>
            </a:pPr>
            <a:r>
              <a:rPr lang="en-US" dirty="0">
                <a:solidFill>
                  <a:schemeClr val="tx1"/>
                </a:solidFill>
              </a:rPr>
              <a:t>or the berries eaten by robins</a:t>
            </a:r>
            <a:r>
              <a:rPr lang="en-US" dirty="0" smtClean="0">
                <a:solidFill>
                  <a:schemeClr val="tx1"/>
                </a:solidFill>
              </a:rPr>
              <a:t>?</a:t>
            </a:r>
          </a:p>
          <a:p>
            <a:pPr marL="0" indent="0">
              <a:buNone/>
            </a:pPr>
            <a:endParaRPr lang="en-US" dirty="0">
              <a:solidFill>
                <a:schemeClr val="tx1"/>
              </a:solidFill>
            </a:endParaRPr>
          </a:p>
          <a:p>
            <a:pPr marL="0" indent="0">
              <a:buNone/>
            </a:pPr>
            <a:r>
              <a:rPr lang="en-US" dirty="0">
                <a:solidFill>
                  <a:schemeClr val="tx1"/>
                </a:solidFill>
              </a:rPr>
              <a:t>Is it the bruise growing on my arm</a:t>
            </a:r>
          </a:p>
          <a:p>
            <a:pPr marL="0" indent="0">
              <a:buNone/>
            </a:pPr>
            <a:r>
              <a:rPr lang="en-US" dirty="0">
                <a:solidFill>
                  <a:schemeClr val="tx1"/>
                </a:solidFill>
              </a:rPr>
              <a:t>from bumping into the car door?</a:t>
            </a:r>
          </a:p>
          <a:p>
            <a:pPr marL="0" indent="0">
              <a:buNone/>
            </a:pPr>
            <a:r>
              <a:rPr lang="en-US" dirty="0">
                <a:solidFill>
                  <a:schemeClr val="tx1"/>
                </a:solidFill>
              </a:rPr>
              <a:t>Could it be the skin of an eggplant,</a:t>
            </a:r>
          </a:p>
          <a:p>
            <a:pPr marL="0" indent="0">
              <a:buNone/>
            </a:pPr>
            <a:r>
              <a:rPr lang="en-US" dirty="0">
                <a:solidFill>
                  <a:schemeClr val="tx1"/>
                </a:solidFill>
              </a:rPr>
              <a:t>petunias in the flower pot,</a:t>
            </a:r>
          </a:p>
          <a:p>
            <a:pPr marL="0" indent="0">
              <a:buNone/>
            </a:pPr>
            <a:r>
              <a:rPr lang="en-US" dirty="0">
                <a:solidFill>
                  <a:schemeClr val="tx1"/>
                </a:solidFill>
              </a:rPr>
              <a:t>and wisteria climbing the arbor</a:t>
            </a:r>
            <a:r>
              <a:rPr lang="en-US" dirty="0" smtClean="0">
                <a:solidFill>
                  <a:schemeClr val="tx1"/>
                </a:solidFill>
              </a:rPr>
              <a:t>?</a:t>
            </a:r>
          </a:p>
          <a:p>
            <a:pPr marL="0" indent="0">
              <a:buNone/>
            </a:pPr>
            <a:endParaRPr lang="en-US" dirty="0">
              <a:solidFill>
                <a:schemeClr val="tx1"/>
              </a:solidFill>
            </a:endParaRPr>
          </a:p>
          <a:p>
            <a:pPr marL="0" indent="0">
              <a:buNone/>
            </a:pPr>
            <a:r>
              <a:rPr lang="en-US" dirty="0">
                <a:solidFill>
                  <a:schemeClr val="tx1"/>
                </a:solidFill>
              </a:rPr>
              <a:t>Is it my baby brother’s face</a:t>
            </a:r>
          </a:p>
          <a:p>
            <a:pPr marL="0" indent="0">
              <a:buNone/>
            </a:pPr>
            <a:r>
              <a:rPr lang="en-US" dirty="0">
                <a:solidFill>
                  <a:schemeClr val="tx1"/>
                </a:solidFill>
              </a:rPr>
              <a:t>when he cries so hard</a:t>
            </a:r>
          </a:p>
          <a:p>
            <a:pPr marL="0" indent="0">
              <a:buNone/>
            </a:pPr>
            <a:r>
              <a:rPr lang="en-US" dirty="0">
                <a:solidFill>
                  <a:schemeClr val="tx1"/>
                </a:solidFill>
              </a:rPr>
              <a:t>he can hardly breathe?</a:t>
            </a:r>
          </a:p>
          <a:p>
            <a:pPr marL="0" indent="0">
              <a:buNone/>
            </a:pPr>
            <a:r>
              <a:rPr lang="en-US" dirty="0">
                <a:solidFill>
                  <a:schemeClr val="tx1"/>
                </a:solidFill>
              </a:rPr>
              <a:t>What about the helpless starfish</a:t>
            </a:r>
          </a:p>
          <a:p>
            <a:pPr marL="0" indent="0">
              <a:buNone/>
            </a:pPr>
            <a:r>
              <a:rPr lang="en-US" dirty="0">
                <a:solidFill>
                  <a:schemeClr val="tx1"/>
                </a:solidFill>
              </a:rPr>
              <a:t>drying up on the hot rocky shore?</a:t>
            </a:r>
          </a:p>
        </p:txBody>
      </p:sp>
      <p:sp>
        <p:nvSpPr>
          <p:cNvPr id="5" name="Content Placeholder 4"/>
          <p:cNvSpPr>
            <a:spLocks noGrp="1"/>
          </p:cNvSpPr>
          <p:nvPr>
            <p:ph sz="quarter" idx="13"/>
          </p:nvPr>
        </p:nvSpPr>
        <p:spPr>
          <a:xfrm>
            <a:off x="365760" y="1600200"/>
            <a:ext cx="4041648" cy="4953000"/>
          </a:xfrm>
        </p:spPr>
        <p:txBody>
          <a:bodyPr>
            <a:normAutofit fontScale="92500" lnSpcReduction="20000"/>
          </a:bodyPr>
          <a:lstStyle/>
          <a:p>
            <a:pPr marL="0" indent="0">
              <a:buNone/>
            </a:pPr>
            <a:r>
              <a:rPr lang="en-US" b="1" dirty="0">
                <a:solidFill>
                  <a:schemeClr val="tx1"/>
                </a:solidFill>
              </a:rPr>
              <a:t>Black</a:t>
            </a:r>
          </a:p>
          <a:p>
            <a:pPr marL="0" indent="0">
              <a:buNone/>
            </a:pPr>
            <a:r>
              <a:rPr lang="en-US" dirty="0">
                <a:solidFill>
                  <a:schemeClr val="tx1"/>
                </a:solidFill>
              </a:rPr>
              <a:t>Is it the cape which covers the sky</a:t>
            </a:r>
          </a:p>
          <a:p>
            <a:pPr marL="0" indent="0">
              <a:buNone/>
            </a:pPr>
            <a:r>
              <a:rPr lang="en-US" dirty="0">
                <a:solidFill>
                  <a:schemeClr val="tx1"/>
                </a:solidFill>
              </a:rPr>
              <a:t>or the chimney covered in pitch?</a:t>
            </a:r>
          </a:p>
          <a:p>
            <a:pPr marL="0" indent="0">
              <a:buNone/>
            </a:pPr>
            <a:r>
              <a:rPr lang="en-US" dirty="0">
                <a:solidFill>
                  <a:schemeClr val="tx1"/>
                </a:solidFill>
              </a:rPr>
              <a:t>Is it the string that is sewn on the zebra</a:t>
            </a:r>
          </a:p>
          <a:p>
            <a:pPr marL="0" indent="0">
              <a:buNone/>
            </a:pPr>
            <a:r>
              <a:rPr lang="en-US" dirty="0">
                <a:solidFill>
                  <a:schemeClr val="tx1"/>
                </a:solidFill>
              </a:rPr>
              <a:t>or maybe those swirls put together to make licorice?</a:t>
            </a:r>
          </a:p>
          <a:p>
            <a:pPr marL="0" indent="0">
              <a:buNone/>
            </a:pPr>
            <a:r>
              <a:rPr lang="en-US" dirty="0">
                <a:solidFill>
                  <a:schemeClr val="tx1"/>
                </a:solidFill>
              </a:rPr>
              <a:t>Might it be the dust on a resting book</a:t>
            </a:r>
          </a:p>
          <a:p>
            <a:pPr marL="0" indent="0">
              <a:buNone/>
            </a:pPr>
            <a:r>
              <a:rPr lang="en-US" dirty="0">
                <a:solidFill>
                  <a:schemeClr val="tx1"/>
                </a:solidFill>
              </a:rPr>
              <a:t>or the emptiness of your life you can’t fulfill?</a:t>
            </a:r>
          </a:p>
          <a:p>
            <a:pPr marL="0" indent="0">
              <a:buNone/>
            </a:pPr>
            <a:r>
              <a:rPr lang="en-US" dirty="0">
                <a:solidFill>
                  <a:schemeClr val="tx1"/>
                </a:solidFill>
              </a:rPr>
              <a:t>The darkness you can’t destroy?</a:t>
            </a:r>
          </a:p>
          <a:p>
            <a:pPr marL="0" indent="0">
              <a:buNone/>
            </a:pPr>
            <a:r>
              <a:rPr lang="en-US" dirty="0">
                <a:solidFill>
                  <a:schemeClr val="tx1"/>
                </a:solidFill>
              </a:rPr>
              <a:t>Or the spider right behind you?</a:t>
            </a:r>
          </a:p>
          <a:p>
            <a:endParaRPr lang="en-US" dirty="0">
              <a:solidFill>
                <a:schemeClr val="tx1"/>
              </a:solidFill>
            </a:endParaRPr>
          </a:p>
        </p:txBody>
      </p:sp>
    </p:spTree>
    <p:extLst>
      <p:ext uri="{BB962C8B-B14F-4D97-AF65-F5344CB8AC3E}">
        <p14:creationId xmlns:p14="http://schemas.microsoft.com/office/powerpoint/2010/main" val="138884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circle(in)">
                                      <p:cBhvr>
                                        <p:cTn id="45" dur="2000"/>
                                        <p:tgtEl>
                                          <p:spTgt spid="4">
                                            <p:txEl>
                                              <p:pRg st="0" end="0"/>
                                            </p:txEl>
                                          </p:spTgt>
                                        </p:tgtEl>
                                      </p:cBhvr>
                                    </p:animEffect>
                                  </p:childTnLst>
                                </p:cTn>
                              </p:par>
                              <p:par>
                                <p:cTn id="46" presetID="6" presetClass="entr" presetSubtype="16" fill="hold" nodeType="with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circle(in)">
                                      <p:cBhvr>
                                        <p:cTn id="48" dur="2000"/>
                                        <p:tgtEl>
                                          <p:spTgt spid="4">
                                            <p:txEl>
                                              <p:pRg st="1" end="1"/>
                                            </p:txEl>
                                          </p:spTgt>
                                        </p:tgtEl>
                                      </p:cBhvr>
                                    </p:animEffect>
                                  </p:childTnLst>
                                </p:cTn>
                              </p:par>
                              <p:par>
                                <p:cTn id="49" presetID="6" presetClass="entr" presetSubtype="16" fill="hold" nodeType="with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circle(in)">
                                      <p:cBhvr>
                                        <p:cTn id="51" dur="2000"/>
                                        <p:tgtEl>
                                          <p:spTgt spid="4">
                                            <p:txEl>
                                              <p:pRg st="2" end="2"/>
                                            </p:txEl>
                                          </p:spTgt>
                                        </p:tgtEl>
                                      </p:cBhvr>
                                    </p:animEffect>
                                  </p:childTnLst>
                                </p:cTn>
                              </p:par>
                              <p:par>
                                <p:cTn id="52" presetID="6" presetClass="entr" presetSubtype="16" fill="hold" nodeType="with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animEffect transition="in" filter="circle(in)">
                                      <p:cBhvr>
                                        <p:cTn id="54" dur="2000"/>
                                        <p:tgtEl>
                                          <p:spTgt spid="4">
                                            <p:txEl>
                                              <p:pRg st="3" end="3"/>
                                            </p:txEl>
                                          </p:spTgt>
                                        </p:tgtEl>
                                      </p:cBhvr>
                                    </p:animEffect>
                                  </p:childTnLst>
                                </p:cTn>
                              </p:par>
                              <p:par>
                                <p:cTn id="55" presetID="6" presetClass="entr" presetSubtype="16" fill="hold" nodeType="with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circle(in)">
                                      <p:cBhvr>
                                        <p:cTn id="57" dur="2000"/>
                                        <p:tgtEl>
                                          <p:spTgt spid="4">
                                            <p:txEl>
                                              <p:pRg st="5" end="5"/>
                                            </p:txEl>
                                          </p:spTgt>
                                        </p:tgtEl>
                                      </p:cBhvr>
                                    </p:animEffect>
                                  </p:childTnLst>
                                </p:cTn>
                              </p:par>
                              <p:par>
                                <p:cTn id="58" presetID="6" presetClass="entr" presetSubtype="16" fill="hold" nodeType="withEffect">
                                  <p:stCondLst>
                                    <p:cond delay="0"/>
                                  </p:stCondLst>
                                  <p:childTnLst>
                                    <p:set>
                                      <p:cBhvr>
                                        <p:cTn id="59" dur="1" fill="hold">
                                          <p:stCondLst>
                                            <p:cond delay="0"/>
                                          </p:stCondLst>
                                        </p:cTn>
                                        <p:tgtEl>
                                          <p:spTgt spid="4">
                                            <p:txEl>
                                              <p:pRg st="6" end="6"/>
                                            </p:txEl>
                                          </p:spTgt>
                                        </p:tgtEl>
                                        <p:attrNameLst>
                                          <p:attrName>style.visibility</p:attrName>
                                        </p:attrNameLst>
                                      </p:cBhvr>
                                      <p:to>
                                        <p:strVal val="visible"/>
                                      </p:to>
                                    </p:set>
                                    <p:animEffect transition="in" filter="circle(in)">
                                      <p:cBhvr>
                                        <p:cTn id="60" dur="2000"/>
                                        <p:tgtEl>
                                          <p:spTgt spid="4">
                                            <p:txEl>
                                              <p:pRg st="6" end="6"/>
                                            </p:txEl>
                                          </p:spTgt>
                                        </p:tgtEl>
                                      </p:cBhvr>
                                    </p:animEffect>
                                  </p:childTnLst>
                                </p:cTn>
                              </p:par>
                              <p:par>
                                <p:cTn id="61" presetID="6" presetClass="entr" presetSubtype="16" fill="hold" nodeType="with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circle(in)">
                                      <p:cBhvr>
                                        <p:cTn id="63" dur="2000"/>
                                        <p:tgtEl>
                                          <p:spTgt spid="4">
                                            <p:txEl>
                                              <p:pRg st="7" end="7"/>
                                            </p:txEl>
                                          </p:spTgt>
                                        </p:tgtEl>
                                      </p:cBhvr>
                                    </p:animEffect>
                                  </p:childTnLst>
                                </p:cTn>
                              </p:par>
                              <p:par>
                                <p:cTn id="64" presetID="6" presetClass="entr" presetSubtype="16" fill="hold" nodeType="with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Effect transition="in" filter="circle(in)">
                                      <p:cBhvr>
                                        <p:cTn id="66" dur="2000"/>
                                        <p:tgtEl>
                                          <p:spTgt spid="4">
                                            <p:txEl>
                                              <p:pRg st="8" end="8"/>
                                            </p:txEl>
                                          </p:spTgt>
                                        </p:tgtEl>
                                      </p:cBhvr>
                                    </p:animEffect>
                                  </p:childTnLst>
                                </p:cTn>
                              </p:par>
                              <p:par>
                                <p:cTn id="67" presetID="6" presetClass="entr" presetSubtype="16" fill="hold" nodeType="withEffect">
                                  <p:stCondLst>
                                    <p:cond delay="0"/>
                                  </p:stCondLst>
                                  <p:childTnLst>
                                    <p:set>
                                      <p:cBhvr>
                                        <p:cTn id="68" dur="1" fill="hold">
                                          <p:stCondLst>
                                            <p:cond delay="0"/>
                                          </p:stCondLst>
                                        </p:cTn>
                                        <p:tgtEl>
                                          <p:spTgt spid="4">
                                            <p:txEl>
                                              <p:pRg st="9" end="9"/>
                                            </p:txEl>
                                          </p:spTgt>
                                        </p:tgtEl>
                                        <p:attrNameLst>
                                          <p:attrName>style.visibility</p:attrName>
                                        </p:attrNameLst>
                                      </p:cBhvr>
                                      <p:to>
                                        <p:strVal val="visible"/>
                                      </p:to>
                                    </p:set>
                                    <p:animEffect transition="in" filter="circle(in)">
                                      <p:cBhvr>
                                        <p:cTn id="69" dur="2000"/>
                                        <p:tgtEl>
                                          <p:spTgt spid="4">
                                            <p:txEl>
                                              <p:pRg st="9" end="9"/>
                                            </p:txEl>
                                          </p:spTgt>
                                        </p:tgtEl>
                                      </p:cBhvr>
                                    </p:animEffect>
                                  </p:childTnLst>
                                </p:cTn>
                              </p:par>
                              <p:par>
                                <p:cTn id="70" presetID="6" presetClass="entr" presetSubtype="16" fill="hold" nodeType="withEffect">
                                  <p:stCondLst>
                                    <p:cond delay="0"/>
                                  </p:stCondLst>
                                  <p:childTnLst>
                                    <p:set>
                                      <p:cBhvr>
                                        <p:cTn id="71" dur="1" fill="hold">
                                          <p:stCondLst>
                                            <p:cond delay="0"/>
                                          </p:stCondLst>
                                        </p:cTn>
                                        <p:tgtEl>
                                          <p:spTgt spid="4">
                                            <p:txEl>
                                              <p:pRg st="11" end="11"/>
                                            </p:txEl>
                                          </p:spTgt>
                                        </p:tgtEl>
                                        <p:attrNameLst>
                                          <p:attrName>style.visibility</p:attrName>
                                        </p:attrNameLst>
                                      </p:cBhvr>
                                      <p:to>
                                        <p:strVal val="visible"/>
                                      </p:to>
                                    </p:set>
                                    <p:animEffect transition="in" filter="circle(in)">
                                      <p:cBhvr>
                                        <p:cTn id="72" dur="2000"/>
                                        <p:tgtEl>
                                          <p:spTgt spid="4">
                                            <p:txEl>
                                              <p:pRg st="11" end="11"/>
                                            </p:txEl>
                                          </p:spTgt>
                                        </p:tgtEl>
                                      </p:cBhvr>
                                    </p:animEffect>
                                  </p:childTnLst>
                                </p:cTn>
                              </p:par>
                              <p:par>
                                <p:cTn id="73" presetID="6" presetClass="entr" presetSubtype="16" fill="hold" nodeType="withEffect">
                                  <p:stCondLst>
                                    <p:cond delay="0"/>
                                  </p:stCondLst>
                                  <p:childTnLst>
                                    <p:set>
                                      <p:cBhvr>
                                        <p:cTn id="74" dur="1" fill="hold">
                                          <p:stCondLst>
                                            <p:cond delay="0"/>
                                          </p:stCondLst>
                                        </p:cTn>
                                        <p:tgtEl>
                                          <p:spTgt spid="4">
                                            <p:txEl>
                                              <p:pRg st="12" end="12"/>
                                            </p:txEl>
                                          </p:spTgt>
                                        </p:tgtEl>
                                        <p:attrNameLst>
                                          <p:attrName>style.visibility</p:attrName>
                                        </p:attrNameLst>
                                      </p:cBhvr>
                                      <p:to>
                                        <p:strVal val="visible"/>
                                      </p:to>
                                    </p:set>
                                    <p:animEffect transition="in" filter="circle(in)">
                                      <p:cBhvr>
                                        <p:cTn id="75" dur="2000"/>
                                        <p:tgtEl>
                                          <p:spTgt spid="4">
                                            <p:txEl>
                                              <p:pRg st="12" end="12"/>
                                            </p:txEl>
                                          </p:spTgt>
                                        </p:tgtEl>
                                      </p:cBhvr>
                                    </p:animEffect>
                                  </p:childTnLst>
                                </p:cTn>
                              </p:par>
                              <p:par>
                                <p:cTn id="76" presetID="6" presetClass="entr" presetSubtype="16" fill="hold" nodeType="withEffect">
                                  <p:stCondLst>
                                    <p:cond delay="0"/>
                                  </p:stCondLst>
                                  <p:childTnLst>
                                    <p:set>
                                      <p:cBhvr>
                                        <p:cTn id="77" dur="1" fill="hold">
                                          <p:stCondLst>
                                            <p:cond delay="0"/>
                                          </p:stCondLst>
                                        </p:cTn>
                                        <p:tgtEl>
                                          <p:spTgt spid="4">
                                            <p:txEl>
                                              <p:pRg st="13" end="13"/>
                                            </p:txEl>
                                          </p:spTgt>
                                        </p:tgtEl>
                                        <p:attrNameLst>
                                          <p:attrName>style.visibility</p:attrName>
                                        </p:attrNameLst>
                                      </p:cBhvr>
                                      <p:to>
                                        <p:strVal val="visible"/>
                                      </p:to>
                                    </p:set>
                                    <p:animEffect transition="in" filter="circle(in)">
                                      <p:cBhvr>
                                        <p:cTn id="78" dur="2000"/>
                                        <p:tgtEl>
                                          <p:spTgt spid="4">
                                            <p:txEl>
                                              <p:pRg st="13" end="13"/>
                                            </p:txEl>
                                          </p:spTgt>
                                        </p:tgtEl>
                                      </p:cBhvr>
                                    </p:animEffect>
                                  </p:childTnLst>
                                </p:cTn>
                              </p:par>
                              <p:par>
                                <p:cTn id="79" presetID="6" presetClass="entr" presetSubtype="16" fill="hold" nodeType="withEffect">
                                  <p:stCondLst>
                                    <p:cond delay="0"/>
                                  </p:stCondLst>
                                  <p:childTnLst>
                                    <p:set>
                                      <p:cBhvr>
                                        <p:cTn id="80" dur="1" fill="hold">
                                          <p:stCondLst>
                                            <p:cond delay="0"/>
                                          </p:stCondLst>
                                        </p:cTn>
                                        <p:tgtEl>
                                          <p:spTgt spid="4">
                                            <p:txEl>
                                              <p:pRg st="14" end="14"/>
                                            </p:txEl>
                                          </p:spTgt>
                                        </p:tgtEl>
                                        <p:attrNameLst>
                                          <p:attrName>style.visibility</p:attrName>
                                        </p:attrNameLst>
                                      </p:cBhvr>
                                      <p:to>
                                        <p:strVal val="visible"/>
                                      </p:to>
                                    </p:set>
                                    <p:animEffect transition="in" filter="circle(in)">
                                      <p:cBhvr>
                                        <p:cTn id="81" dur="2000"/>
                                        <p:tgtEl>
                                          <p:spTgt spid="4">
                                            <p:txEl>
                                              <p:pRg st="14" end="14"/>
                                            </p:txEl>
                                          </p:spTgt>
                                        </p:tgtEl>
                                      </p:cBhvr>
                                    </p:animEffect>
                                  </p:childTnLst>
                                </p:cTn>
                              </p:par>
                              <p:par>
                                <p:cTn id="82" presetID="6" presetClass="entr" presetSubtype="16" fill="hold" nodeType="withEffect">
                                  <p:stCondLst>
                                    <p:cond delay="0"/>
                                  </p:stCondLst>
                                  <p:childTnLst>
                                    <p:set>
                                      <p:cBhvr>
                                        <p:cTn id="83" dur="1" fill="hold">
                                          <p:stCondLst>
                                            <p:cond delay="0"/>
                                          </p:stCondLst>
                                        </p:cTn>
                                        <p:tgtEl>
                                          <p:spTgt spid="4">
                                            <p:txEl>
                                              <p:pRg st="15" end="15"/>
                                            </p:txEl>
                                          </p:spTgt>
                                        </p:tgtEl>
                                        <p:attrNameLst>
                                          <p:attrName>style.visibility</p:attrName>
                                        </p:attrNameLst>
                                      </p:cBhvr>
                                      <p:to>
                                        <p:strVal val="visible"/>
                                      </p:to>
                                    </p:set>
                                    <p:animEffect transition="in" filter="circle(in)">
                                      <p:cBhvr>
                                        <p:cTn id="84" dur="20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tx1"/>
                </a:solidFill>
              </a:rPr>
              <a:t>Postcard Poem</a:t>
            </a:r>
            <a:endParaRPr lang="en-US" dirty="0">
              <a:solidFill>
                <a:schemeClr val="tx1"/>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57025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lstStyle/>
          <a:p>
            <a:r>
              <a:rPr lang="en-US" dirty="0" smtClean="0">
                <a:solidFill>
                  <a:schemeClr val="tx1"/>
                </a:solidFill>
              </a:rPr>
              <a:t>Learning Targets </a:t>
            </a:r>
            <a:endParaRPr lang="en-US" dirty="0">
              <a:solidFill>
                <a:schemeClr val="tx1"/>
              </a:solidFill>
            </a:endParaRPr>
          </a:p>
        </p:txBody>
      </p:sp>
      <p:sp>
        <p:nvSpPr>
          <p:cNvPr id="3" name="Content Placeholder 2"/>
          <p:cNvSpPr>
            <a:spLocks noGrp="1"/>
          </p:cNvSpPr>
          <p:nvPr>
            <p:ph idx="1"/>
          </p:nvPr>
        </p:nvSpPr>
        <p:spPr>
          <a:xfrm>
            <a:off x="152400" y="1600200"/>
            <a:ext cx="8915400" cy="4953000"/>
          </a:xfrm>
        </p:spPr>
        <p:txBody>
          <a:bodyPr>
            <a:normAutofit/>
          </a:bodyPr>
          <a:lstStyle/>
          <a:p>
            <a:pPr marL="457200" indent="-457200">
              <a:buFont typeface="+mj-lt"/>
              <a:buAutoNum type="arabicPeriod"/>
            </a:pPr>
            <a:r>
              <a:rPr lang="en-US" sz="5400" dirty="0" smtClean="0">
                <a:solidFill>
                  <a:schemeClr val="tx1"/>
                </a:solidFill>
              </a:rPr>
              <a:t>I can use a place from my memory to craft a poem </a:t>
            </a:r>
          </a:p>
          <a:p>
            <a:pPr marL="457200" indent="-457200">
              <a:buFont typeface="+mj-lt"/>
              <a:buAutoNum type="arabicPeriod"/>
            </a:pPr>
            <a:r>
              <a:rPr lang="en-US" sz="5400" dirty="0" smtClean="0">
                <a:solidFill>
                  <a:schemeClr val="tx1"/>
                </a:solidFill>
              </a:rPr>
              <a:t>I can follow a specific poetic form </a:t>
            </a:r>
            <a:endParaRPr lang="en-US" sz="5400" dirty="0">
              <a:solidFill>
                <a:schemeClr val="tx1"/>
              </a:solidFill>
            </a:endParaRPr>
          </a:p>
        </p:txBody>
      </p:sp>
    </p:spTree>
    <p:extLst>
      <p:ext uri="{BB962C8B-B14F-4D97-AF65-F5344CB8AC3E}">
        <p14:creationId xmlns:p14="http://schemas.microsoft.com/office/powerpoint/2010/main" val="34508717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a:solidFill>
                  <a:schemeClr val="tx1"/>
                </a:solidFill>
                <a:latin typeface="Times-Roman"/>
                <a:ea typeface="Calibri"/>
                <a:cs typeface="Times-Roman"/>
              </a:rPr>
              <a:t>What is a postcard? </a:t>
            </a:r>
            <a:endParaRPr lang="en-US" dirty="0"/>
          </a:p>
        </p:txBody>
      </p:sp>
      <p:sp>
        <p:nvSpPr>
          <p:cNvPr id="3" name="Content Placeholder 2"/>
          <p:cNvSpPr>
            <a:spLocks noGrp="1"/>
          </p:cNvSpPr>
          <p:nvPr>
            <p:ph idx="1"/>
          </p:nvPr>
        </p:nvSpPr>
        <p:spPr>
          <a:xfrm>
            <a:off x="152400" y="1143000"/>
            <a:ext cx="8839200" cy="5562600"/>
          </a:xfrm>
        </p:spPr>
        <p:txBody>
          <a:bodyPr/>
          <a:lstStyle/>
          <a:p>
            <a:r>
              <a:rPr lang="en-US" sz="2800" dirty="0" smtClean="0">
                <a:solidFill>
                  <a:schemeClr val="tx1"/>
                </a:solidFill>
                <a:latin typeface="Times-Roman"/>
                <a:ea typeface="Calibri"/>
                <a:cs typeface="Times-Roman"/>
              </a:rPr>
              <a:t>Generally </a:t>
            </a:r>
            <a:r>
              <a:rPr lang="en-US" sz="2800" dirty="0">
                <a:solidFill>
                  <a:schemeClr val="tx1"/>
                </a:solidFill>
                <a:latin typeface="Times-Roman"/>
                <a:ea typeface="Calibri"/>
                <a:cs typeface="Times-Roman"/>
              </a:rPr>
              <a:t>we think about sending someone a picture of a place, with just a few jottings on the other side. But what if a "word picture" of the place had to be substituted for a visual image? </a:t>
            </a:r>
            <a:endParaRPr lang="en-US" sz="2800" dirty="0" smtClean="0">
              <a:solidFill>
                <a:schemeClr val="tx1"/>
              </a:solidFill>
              <a:latin typeface="Times-Roman"/>
              <a:ea typeface="Calibri"/>
              <a:cs typeface="Times-Roman"/>
            </a:endParaRPr>
          </a:p>
          <a:p>
            <a:pPr lvl="1"/>
            <a:r>
              <a:rPr lang="en-US" sz="2400" dirty="0" smtClean="0">
                <a:solidFill>
                  <a:schemeClr val="tx1"/>
                </a:solidFill>
                <a:latin typeface="Times-Roman"/>
                <a:ea typeface="Calibri"/>
                <a:cs typeface="Times-Roman"/>
              </a:rPr>
              <a:t>What </a:t>
            </a:r>
            <a:r>
              <a:rPr lang="en-US" sz="2400" dirty="0">
                <a:solidFill>
                  <a:schemeClr val="tx1"/>
                </a:solidFill>
                <a:latin typeface="Times-Roman"/>
                <a:ea typeface="Calibri"/>
                <a:cs typeface="Times-Roman"/>
              </a:rPr>
              <a:t>would you have to put in? </a:t>
            </a:r>
            <a:endParaRPr lang="en-US" sz="2400" dirty="0" smtClean="0">
              <a:solidFill>
                <a:schemeClr val="tx1"/>
              </a:solidFill>
              <a:latin typeface="Times-Roman"/>
              <a:ea typeface="Calibri"/>
              <a:cs typeface="Times-Roman"/>
            </a:endParaRPr>
          </a:p>
          <a:p>
            <a:pPr lvl="1"/>
            <a:r>
              <a:rPr lang="en-US" sz="2400" dirty="0" smtClean="0">
                <a:solidFill>
                  <a:schemeClr val="tx1"/>
                </a:solidFill>
                <a:latin typeface="Times-Roman"/>
                <a:ea typeface="Calibri"/>
                <a:cs typeface="Times-Roman"/>
              </a:rPr>
              <a:t>Leave </a:t>
            </a:r>
            <a:r>
              <a:rPr lang="en-US" sz="2400" dirty="0">
                <a:solidFill>
                  <a:schemeClr val="tx1"/>
                </a:solidFill>
                <a:latin typeface="Times-Roman"/>
                <a:ea typeface="Calibri"/>
                <a:cs typeface="Times-Roman"/>
              </a:rPr>
              <a:t>out? </a:t>
            </a:r>
            <a:endParaRPr lang="en-US" sz="2400" dirty="0" smtClean="0">
              <a:solidFill>
                <a:schemeClr val="tx1"/>
              </a:solidFill>
              <a:latin typeface="Times-Roman"/>
              <a:ea typeface="Calibri"/>
              <a:cs typeface="Times-Roman"/>
            </a:endParaRPr>
          </a:p>
          <a:p>
            <a:pPr lvl="1"/>
            <a:r>
              <a:rPr lang="en-US" sz="2400" dirty="0" smtClean="0">
                <a:solidFill>
                  <a:schemeClr val="tx1"/>
                </a:solidFill>
                <a:latin typeface="Times-Roman"/>
                <a:ea typeface="Calibri"/>
                <a:cs typeface="Times-Roman"/>
              </a:rPr>
              <a:t>The </a:t>
            </a:r>
            <a:r>
              <a:rPr lang="en-US" sz="2400" dirty="0">
                <a:solidFill>
                  <a:schemeClr val="tx1"/>
                </a:solidFill>
                <a:latin typeface="Times-Roman"/>
                <a:ea typeface="Calibri"/>
                <a:cs typeface="Times-Roman"/>
              </a:rPr>
              <a:t>normal postcard doesn't have "judgment" in the image, but presents the image itself. How do you refrain from "judgment" in writing? </a:t>
            </a:r>
            <a:endParaRPr lang="en-US" sz="2400" dirty="0" smtClean="0">
              <a:solidFill>
                <a:schemeClr val="tx1"/>
              </a:solidFill>
              <a:latin typeface="Times-Roman"/>
              <a:ea typeface="Calibri"/>
              <a:cs typeface="Times-Roman"/>
            </a:endParaRPr>
          </a:p>
          <a:p>
            <a:pPr lvl="1"/>
            <a:r>
              <a:rPr lang="en-US" sz="2400" dirty="0" smtClean="0">
                <a:solidFill>
                  <a:schemeClr val="tx1"/>
                </a:solidFill>
                <a:latin typeface="Times-Roman"/>
                <a:ea typeface="Calibri"/>
                <a:cs typeface="Times-Roman"/>
              </a:rPr>
              <a:t>Leave out </a:t>
            </a:r>
            <a:r>
              <a:rPr lang="en-US" sz="2400" dirty="0">
                <a:solidFill>
                  <a:schemeClr val="tx1"/>
                </a:solidFill>
                <a:latin typeface="Times-Roman"/>
                <a:ea typeface="Calibri"/>
                <a:cs typeface="Times-Roman"/>
              </a:rPr>
              <a:t>such adjectives as</a:t>
            </a:r>
            <a:r>
              <a:rPr lang="en-US" sz="2400" dirty="0">
                <a:solidFill>
                  <a:schemeClr val="tx1"/>
                </a:solidFill>
                <a:ea typeface="Calibri"/>
                <a:cs typeface="Times New Roman"/>
              </a:rPr>
              <a:t> </a:t>
            </a:r>
            <a:r>
              <a:rPr lang="en-US" sz="2400" dirty="0" smtClean="0">
                <a:solidFill>
                  <a:schemeClr val="tx1"/>
                </a:solidFill>
                <a:latin typeface="Times-Roman"/>
                <a:ea typeface="Calibri"/>
                <a:cs typeface="Times-Roman"/>
              </a:rPr>
              <a:t>beautiful</a:t>
            </a:r>
            <a:r>
              <a:rPr lang="en-US" sz="2400" dirty="0">
                <a:solidFill>
                  <a:schemeClr val="tx1"/>
                </a:solidFill>
                <a:latin typeface="Times-Roman"/>
                <a:ea typeface="Calibri"/>
                <a:cs typeface="Times-Roman"/>
              </a:rPr>
              <a:t>, magnificent, lovely, amazing, peaceful, etc.</a:t>
            </a:r>
            <a:endParaRPr lang="en-US" sz="2400" dirty="0">
              <a:solidFill>
                <a:schemeClr val="tx1"/>
              </a:solidFill>
              <a:ea typeface="Calibri"/>
              <a:cs typeface="Times New Roman"/>
            </a:endParaRPr>
          </a:p>
          <a:p>
            <a:endParaRPr lang="en-US" dirty="0"/>
          </a:p>
        </p:txBody>
      </p:sp>
    </p:spTree>
    <p:extLst>
      <p:ext uri="{BB962C8B-B14F-4D97-AF65-F5344CB8AC3E}">
        <p14:creationId xmlns:p14="http://schemas.microsoft.com/office/powerpoint/2010/main" val="171348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80">
                                          <p:stCondLst>
                                            <p:cond delay="0"/>
                                          </p:stCondLst>
                                        </p:cTn>
                                        <p:tgtEl>
                                          <p:spTgt spid="3">
                                            <p:txEl>
                                              <p:pRg st="2" end="2"/>
                                            </p:txEl>
                                          </p:spTgt>
                                        </p:tgtEl>
                                      </p:cBhvr>
                                    </p:animEffect>
                                    <p:anim calcmode="lin" valueType="num">
                                      <p:cBhvr>
                                        <p:cTn id="2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2" end="2"/>
                                            </p:txEl>
                                          </p:spTgt>
                                        </p:tgtEl>
                                      </p:cBhvr>
                                      <p:to x="100000" y="60000"/>
                                    </p:animScale>
                                    <p:animScale>
                                      <p:cBhvr>
                                        <p:cTn id="35" dur="166" decel="50000">
                                          <p:stCondLst>
                                            <p:cond delay="676"/>
                                          </p:stCondLst>
                                        </p:cTn>
                                        <p:tgtEl>
                                          <p:spTgt spid="3">
                                            <p:txEl>
                                              <p:pRg st="2" end="2"/>
                                            </p:txEl>
                                          </p:spTgt>
                                        </p:tgtEl>
                                      </p:cBhvr>
                                      <p:to x="100000" y="100000"/>
                                    </p:animScale>
                                    <p:animScale>
                                      <p:cBhvr>
                                        <p:cTn id="36" dur="26">
                                          <p:stCondLst>
                                            <p:cond delay="1312"/>
                                          </p:stCondLst>
                                        </p:cTn>
                                        <p:tgtEl>
                                          <p:spTgt spid="3">
                                            <p:txEl>
                                              <p:pRg st="2" end="2"/>
                                            </p:txEl>
                                          </p:spTgt>
                                        </p:tgtEl>
                                      </p:cBhvr>
                                      <p:to x="100000" y="80000"/>
                                    </p:animScale>
                                    <p:animScale>
                                      <p:cBhvr>
                                        <p:cTn id="37" dur="166" decel="50000">
                                          <p:stCondLst>
                                            <p:cond delay="1338"/>
                                          </p:stCondLst>
                                        </p:cTn>
                                        <p:tgtEl>
                                          <p:spTgt spid="3">
                                            <p:txEl>
                                              <p:pRg st="2" end="2"/>
                                            </p:txEl>
                                          </p:spTgt>
                                        </p:tgtEl>
                                      </p:cBhvr>
                                      <p:to x="100000" y="100000"/>
                                    </p:animScale>
                                    <p:animScale>
                                      <p:cBhvr>
                                        <p:cTn id="38" dur="26">
                                          <p:stCondLst>
                                            <p:cond delay="1642"/>
                                          </p:stCondLst>
                                        </p:cTn>
                                        <p:tgtEl>
                                          <p:spTgt spid="3">
                                            <p:txEl>
                                              <p:pRg st="2" end="2"/>
                                            </p:txEl>
                                          </p:spTgt>
                                        </p:tgtEl>
                                      </p:cBhvr>
                                      <p:to x="100000" y="90000"/>
                                    </p:animScale>
                                    <p:animScale>
                                      <p:cBhvr>
                                        <p:cTn id="39" dur="166" decel="50000">
                                          <p:stCondLst>
                                            <p:cond delay="1668"/>
                                          </p:stCondLst>
                                        </p:cTn>
                                        <p:tgtEl>
                                          <p:spTgt spid="3">
                                            <p:txEl>
                                              <p:pRg st="2" end="2"/>
                                            </p:txEl>
                                          </p:spTgt>
                                        </p:tgtEl>
                                      </p:cBhvr>
                                      <p:to x="100000" y="100000"/>
                                    </p:animScale>
                                    <p:animScale>
                                      <p:cBhvr>
                                        <p:cTn id="40" dur="26">
                                          <p:stCondLst>
                                            <p:cond delay="1808"/>
                                          </p:stCondLst>
                                        </p:cTn>
                                        <p:tgtEl>
                                          <p:spTgt spid="3">
                                            <p:txEl>
                                              <p:pRg st="2" end="2"/>
                                            </p:txEl>
                                          </p:spTgt>
                                        </p:tgtEl>
                                      </p:cBhvr>
                                      <p:to x="100000" y="95000"/>
                                    </p:animScale>
                                    <p:animScale>
                                      <p:cBhvr>
                                        <p:cTn id="41" dur="166" decel="50000">
                                          <p:stCondLst>
                                            <p:cond delay="1834"/>
                                          </p:stCondLst>
                                        </p:cTn>
                                        <p:tgtEl>
                                          <p:spTgt spid="3">
                                            <p:txEl>
                                              <p:pRg st="2" end="2"/>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wipe(down)">
                                      <p:cBhvr>
                                        <p:cTn id="44" dur="580">
                                          <p:stCondLst>
                                            <p:cond delay="0"/>
                                          </p:stCondLst>
                                        </p:cTn>
                                        <p:tgtEl>
                                          <p:spTgt spid="3">
                                            <p:txEl>
                                              <p:pRg st="3" end="3"/>
                                            </p:txEl>
                                          </p:spTgt>
                                        </p:tgtEl>
                                      </p:cBhvr>
                                    </p:animEffect>
                                    <p:anim calcmode="lin" valueType="num">
                                      <p:cBhvr>
                                        <p:cTn id="4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3" end="3"/>
                                            </p:txEl>
                                          </p:spTgt>
                                        </p:tgtEl>
                                      </p:cBhvr>
                                      <p:to x="100000" y="60000"/>
                                    </p:animScale>
                                    <p:animScale>
                                      <p:cBhvr>
                                        <p:cTn id="51" dur="166" decel="50000">
                                          <p:stCondLst>
                                            <p:cond delay="676"/>
                                          </p:stCondLst>
                                        </p:cTn>
                                        <p:tgtEl>
                                          <p:spTgt spid="3">
                                            <p:txEl>
                                              <p:pRg st="3" end="3"/>
                                            </p:txEl>
                                          </p:spTgt>
                                        </p:tgtEl>
                                      </p:cBhvr>
                                      <p:to x="100000" y="100000"/>
                                    </p:animScale>
                                    <p:animScale>
                                      <p:cBhvr>
                                        <p:cTn id="52" dur="26">
                                          <p:stCondLst>
                                            <p:cond delay="1312"/>
                                          </p:stCondLst>
                                        </p:cTn>
                                        <p:tgtEl>
                                          <p:spTgt spid="3">
                                            <p:txEl>
                                              <p:pRg st="3" end="3"/>
                                            </p:txEl>
                                          </p:spTgt>
                                        </p:tgtEl>
                                      </p:cBhvr>
                                      <p:to x="100000" y="80000"/>
                                    </p:animScale>
                                    <p:animScale>
                                      <p:cBhvr>
                                        <p:cTn id="53" dur="166" decel="50000">
                                          <p:stCondLst>
                                            <p:cond delay="1338"/>
                                          </p:stCondLst>
                                        </p:cTn>
                                        <p:tgtEl>
                                          <p:spTgt spid="3">
                                            <p:txEl>
                                              <p:pRg st="3" end="3"/>
                                            </p:txEl>
                                          </p:spTgt>
                                        </p:tgtEl>
                                      </p:cBhvr>
                                      <p:to x="100000" y="100000"/>
                                    </p:animScale>
                                    <p:animScale>
                                      <p:cBhvr>
                                        <p:cTn id="54" dur="26">
                                          <p:stCondLst>
                                            <p:cond delay="1642"/>
                                          </p:stCondLst>
                                        </p:cTn>
                                        <p:tgtEl>
                                          <p:spTgt spid="3">
                                            <p:txEl>
                                              <p:pRg st="3" end="3"/>
                                            </p:txEl>
                                          </p:spTgt>
                                        </p:tgtEl>
                                      </p:cBhvr>
                                      <p:to x="100000" y="90000"/>
                                    </p:animScale>
                                    <p:animScale>
                                      <p:cBhvr>
                                        <p:cTn id="55" dur="166" decel="50000">
                                          <p:stCondLst>
                                            <p:cond delay="1668"/>
                                          </p:stCondLst>
                                        </p:cTn>
                                        <p:tgtEl>
                                          <p:spTgt spid="3">
                                            <p:txEl>
                                              <p:pRg st="3" end="3"/>
                                            </p:txEl>
                                          </p:spTgt>
                                        </p:tgtEl>
                                      </p:cBhvr>
                                      <p:to x="100000" y="100000"/>
                                    </p:animScale>
                                    <p:animScale>
                                      <p:cBhvr>
                                        <p:cTn id="56" dur="26">
                                          <p:stCondLst>
                                            <p:cond delay="1808"/>
                                          </p:stCondLst>
                                        </p:cTn>
                                        <p:tgtEl>
                                          <p:spTgt spid="3">
                                            <p:txEl>
                                              <p:pRg st="3" end="3"/>
                                            </p:txEl>
                                          </p:spTgt>
                                        </p:tgtEl>
                                      </p:cBhvr>
                                      <p:to x="100000" y="95000"/>
                                    </p:animScale>
                                    <p:animScale>
                                      <p:cBhvr>
                                        <p:cTn id="57" dur="166" decel="50000">
                                          <p:stCondLst>
                                            <p:cond delay="1834"/>
                                          </p:stCondLst>
                                        </p:cTn>
                                        <p:tgtEl>
                                          <p:spTgt spid="3">
                                            <p:txEl>
                                              <p:pRg st="3" end="3"/>
                                            </p:txEl>
                                          </p:spTgt>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wipe(down)">
                                      <p:cBhvr>
                                        <p:cTn id="60" dur="580">
                                          <p:stCondLst>
                                            <p:cond delay="0"/>
                                          </p:stCondLst>
                                        </p:cTn>
                                        <p:tgtEl>
                                          <p:spTgt spid="3">
                                            <p:txEl>
                                              <p:pRg st="4" end="4"/>
                                            </p:txEl>
                                          </p:spTgt>
                                        </p:tgtEl>
                                      </p:cBhvr>
                                    </p:animEffect>
                                    <p:anim calcmode="lin" valueType="num">
                                      <p:cBhvr>
                                        <p:cTn id="61"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4" end="4"/>
                                            </p:txEl>
                                          </p:spTgt>
                                        </p:tgtEl>
                                      </p:cBhvr>
                                      <p:to x="100000" y="60000"/>
                                    </p:animScale>
                                    <p:animScale>
                                      <p:cBhvr>
                                        <p:cTn id="67" dur="166" decel="50000">
                                          <p:stCondLst>
                                            <p:cond delay="676"/>
                                          </p:stCondLst>
                                        </p:cTn>
                                        <p:tgtEl>
                                          <p:spTgt spid="3">
                                            <p:txEl>
                                              <p:pRg st="4" end="4"/>
                                            </p:txEl>
                                          </p:spTgt>
                                        </p:tgtEl>
                                      </p:cBhvr>
                                      <p:to x="100000" y="100000"/>
                                    </p:animScale>
                                    <p:animScale>
                                      <p:cBhvr>
                                        <p:cTn id="68" dur="26">
                                          <p:stCondLst>
                                            <p:cond delay="1312"/>
                                          </p:stCondLst>
                                        </p:cTn>
                                        <p:tgtEl>
                                          <p:spTgt spid="3">
                                            <p:txEl>
                                              <p:pRg st="4" end="4"/>
                                            </p:txEl>
                                          </p:spTgt>
                                        </p:tgtEl>
                                      </p:cBhvr>
                                      <p:to x="100000" y="80000"/>
                                    </p:animScale>
                                    <p:animScale>
                                      <p:cBhvr>
                                        <p:cTn id="69" dur="166" decel="50000">
                                          <p:stCondLst>
                                            <p:cond delay="1338"/>
                                          </p:stCondLst>
                                        </p:cTn>
                                        <p:tgtEl>
                                          <p:spTgt spid="3">
                                            <p:txEl>
                                              <p:pRg st="4" end="4"/>
                                            </p:txEl>
                                          </p:spTgt>
                                        </p:tgtEl>
                                      </p:cBhvr>
                                      <p:to x="100000" y="100000"/>
                                    </p:animScale>
                                    <p:animScale>
                                      <p:cBhvr>
                                        <p:cTn id="70" dur="26">
                                          <p:stCondLst>
                                            <p:cond delay="1642"/>
                                          </p:stCondLst>
                                        </p:cTn>
                                        <p:tgtEl>
                                          <p:spTgt spid="3">
                                            <p:txEl>
                                              <p:pRg st="4" end="4"/>
                                            </p:txEl>
                                          </p:spTgt>
                                        </p:tgtEl>
                                      </p:cBhvr>
                                      <p:to x="100000" y="90000"/>
                                    </p:animScale>
                                    <p:animScale>
                                      <p:cBhvr>
                                        <p:cTn id="71" dur="166" decel="50000">
                                          <p:stCondLst>
                                            <p:cond delay="1668"/>
                                          </p:stCondLst>
                                        </p:cTn>
                                        <p:tgtEl>
                                          <p:spTgt spid="3">
                                            <p:txEl>
                                              <p:pRg st="4" end="4"/>
                                            </p:txEl>
                                          </p:spTgt>
                                        </p:tgtEl>
                                      </p:cBhvr>
                                      <p:to x="100000" y="100000"/>
                                    </p:animScale>
                                    <p:animScale>
                                      <p:cBhvr>
                                        <p:cTn id="72" dur="26">
                                          <p:stCondLst>
                                            <p:cond delay="1808"/>
                                          </p:stCondLst>
                                        </p:cTn>
                                        <p:tgtEl>
                                          <p:spTgt spid="3">
                                            <p:txEl>
                                              <p:pRg st="4" end="4"/>
                                            </p:txEl>
                                          </p:spTgt>
                                        </p:tgtEl>
                                      </p:cBhvr>
                                      <p:to x="100000" y="95000"/>
                                    </p:animScale>
                                    <p:animScale>
                                      <p:cBhvr>
                                        <p:cTn id="73"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solidFill>
                  <a:schemeClr val="tx1"/>
                </a:solidFill>
              </a:rPr>
              <a:t>Postcard Poem </a:t>
            </a:r>
            <a:endParaRPr lang="en-US" dirty="0">
              <a:solidFill>
                <a:schemeClr val="tx1"/>
              </a:solidFill>
            </a:endParaRPr>
          </a:p>
        </p:txBody>
      </p:sp>
      <p:sp>
        <p:nvSpPr>
          <p:cNvPr id="3" name="Content Placeholder 2"/>
          <p:cNvSpPr>
            <a:spLocks noGrp="1"/>
          </p:cNvSpPr>
          <p:nvPr>
            <p:ph idx="1"/>
          </p:nvPr>
        </p:nvSpPr>
        <p:spPr>
          <a:xfrm>
            <a:off x="228600" y="990600"/>
            <a:ext cx="8610600" cy="5486400"/>
          </a:xfrm>
        </p:spPr>
        <p:txBody>
          <a:bodyPr>
            <a:normAutofit/>
          </a:bodyPr>
          <a:lstStyle/>
          <a:p>
            <a:pPr marL="514350" indent="-514350">
              <a:spcBef>
                <a:spcPts val="0"/>
              </a:spcBef>
              <a:buFont typeface="+mj-lt"/>
              <a:buAutoNum type="arabicPeriod"/>
            </a:pPr>
            <a:r>
              <a:rPr lang="en-US" sz="2800" dirty="0" smtClean="0">
                <a:solidFill>
                  <a:schemeClr val="tx1"/>
                </a:solidFill>
                <a:effectLst/>
                <a:latin typeface="Times-Roman"/>
                <a:ea typeface="Calibri"/>
                <a:cs typeface="Times-Roman"/>
              </a:rPr>
              <a:t>Begin by thinking of someone you know who doesn't live within a hundred mile radius of where you live.</a:t>
            </a:r>
            <a:endParaRPr lang="en-US" sz="2800" dirty="0">
              <a:solidFill>
                <a:schemeClr val="tx1"/>
              </a:solidFill>
              <a:ea typeface="Calibri"/>
              <a:cs typeface="Times New Roman"/>
            </a:endParaRPr>
          </a:p>
          <a:p>
            <a:pPr marL="514350" indent="-514350">
              <a:spcBef>
                <a:spcPts val="0"/>
              </a:spcBef>
              <a:buFont typeface="+mj-lt"/>
              <a:buAutoNum type="arabicPeriod"/>
            </a:pPr>
            <a:r>
              <a:rPr lang="en-US" sz="2800" dirty="0" smtClean="0">
                <a:solidFill>
                  <a:schemeClr val="tx1"/>
                </a:solidFill>
                <a:effectLst/>
                <a:latin typeface="Times-Roman"/>
                <a:ea typeface="Calibri"/>
                <a:cs typeface="Times-Roman"/>
              </a:rPr>
              <a:t>Think about a favorite place you go to with </a:t>
            </a:r>
            <a:r>
              <a:rPr lang="en-US" sz="2800" smtClean="0">
                <a:solidFill>
                  <a:schemeClr val="tx1"/>
                </a:solidFill>
                <a:effectLst/>
                <a:latin typeface="Times-Roman"/>
                <a:ea typeface="Calibri"/>
                <a:cs typeface="Times-Roman"/>
              </a:rPr>
              <a:t>a 100-mile </a:t>
            </a:r>
            <a:r>
              <a:rPr lang="en-US" sz="2800" dirty="0" smtClean="0">
                <a:solidFill>
                  <a:schemeClr val="tx1"/>
                </a:solidFill>
                <a:effectLst/>
                <a:latin typeface="Times-Roman"/>
                <a:ea typeface="Calibri"/>
                <a:cs typeface="Times-Roman"/>
              </a:rPr>
              <a:t>radius of school. Be very</a:t>
            </a:r>
            <a:r>
              <a:rPr lang="en-US" sz="2800" dirty="0" smtClean="0">
                <a:solidFill>
                  <a:schemeClr val="tx1"/>
                </a:solidFill>
                <a:ea typeface="Calibri"/>
                <a:cs typeface="Times New Roman"/>
              </a:rPr>
              <a:t> </a:t>
            </a:r>
            <a:r>
              <a:rPr lang="en-US" sz="2800" dirty="0" smtClean="0">
                <a:solidFill>
                  <a:schemeClr val="tx1"/>
                </a:solidFill>
                <a:effectLst/>
                <a:latin typeface="Times-Roman"/>
                <a:ea typeface="Calibri"/>
                <a:cs typeface="Times-Roman"/>
              </a:rPr>
              <a:t>specific. Write the name of the place (Mt. Erie, Campbell Lake, Clear Lake, Deception Pass, Pass Lake, Padilla Bay, etc.).</a:t>
            </a:r>
            <a:endParaRPr lang="en-US" sz="2800" dirty="0">
              <a:solidFill>
                <a:schemeClr val="tx1"/>
              </a:solidFill>
              <a:ea typeface="Calibri"/>
              <a:cs typeface="Times New Roman"/>
            </a:endParaRPr>
          </a:p>
          <a:p>
            <a:pPr marL="514350" indent="-514350">
              <a:spcBef>
                <a:spcPts val="0"/>
              </a:spcBef>
              <a:buFont typeface="+mj-lt"/>
              <a:buAutoNum type="arabicPeriod"/>
            </a:pPr>
            <a:r>
              <a:rPr lang="en-US" sz="2800" dirty="0" smtClean="0">
                <a:solidFill>
                  <a:schemeClr val="tx1"/>
                </a:solidFill>
                <a:effectLst/>
                <a:latin typeface="Times-Roman"/>
                <a:ea typeface="Calibri"/>
                <a:cs typeface="Times-Roman"/>
              </a:rPr>
              <a:t>You will be writing a "postcard" to the person above, from this place you just chose. You need to write this down as a title: Postcard from ______________. </a:t>
            </a:r>
          </a:p>
          <a:p>
            <a:pPr marL="0" indent="0">
              <a:buNone/>
            </a:pPr>
            <a:endParaRPr lang="en-US" dirty="0">
              <a:solidFill>
                <a:schemeClr val="tx1"/>
              </a:solidFill>
            </a:endParaRPr>
          </a:p>
        </p:txBody>
      </p:sp>
    </p:spTree>
    <p:extLst>
      <p:ext uri="{BB962C8B-B14F-4D97-AF65-F5344CB8AC3E}">
        <p14:creationId xmlns:p14="http://schemas.microsoft.com/office/powerpoint/2010/main" val="374316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solidFill>
                  <a:schemeClr val="tx1"/>
                </a:solidFill>
              </a:rPr>
              <a:t>Postcard Poem </a:t>
            </a:r>
            <a:endParaRPr lang="en-US" dirty="0">
              <a:solidFill>
                <a:schemeClr val="tx1"/>
              </a:solidFill>
            </a:endParaRPr>
          </a:p>
        </p:txBody>
      </p:sp>
      <p:sp>
        <p:nvSpPr>
          <p:cNvPr id="3" name="Content Placeholder 2"/>
          <p:cNvSpPr>
            <a:spLocks noGrp="1"/>
          </p:cNvSpPr>
          <p:nvPr>
            <p:ph idx="1"/>
          </p:nvPr>
        </p:nvSpPr>
        <p:spPr>
          <a:xfrm>
            <a:off x="152400" y="1143000"/>
            <a:ext cx="8763000" cy="5486400"/>
          </a:xfrm>
        </p:spPr>
        <p:txBody>
          <a:bodyPr>
            <a:normAutofit fontScale="92500"/>
          </a:bodyPr>
          <a:lstStyle/>
          <a:p>
            <a:r>
              <a:rPr lang="en-US" sz="3600" dirty="0" smtClean="0">
                <a:solidFill>
                  <a:schemeClr val="tx1"/>
                </a:solidFill>
                <a:effectLst/>
                <a:latin typeface="Times-Roman"/>
                <a:ea typeface="Calibri"/>
                <a:cs typeface="Times-Roman"/>
              </a:rPr>
              <a:t>You must write your own postcard in exactly the same manner as the following example.  </a:t>
            </a:r>
          </a:p>
          <a:p>
            <a:r>
              <a:rPr lang="en-US" sz="3600" dirty="0" smtClean="0">
                <a:solidFill>
                  <a:schemeClr val="tx1"/>
                </a:solidFill>
                <a:effectLst/>
                <a:latin typeface="Times-Roman"/>
                <a:ea typeface="Calibri"/>
                <a:cs typeface="Times-Roman"/>
              </a:rPr>
              <a:t>Think about the person to whom you are writing, to perceive them as the audience. But also understand that there will be another audience (the rest of us!) who are kind of "looking in" on the poem. Having a particular audience in mind focuses our language, and dictates what we leave in or out.</a:t>
            </a:r>
          </a:p>
          <a:p>
            <a:pPr marL="0" indent="0">
              <a:buNone/>
            </a:pPr>
            <a:endParaRPr lang="en-US" dirty="0">
              <a:solidFill>
                <a:schemeClr val="tx1"/>
              </a:solidFill>
            </a:endParaRPr>
          </a:p>
        </p:txBody>
      </p:sp>
    </p:spTree>
    <p:extLst>
      <p:ext uri="{BB962C8B-B14F-4D97-AF65-F5344CB8AC3E}">
        <p14:creationId xmlns:p14="http://schemas.microsoft.com/office/powerpoint/2010/main" val="80584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381000"/>
          </a:xfrm>
        </p:spPr>
        <p:txBody>
          <a:bodyPr>
            <a:normAutofit fontScale="90000"/>
          </a:bodyPr>
          <a:lstStyle/>
          <a:p>
            <a:r>
              <a:rPr lang="en-US" dirty="0" smtClean="0">
                <a:ea typeface="Calibri"/>
                <a:cs typeface="Times New Roman"/>
              </a:rPr>
              <a:t/>
            </a:r>
            <a:br>
              <a:rPr lang="en-US" dirty="0" smtClean="0">
                <a:ea typeface="Calibri"/>
                <a:cs typeface="Times New Roman"/>
              </a:rPr>
            </a:br>
            <a:r>
              <a:rPr lang="en-US" dirty="0" smtClean="0">
                <a:solidFill>
                  <a:schemeClr val="tx1"/>
                </a:solidFill>
                <a:ea typeface="Calibri"/>
                <a:cs typeface="Times New Roman"/>
              </a:rPr>
              <a:t>Postcard from Fir Island</a:t>
            </a:r>
            <a:endParaRPr lang="en-US" dirty="0">
              <a:solidFill>
                <a:schemeClr val="tx1"/>
              </a:solidFill>
            </a:endParaRPr>
          </a:p>
        </p:txBody>
      </p:sp>
      <p:sp>
        <p:nvSpPr>
          <p:cNvPr id="3" name="Content Placeholder 2"/>
          <p:cNvSpPr>
            <a:spLocks noGrp="1"/>
          </p:cNvSpPr>
          <p:nvPr>
            <p:ph idx="1"/>
          </p:nvPr>
        </p:nvSpPr>
        <p:spPr>
          <a:xfrm>
            <a:off x="457200" y="1219200"/>
            <a:ext cx="8229600" cy="5257800"/>
          </a:xfrm>
        </p:spPr>
        <p:txBody>
          <a:bodyPr>
            <a:normAutofit fontScale="92500" lnSpcReduction="10000"/>
          </a:bodyPr>
          <a:lstStyle/>
          <a:p>
            <a:pPr marL="514350" marR="0" indent="-514350">
              <a:spcBef>
                <a:spcPts val="0"/>
              </a:spcBef>
              <a:spcAft>
                <a:spcPts val="0"/>
              </a:spcAft>
              <a:buFont typeface="+mj-lt"/>
              <a:buAutoNum type="arabicPeriod"/>
            </a:pPr>
            <a:r>
              <a:rPr lang="en-US" dirty="0" smtClean="0">
                <a:solidFill>
                  <a:schemeClr val="tx1"/>
                </a:solidFill>
                <a:effectLst/>
                <a:latin typeface="Times-Roman"/>
                <a:ea typeface="Calibri"/>
                <a:cs typeface="Times-Roman"/>
              </a:rPr>
              <a:t>Begin with a simile:</a:t>
            </a:r>
            <a:endParaRPr lang="en-US" dirty="0">
              <a:solidFill>
                <a:schemeClr val="tx1"/>
              </a:solidFill>
              <a:ea typeface="Calibri"/>
              <a:cs typeface="Times New Roman"/>
            </a:endParaRPr>
          </a:p>
          <a:p>
            <a:pPr marL="114300" marR="0" indent="0">
              <a:spcBef>
                <a:spcPts val="0"/>
              </a:spcBef>
              <a:spcAft>
                <a:spcPts val="0"/>
              </a:spcAft>
              <a:buNone/>
            </a:pPr>
            <a:r>
              <a:rPr lang="en-US" b="1" dirty="0" smtClean="0">
                <a:solidFill>
                  <a:schemeClr val="tx1"/>
                </a:solidFill>
                <a:effectLst/>
                <a:latin typeface="Times-Bold"/>
                <a:ea typeface="Calibri"/>
                <a:cs typeface="Times-Bold"/>
              </a:rPr>
              <a:t>	Snow geese </a:t>
            </a:r>
            <a:r>
              <a:rPr lang="en-US" dirty="0" smtClean="0">
                <a:solidFill>
                  <a:schemeClr val="tx1"/>
                </a:solidFill>
                <a:effectLst/>
                <a:latin typeface="Times-Roman"/>
                <a:ea typeface="Calibri"/>
                <a:cs typeface="Times-Roman"/>
              </a:rPr>
              <a:t>fall onto a </a:t>
            </a:r>
            <a:r>
              <a:rPr lang="en-US" dirty="0" err="1" smtClean="0">
                <a:solidFill>
                  <a:schemeClr val="tx1"/>
                </a:solidFill>
                <a:effectLst/>
                <a:latin typeface="Times-Roman"/>
                <a:ea typeface="Calibri"/>
                <a:cs typeface="Times-Roman"/>
              </a:rPr>
              <a:t>stubbled</a:t>
            </a:r>
            <a:r>
              <a:rPr lang="en-US" dirty="0" smtClean="0">
                <a:solidFill>
                  <a:schemeClr val="tx1"/>
                </a:solidFill>
                <a:effectLst/>
                <a:latin typeface="Times-Roman"/>
                <a:ea typeface="Calibri"/>
                <a:cs typeface="Times-Roman"/>
              </a:rPr>
              <a:t> field like chips</a:t>
            </a:r>
            <a:endParaRPr lang="en-US" dirty="0">
              <a:solidFill>
                <a:schemeClr val="tx1"/>
              </a:solidFill>
              <a:ea typeface="Calibri"/>
              <a:cs typeface="Times New Roman"/>
            </a:endParaRPr>
          </a:p>
          <a:p>
            <a:pPr marL="114300" marR="0" indent="0">
              <a:spcBef>
                <a:spcPts val="0"/>
              </a:spcBef>
              <a:spcAft>
                <a:spcPts val="0"/>
              </a:spcAft>
              <a:buNone/>
            </a:pPr>
            <a:r>
              <a:rPr lang="en-US" dirty="0" smtClean="0">
                <a:solidFill>
                  <a:schemeClr val="tx1"/>
                </a:solidFill>
                <a:effectLst/>
                <a:latin typeface="Times-Roman"/>
                <a:ea typeface="Calibri"/>
                <a:cs typeface="Times-Roman"/>
              </a:rPr>
              <a:t>	of plaster from a ceiling of white clouds.</a:t>
            </a:r>
            <a:endParaRPr lang="en-US" dirty="0">
              <a:solidFill>
                <a:schemeClr val="tx1"/>
              </a:solidFill>
              <a:ea typeface="Calibri"/>
              <a:cs typeface="Times New Roman"/>
            </a:endParaRPr>
          </a:p>
          <a:p>
            <a:pPr marL="514350" marR="0" indent="-514350">
              <a:spcBef>
                <a:spcPts val="0"/>
              </a:spcBef>
              <a:spcAft>
                <a:spcPts val="0"/>
              </a:spcAft>
              <a:buFont typeface="+mj-lt"/>
              <a:buAutoNum type="arabicPeriod" startAt="2"/>
            </a:pPr>
            <a:r>
              <a:rPr lang="en-US" dirty="0" smtClean="0">
                <a:solidFill>
                  <a:schemeClr val="tx1"/>
                </a:solidFill>
                <a:effectLst/>
                <a:latin typeface="Times-Roman"/>
                <a:ea typeface="Calibri"/>
                <a:cs typeface="Times-Roman"/>
              </a:rPr>
              <a:t>Use an example of personification:</a:t>
            </a:r>
          </a:p>
          <a:p>
            <a:pPr marL="0" marR="0" indent="0">
              <a:spcBef>
                <a:spcPts val="0"/>
              </a:spcBef>
              <a:spcAft>
                <a:spcPts val="0"/>
              </a:spcAft>
              <a:buNone/>
            </a:pPr>
            <a:r>
              <a:rPr lang="en-US" dirty="0">
                <a:solidFill>
                  <a:schemeClr val="tx1"/>
                </a:solidFill>
                <a:latin typeface="Times-Roman"/>
                <a:ea typeface="Calibri"/>
                <a:cs typeface="Times-Roman"/>
              </a:rPr>
              <a:t>	</a:t>
            </a:r>
            <a:r>
              <a:rPr lang="en-US" dirty="0" smtClean="0">
                <a:solidFill>
                  <a:schemeClr val="tx1"/>
                </a:solidFill>
                <a:effectLst/>
                <a:latin typeface="Times-Roman"/>
                <a:ea typeface="Calibri"/>
                <a:cs typeface="Times-Roman"/>
              </a:rPr>
              <a:t>A row of </a:t>
            </a:r>
            <a:r>
              <a:rPr lang="en-US" b="1" dirty="0" smtClean="0">
                <a:solidFill>
                  <a:schemeClr val="tx1"/>
                </a:solidFill>
                <a:effectLst/>
                <a:latin typeface="Times-Bold"/>
                <a:ea typeface="Calibri"/>
                <a:cs typeface="Times-Bold"/>
              </a:rPr>
              <a:t>cedar </a:t>
            </a:r>
            <a:r>
              <a:rPr lang="en-US" dirty="0" smtClean="0">
                <a:solidFill>
                  <a:schemeClr val="tx1"/>
                </a:solidFill>
                <a:effectLst/>
                <a:latin typeface="Times-Roman"/>
                <a:ea typeface="Calibri"/>
                <a:cs typeface="Times-Roman"/>
              </a:rPr>
              <a:t>fence posts keeps silent</a:t>
            </a:r>
            <a:endParaRPr lang="en-US" dirty="0" smtClean="0">
              <a:solidFill>
                <a:schemeClr val="tx1"/>
              </a:solidFill>
              <a:ea typeface="Calibri"/>
              <a:cs typeface="Times New Roman"/>
            </a:endParaRPr>
          </a:p>
          <a:p>
            <a:pPr marL="514350" marR="0" indent="-514350">
              <a:spcBef>
                <a:spcPts val="0"/>
              </a:spcBef>
              <a:spcAft>
                <a:spcPts val="0"/>
              </a:spcAft>
              <a:buFont typeface="+mj-lt"/>
              <a:buAutoNum type="arabicPeriod" startAt="3"/>
            </a:pPr>
            <a:r>
              <a:rPr lang="en-US" dirty="0" smtClean="0">
                <a:solidFill>
                  <a:schemeClr val="tx1"/>
                </a:solidFill>
                <a:effectLst/>
                <a:latin typeface="Times-Roman"/>
                <a:ea typeface="Calibri"/>
                <a:cs typeface="Times-Roman"/>
              </a:rPr>
              <a:t>Use a weather image:</a:t>
            </a:r>
            <a:endParaRPr lang="en-US" dirty="0" smtClean="0">
              <a:solidFill>
                <a:schemeClr val="tx1"/>
              </a:solidFill>
              <a:ea typeface="Calibri"/>
              <a:cs typeface="Times New Roman"/>
            </a:endParaRPr>
          </a:p>
          <a:p>
            <a:pPr marL="114300" marR="0" indent="0">
              <a:spcBef>
                <a:spcPts val="0"/>
              </a:spcBef>
              <a:spcAft>
                <a:spcPts val="0"/>
              </a:spcAft>
              <a:buNone/>
            </a:pPr>
            <a:r>
              <a:rPr lang="en-US" dirty="0" smtClean="0">
                <a:solidFill>
                  <a:schemeClr val="tx1"/>
                </a:solidFill>
                <a:effectLst/>
                <a:latin typeface="Times-Roman"/>
                <a:ea typeface="Calibri"/>
                <a:cs typeface="Times-Roman"/>
              </a:rPr>
              <a:t>	vigil. A north </a:t>
            </a:r>
            <a:r>
              <a:rPr lang="en-US" b="1" dirty="0" smtClean="0">
                <a:solidFill>
                  <a:schemeClr val="tx1"/>
                </a:solidFill>
                <a:effectLst/>
                <a:latin typeface="Times-Bold"/>
                <a:ea typeface="Calibri"/>
                <a:cs typeface="Times-Bold"/>
              </a:rPr>
              <a:t>wind </a:t>
            </a:r>
            <a:r>
              <a:rPr lang="en-US" dirty="0" smtClean="0">
                <a:solidFill>
                  <a:schemeClr val="tx1"/>
                </a:solidFill>
                <a:effectLst/>
                <a:latin typeface="Times-Roman"/>
                <a:ea typeface="Calibri"/>
                <a:cs typeface="Times-Roman"/>
              </a:rPr>
              <a:t>snaps</a:t>
            </a:r>
            <a:endParaRPr lang="en-US" dirty="0">
              <a:solidFill>
                <a:schemeClr val="tx1"/>
              </a:solidFill>
              <a:ea typeface="Calibri"/>
              <a:cs typeface="Times New Roman"/>
            </a:endParaRPr>
          </a:p>
          <a:p>
            <a:pPr marL="628650" marR="0" indent="-514350">
              <a:spcBef>
                <a:spcPts val="0"/>
              </a:spcBef>
              <a:spcAft>
                <a:spcPts val="0"/>
              </a:spcAft>
              <a:buFont typeface="+mj-lt"/>
              <a:buAutoNum type="arabicPeriod" startAt="4"/>
            </a:pPr>
            <a:r>
              <a:rPr lang="en-US" dirty="0" smtClean="0">
                <a:solidFill>
                  <a:schemeClr val="tx1"/>
                </a:solidFill>
                <a:effectLst/>
                <a:latin typeface="Times-Roman"/>
                <a:ea typeface="Calibri"/>
                <a:cs typeface="Times-Roman"/>
              </a:rPr>
              <a:t>Use two sensory observations in a row:</a:t>
            </a:r>
            <a:endParaRPr lang="en-US" dirty="0" smtClean="0">
              <a:solidFill>
                <a:schemeClr val="tx1"/>
              </a:solidFill>
              <a:ea typeface="Calibri"/>
              <a:cs typeface="Times New Roman"/>
            </a:endParaRPr>
          </a:p>
          <a:p>
            <a:pPr marL="114300" marR="0" indent="0">
              <a:spcBef>
                <a:spcPts val="0"/>
              </a:spcBef>
              <a:spcAft>
                <a:spcPts val="0"/>
              </a:spcAft>
              <a:buNone/>
            </a:pPr>
            <a:r>
              <a:rPr lang="en-US" dirty="0" smtClean="0">
                <a:solidFill>
                  <a:schemeClr val="tx1"/>
                </a:solidFill>
                <a:effectLst/>
                <a:latin typeface="Times-Roman"/>
                <a:ea typeface="Calibri"/>
                <a:cs typeface="Times-Roman"/>
              </a:rPr>
              <a:t>	a row of bed sheets hung on a line</a:t>
            </a:r>
            <a:endParaRPr lang="en-US" dirty="0">
              <a:solidFill>
                <a:schemeClr val="tx1"/>
              </a:solidFill>
              <a:ea typeface="Calibri"/>
              <a:cs typeface="Times New Roman"/>
            </a:endParaRPr>
          </a:p>
          <a:p>
            <a:pPr marL="114300" marR="0" indent="0">
              <a:spcBef>
                <a:spcPts val="0"/>
              </a:spcBef>
              <a:spcAft>
                <a:spcPts val="0"/>
              </a:spcAft>
              <a:buNone/>
            </a:pPr>
            <a:r>
              <a:rPr lang="en-US" dirty="0" smtClean="0">
                <a:solidFill>
                  <a:schemeClr val="tx1"/>
                </a:solidFill>
                <a:effectLst/>
                <a:latin typeface="Times-Roman"/>
                <a:ea typeface="Calibri"/>
                <a:cs typeface="Times-Roman"/>
              </a:rPr>
              <a:t>	behind a gray house. The air is thick</a:t>
            </a:r>
            <a:endParaRPr lang="en-US" dirty="0">
              <a:solidFill>
                <a:schemeClr val="tx1"/>
              </a:solidFill>
              <a:ea typeface="Calibri"/>
              <a:cs typeface="Times New Roman"/>
            </a:endParaRPr>
          </a:p>
          <a:p>
            <a:pPr marL="114300" marR="0" indent="0">
              <a:spcBef>
                <a:spcPts val="0"/>
              </a:spcBef>
              <a:spcAft>
                <a:spcPts val="0"/>
              </a:spcAft>
              <a:buNone/>
            </a:pPr>
            <a:r>
              <a:rPr lang="en-US" dirty="0" smtClean="0">
                <a:solidFill>
                  <a:schemeClr val="tx1"/>
                </a:solidFill>
                <a:effectLst/>
                <a:latin typeface="Times-Roman"/>
                <a:ea typeface="Calibri"/>
                <a:cs typeface="Times-Roman"/>
              </a:rPr>
              <a:t>	with the smell of freshly opened</a:t>
            </a:r>
            <a:endParaRPr lang="en-US" dirty="0">
              <a:solidFill>
                <a:schemeClr val="tx1"/>
              </a:solidFill>
              <a:ea typeface="Calibri"/>
              <a:cs typeface="Times New Roman"/>
            </a:endParaRPr>
          </a:p>
          <a:p>
            <a:pPr marL="114300" marR="0" indent="0">
              <a:spcBef>
                <a:spcPts val="0"/>
              </a:spcBef>
              <a:spcAft>
                <a:spcPts val="0"/>
              </a:spcAft>
              <a:buNone/>
            </a:pPr>
            <a:r>
              <a:rPr lang="en-US" b="1" dirty="0" smtClean="0">
                <a:solidFill>
                  <a:schemeClr val="tx1"/>
                </a:solidFill>
                <a:effectLst/>
                <a:latin typeface="Times-Bold"/>
                <a:ea typeface="Calibri"/>
                <a:cs typeface="Times-Bold"/>
              </a:rPr>
              <a:t>	clams</a:t>
            </a:r>
            <a:r>
              <a:rPr lang="en-US" dirty="0" smtClean="0">
                <a:solidFill>
                  <a:schemeClr val="tx1"/>
                </a:solidFill>
                <a:effectLst/>
                <a:latin typeface="Times-Roman"/>
                <a:ea typeface="Calibri"/>
                <a:cs typeface="Times-Roman"/>
              </a:rPr>
              <a:t>. That shape by the field’s edge</a:t>
            </a:r>
            <a:endParaRPr lang="en-US" dirty="0">
              <a:solidFill>
                <a:schemeClr val="tx1"/>
              </a:solidFill>
              <a:ea typeface="Calibri"/>
              <a:cs typeface="Times New Roman"/>
            </a:endParaRPr>
          </a:p>
          <a:p>
            <a:pPr marL="514350" marR="0" indent="-514350">
              <a:spcBef>
                <a:spcPts val="0"/>
              </a:spcBef>
              <a:spcAft>
                <a:spcPts val="0"/>
              </a:spcAft>
              <a:buFont typeface="+mj-lt"/>
              <a:buAutoNum type="arabicPeriod" startAt="5"/>
            </a:pPr>
            <a:r>
              <a:rPr lang="en-US" dirty="0" smtClean="0">
                <a:solidFill>
                  <a:schemeClr val="tx1"/>
                </a:solidFill>
                <a:effectLst/>
                <a:latin typeface="Times-Roman"/>
                <a:ea typeface="Calibri"/>
                <a:cs typeface="Times-Roman"/>
              </a:rPr>
              <a:t>Use a second simile:</a:t>
            </a:r>
            <a:endParaRPr lang="en-US" dirty="0" smtClean="0">
              <a:solidFill>
                <a:schemeClr val="tx1"/>
              </a:solidFill>
              <a:ea typeface="Calibri"/>
              <a:cs typeface="Times New Roman"/>
            </a:endParaRPr>
          </a:p>
          <a:p>
            <a:pPr marL="0" marR="0" indent="0">
              <a:spcBef>
                <a:spcPts val="0"/>
              </a:spcBef>
              <a:spcAft>
                <a:spcPts val="0"/>
              </a:spcAft>
              <a:buNone/>
            </a:pPr>
            <a:r>
              <a:rPr lang="en-US" dirty="0" smtClean="0">
                <a:solidFill>
                  <a:schemeClr val="tx1"/>
                </a:solidFill>
                <a:effectLst/>
                <a:latin typeface="Times-Roman"/>
                <a:ea typeface="Calibri"/>
                <a:cs typeface="Times-Roman"/>
              </a:rPr>
              <a:t>	is a coyote, quiet as snow, its head tilted</a:t>
            </a:r>
            <a:endParaRPr lang="en-US" dirty="0">
              <a:solidFill>
                <a:schemeClr val="tx1"/>
              </a:solidFill>
              <a:ea typeface="Calibri"/>
              <a:cs typeface="Times New Roman"/>
            </a:endParaRPr>
          </a:p>
          <a:p>
            <a:pPr marL="514350" marR="0" indent="-514350">
              <a:spcBef>
                <a:spcPts val="0"/>
              </a:spcBef>
              <a:spcAft>
                <a:spcPts val="0"/>
              </a:spcAft>
              <a:buFont typeface="+mj-lt"/>
              <a:buAutoNum type="arabicPeriod" startAt="6"/>
            </a:pPr>
            <a:r>
              <a:rPr lang="en-US" dirty="0" smtClean="0">
                <a:solidFill>
                  <a:schemeClr val="tx1"/>
                </a:solidFill>
                <a:effectLst/>
                <a:latin typeface="Times-Roman"/>
                <a:ea typeface="Calibri"/>
                <a:cs typeface="Times-Roman"/>
              </a:rPr>
              <a:t>Circle back to the opening image: </a:t>
            </a:r>
          </a:p>
          <a:p>
            <a:pPr marL="0" marR="0" indent="0">
              <a:spcBef>
                <a:spcPts val="0"/>
              </a:spcBef>
              <a:spcAft>
                <a:spcPts val="0"/>
              </a:spcAft>
              <a:buNone/>
            </a:pPr>
            <a:r>
              <a:rPr lang="en-US" dirty="0">
                <a:solidFill>
                  <a:schemeClr val="tx1"/>
                </a:solidFill>
                <a:latin typeface="Times-Roman"/>
                <a:ea typeface="Calibri"/>
                <a:cs typeface="Times-Roman"/>
              </a:rPr>
              <a:t>	</a:t>
            </a:r>
            <a:r>
              <a:rPr lang="en-US" dirty="0" smtClean="0">
                <a:solidFill>
                  <a:schemeClr val="tx1"/>
                </a:solidFill>
                <a:effectLst/>
                <a:latin typeface="Times-Roman"/>
                <a:ea typeface="Calibri"/>
                <a:cs typeface="Times-Roman"/>
              </a:rPr>
              <a:t>toward the sky from which white things keep falling.</a:t>
            </a:r>
            <a:endParaRPr lang="en-US" dirty="0">
              <a:solidFill>
                <a:schemeClr val="tx1"/>
              </a:solidFill>
              <a:ea typeface="Calibri"/>
              <a:cs typeface="Times New Roman"/>
            </a:endParaRPr>
          </a:p>
          <a:p>
            <a:endParaRPr lang="en-US" dirty="0">
              <a:solidFill>
                <a:schemeClr val="tx1"/>
              </a:solidFill>
            </a:endParaRPr>
          </a:p>
        </p:txBody>
      </p:sp>
    </p:spTree>
    <p:extLst>
      <p:ext uri="{BB962C8B-B14F-4D97-AF65-F5344CB8AC3E}">
        <p14:creationId xmlns:p14="http://schemas.microsoft.com/office/powerpoint/2010/main" val="316214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2000"/>
                                        <p:tgtEl>
                                          <p:spTgt spid="3">
                                            <p:txEl>
                                              <p:pRg st="3" end="3"/>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heel(1)">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heel(1)">
                                      <p:cBhvr>
                                        <p:cTn id="29" dur="2000"/>
                                        <p:tgtEl>
                                          <p:spTgt spid="3">
                                            <p:txEl>
                                              <p:pRg st="5" end="5"/>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heel(1)">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circle(in)">
                                      <p:cBhvr>
                                        <p:cTn id="40" dur="2000"/>
                                        <p:tgtEl>
                                          <p:spTgt spid="3">
                                            <p:txEl>
                                              <p:pRg st="8" end="8"/>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circle(in)">
                                      <p:cBhvr>
                                        <p:cTn id="43" dur="2000"/>
                                        <p:tgtEl>
                                          <p:spTgt spid="3">
                                            <p:txEl>
                                              <p:pRg st="9" end="9"/>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circle(in)">
                                      <p:cBhvr>
                                        <p:cTn id="46" dur="2000"/>
                                        <p:tgtEl>
                                          <p:spTgt spid="3">
                                            <p:txEl>
                                              <p:pRg st="10" end="10"/>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circle(in)">
                                      <p:cBhvr>
                                        <p:cTn id="49" dur="2000"/>
                                        <p:tgtEl>
                                          <p:spTgt spid="3">
                                            <p:txEl>
                                              <p:pRg st="11" end="1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wheel(1)">
                                      <p:cBhvr>
                                        <p:cTn id="54" dur="2000"/>
                                        <p:tgtEl>
                                          <p:spTgt spid="3">
                                            <p:txEl>
                                              <p:pRg st="12" end="12"/>
                                            </p:txEl>
                                          </p:spTgt>
                                        </p:tgtEl>
                                      </p:cBhvr>
                                    </p:animEffect>
                                  </p:childTnLst>
                                </p:cTn>
                              </p:par>
                              <p:par>
                                <p:cTn id="55" presetID="21" presetClass="entr" presetSubtype="1" fill="hold"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wheel(1)">
                                      <p:cBhvr>
                                        <p:cTn id="57" dur="2000"/>
                                        <p:tgtEl>
                                          <p:spTgt spid="3">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3">
                                            <p:txEl>
                                              <p:pRg st="14" end="14"/>
                                            </p:txEl>
                                          </p:spTgt>
                                        </p:tgtEl>
                                        <p:attrNameLst>
                                          <p:attrName>style.visibility</p:attrName>
                                        </p:attrNameLst>
                                      </p:cBhvr>
                                      <p:to>
                                        <p:strVal val="visible"/>
                                      </p:to>
                                    </p:set>
                                    <p:anim calcmode="lin" valueType="num">
                                      <p:cBhvr>
                                        <p:cTn id="62"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63" dur="10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64" dur="1000" fill="hold"/>
                                        <p:tgtEl>
                                          <p:spTgt spid="3">
                                            <p:txEl>
                                              <p:pRg st="14" end="14"/>
                                            </p:txEl>
                                          </p:spTgt>
                                        </p:tgtEl>
                                        <p:attrNameLst>
                                          <p:attrName>style.rotation</p:attrName>
                                        </p:attrNameLst>
                                      </p:cBhvr>
                                      <p:tavLst>
                                        <p:tav tm="0">
                                          <p:val>
                                            <p:fltVal val="90"/>
                                          </p:val>
                                        </p:tav>
                                        <p:tav tm="100000">
                                          <p:val>
                                            <p:fltVal val="0"/>
                                          </p:val>
                                        </p:tav>
                                      </p:tavLst>
                                    </p:anim>
                                    <p:animEffect transition="in" filter="fade">
                                      <p:cBhvr>
                                        <p:cTn id="65" dur="1000"/>
                                        <p:tgtEl>
                                          <p:spTgt spid="3">
                                            <p:txEl>
                                              <p:pRg st="14" end="14"/>
                                            </p:txEl>
                                          </p:spTgt>
                                        </p:tgtEl>
                                      </p:cBhvr>
                                    </p:animEffect>
                                  </p:childTnLst>
                                </p:cTn>
                              </p:par>
                              <p:par>
                                <p:cTn id="66" presetID="31" presetClass="entr" presetSubtype="0" fill="hold" nodeType="withEffect">
                                  <p:stCondLst>
                                    <p:cond delay="0"/>
                                  </p:stCondLst>
                                  <p:childTnLst>
                                    <p:set>
                                      <p:cBhvr>
                                        <p:cTn id="67" dur="1" fill="hold">
                                          <p:stCondLst>
                                            <p:cond delay="0"/>
                                          </p:stCondLst>
                                        </p:cTn>
                                        <p:tgtEl>
                                          <p:spTgt spid="3">
                                            <p:txEl>
                                              <p:pRg st="15" end="15"/>
                                            </p:txEl>
                                          </p:spTgt>
                                        </p:tgtEl>
                                        <p:attrNameLst>
                                          <p:attrName>style.visibility</p:attrName>
                                        </p:attrNameLst>
                                      </p:cBhvr>
                                      <p:to>
                                        <p:strVal val="visible"/>
                                      </p:to>
                                    </p:set>
                                    <p:anim calcmode="lin" valueType="num">
                                      <p:cBhvr>
                                        <p:cTn id="68" dur="10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69" dur="1000" fill="hold"/>
                                        <p:tgtEl>
                                          <p:spTgt spid="3">
                                            <p:txEl>
                                              <p:pRg st="15" end="15"/>
                                            </p:txEl>
                                          </p:spTgt>
                                        </p:tgtEl>
                                        <p:attrNameLst>
                                          <p:attrName>ppt_h</p:attrName>
                                        </p:attrNameLst>
                                      </p:cBhvr>
                                      <p:tavLst>
                                        <p:tav tm="0">
                                          <p:val>
                                            <p:fltVal val="0"/>
                                          </p:val>
                                        </p:tav>
                                        <p:tav tm="100000">
                                          <p:val>
                                            <p:strVal val="#ppt_h"/>
                                          </p:val>
                                        </p:tav>
                                      </p:tavLst>
                                    </p:anim>
                                    <p:anim calcmode="lin" valueType="num">
                                      <p:cBhvr>
                                        <p:cTn id="70" dur="1000" fill="hold"/>
                                        <p:tgtEl>
                                          <p:spTgt spid="3">
                                            <p:txEl>
                                              <p:pRg st="15" end="15"/>
                                            </p:txEl>
                                          </p:spTgt>
                                        </p:tgtEl>
                                        <p:attrNameLst>
                                          <p:attrName>style.rotation</p:attrName>
                                        </p:attrNameLst>
                                      </p:cBhvr>
                                      <p:tavLst>
                                        <p:tav tm="0">
                                          <p:val>
                                            <p:fltVal val="90"/>
                                          </p:val>
                                        </p:tav>
                                        <p:tav tm="100000">
                                          <p:val>
                                            <p:fltVal val="0"/>
                                          </p:val>
                                        </p:tav>
                                      </p:tavLst>
                                    </p:anim>
                                    <p:animEffect transition="in" filter="fade">
                                      <p:cBhvr>
                                        <p:cTn id="71" dur="1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My favorite</a:t>
            </a:r>
            <a:endParaRPr lang="en-US" dirty="0"/>
          </a:p>
        </p:txBody>
      </p:sp>
      <p:sp>
        <p:nvSpPr>
          <p:cNvPr id="3" name="Content Placeholder 2"/>
          <p:cNvSpPr>
            <a:spLocks noGrp="1"/>
          </p:cNvSpPr>
          <p:nvPr>
            <p:ph idx="1"/>
          </p:nvPr>
        </p:nvSpPr>
        <p:spPr>
          <a:xfrm>
            <a:off x="457200" y="1143000"/>
            <a:ext cx="8229600" cy="5486400"/>
          </a:xfrm>
        </p:spPr>
        <p:txBody>
          <a:bodyPr>
            <a:normAutofit fontScale="92500" lnSpcReduction="20000"/>
          </a:bodyPr>
          <a:lstStyle/>
          <a:p>
            <a:r>
              <a:rPr lang="en-US" dirty="0" smtClean="0">
                <a:solidFill>
                  <a:schemeClr val="tx1"/>
                </a:solidFill>
              </a:rPr>
              <a:t>“Harlem” by Langston Hughes</a:t>
            </a:r>
          </a:p>
          <a:p>
            <a:pPr marL="0" indent="0">
              <a:buNone/>
            </a:pPr>
            <a:endParaRPr lang="en-US" dirty="0" smtClean="0">
              <a:solidFill>
                <a:schemeClr val="tx1"/>
              </a:solidFill>
            </a:endParaRPr>
          </a:p>
          <a:p>
            <a:pPr marL="0" indent="0">
              <a:buNone/>
            </a:pPr>
            <a:r>
              <a:rPr lang="en-US" dirty="0">
                <a:solidFill>
                  <a:schemeClr val="tx1"/>
                </a:solidFill>
              </a:rPr>
              <a:t>What happens to a dream deferred?</a:t>
            </a:r>
          </a:p>
          <a:p>
            <a:pPr marL="0" indent="0">
              <a:buNone/>
            </a:pPr>
            <a:r>
              <a:rPr lang="en-US" dirty="0">
                <a:solidFill>
                  <a:schemeClr val="tx1"/>
                </a:solidFill>
              </a:rPr>
              <a:t/>
            </a:r>
            <a:br>
              <a:rPr lang="en-US" dirty="0">
                <a:solidFill>
                  <a:schemeClr val="tx1"/>
                </a:solidFill>
              </a:rPr>
            </a:br>
            <a:r>
              <a:rPr lang="en-US" dirty="0">
                <a:solidFill>
                  <a:schemeClr val="tx1"/>
                </a:solidFill>
              </a:rPr>
              <a:t>      Does it dry up</a:t>
            </a:r>
          </a:p>
          <a:p>
            <a:pPr marL="0" indent="0">
              <a:buNone/>
            </a:pPr>
            <a:r>
              <a:rPr lang="en-US" dirty="0">
                <a:solidFill>
                  <a:schemeClr val="tx1"/>
                </a:solidFill>
              </a:rPr>
              <a:t>      like a raisin in the sun?</a:t>
            </a:r>
          </a:p>
          <a:p>
            <a:pPr marL="0" indent="0">
              <a:buNone/>
            </a:pPr>
            <a:r>
              <a:rPr lang="en-US" dirty="0">
                <a:solidFill>
                  <a:schemeClr val="tx1"/>
                </a:solidFill>
              </a:rPr>
              <a:t>      Or fester like a sore—</a:t>
            </a:r>
          </a:p>
          <a:p>
            <a:pPr marL="0" indent="0">
              <a:buNone/>
            </a:pPr>
            <a:r>
              <a:rPr lang="en-US" dirty="0">
                <a:solidFill>
                  <a:schemeClr val="tx1"/>
                </a:solidFill>
              </a:rPr>
              <a:t>      And then run?</a:t>
            </a:r>
          </a:p>
          <a:p>
            <a:pPr marL="0" indent="0">
              <a:buNone/>
            </a:pPr>
            <a:r>
              <a:rPr lang="en-US" dirty="0">
                <a:solidFill>
                  <a:schemeClr val="tx1"/>
                </a:solidFill>
              </a:rPr>
              <a:t>      Does it stink like rotten meat?</a:t>
            </a:r>
          </a:p>
          <a:p>
            <a:pPr marL="0" indent="0">
              <a:buNone/>
            </a:pPr>
            <a:r>
              <a:rPr lang="en-US" dirty="0">
                <a:solidFill>
                  <a:schemeClr val="tx1"/>
                </a:solidFill>
              </a:rPr>
              <a:t>      Or crust and sugar over—</a:t>
            </a:r>
          </a:p>
          <a:p>
            <a:pPr marL="0" indent="0">
              <a:buNone/>
            </a:pPr>
            <a:r>
              <a:rPr lang="en-US" dirty="0">
                <a:solidFill>
                  <a:schemeClr val="tx1"/>
                </a:solidFill>
              </a:rPr>
              <a:t>      like a syrupy sweet?</a:t>
            </a:r>
          </a:p>
          <a:p>
            <a:pPr marL="0" indent="0">
              <a:buNone/>
            </a:pPr>
            <a:r>
              <a:rPr lang="en-US" dirty="0">
                <a:solidFill>
                  <a:schemeClr val="tx1"/>
                </a:solidFill>
              </a:rPr>
              <a:t/>
            </a:r>
            <a:br>
              <a:rPr lang="en-US" dirty="0">
                <a:solidFill>
                  <a:schemeClr val="tx1"/>
                </a:solidFill>
              </a:rPr>
            </a:br>
            <a:r>
              <a:rPr lang="en-US" dirty="0">
                <a:solidFill>
                  <a:schemeClr val="tx1"/>
                </a:solidFill>
              </a:rPr>
              <a:t>      Maybe it just sags</a:t>
            </a:r>
          </a:p>
          <a:p>
            <a:pPr marL="0" indent="0">
              <a:buNone/>
            </a:pPr>
            <a:r>
              <a:rPr lang="en-US" dirty="0">
                <a:solidFill>
                  <a:schemeClr val="tx1"/>
                </a:solidFill>
              </a:rPr>
              <a:t>      like a heavy load.</a:t>
            </a:r>
          </a:p>
          <a:p>
            <a:pPr marL="0" indent="0">
              <a:buNone/>
            </a:pPr>
            <a:r>
              <a:rPr lang="en-US" dirty="0">
                <a:solidFill>
                  <a:schemeClr val="tx1"/>
                </a:solidFill>
              </a:rPr>
              <a:t/>
            </a:r>
            <a:br>
              <a:rPr lang="en-US" dirty="0">
                <a:solidFill>
                  <a:schemeClr val="tx1"/>
                </a:solidFill>
              </a:rPr>
            </a:br>
            <a:r>
              <a:rPr lang="en-US" dirty="0">
                <a:solidFill>
                  <a:schemeClr val="tx1"/>
                </a:solidFill>
              </a:rPr>
              <a:t>      </a:t>
            </a:r>
            <a:r>
              <a:rPr lang="en-US" i="1" dirty="0">
                <a:solidFill>
                  <a:schemeClr val="tx1"/>
                </a:solidFill>
              </a:rPr>
              <a:t>Or does it explode?</a:t>
            </a:r>
            <a:endParaRPr lang="en-US" dirty="0">
              <a:solidFill>
                <a:schemeClr val="tx1"/>
              </a:solidFill>
            </a:endParaRPr>
          </a:p>
          <a:p>
            <a:pPr marL="0" indent="0">
              <a:buNone/>
            </a:pPr>
            <a:endParaRPr lang="en-US" i="1" dirty="0">
              <a:solidFill>
                <a:schemeClr val="tx1"/>
              </a:solidFill>
            </a:endParaRPr>
          </a:p>
        </p:txBody>
      </p:sp>
    </p:spTree>
    <p:extLst>
      <p:ext uri="{BB962C8B-B14F-4D97-AF65-F5344CB8AC3E}">
        <p14:creationId xmlns:p14="http://schemas.microsoft.com/office/powerpoint/2010/main" val="186629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2000"/>
                                        <p:tgtEl>
                                          <p:spTgt spid="3">
                                            <p:txEl>
                                              <p:pRg st="7" end="7"/>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circle(in)">
                                      <p:cBhvr>
                                        <p:cTn id="30" dur="2000"/>
                                        <p:tgtEl>
                                          <p:spTgt spid="3">
                                            <p:txEl>
                                              <p:pRg st="8" end="8"/>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circle(in)">
                                      <p:cBhvr>
                                        <p:cTn id="33" dur="2000"/>
                                        <p:tgtEl>
                                          <p:spTgt spid="3">
                                            <p:txEl>
                                              <p:pRg st="9" end="9"/>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circle(in)">
                                      <p:cBhvr>
                                        <p:cTn id="36" dur="2000"/>
                                        <p:tgtEl>
                                          <p:spTgt spid="3">
                                            <p:txEl>
                                              <p:pRg st="10" end="10"/>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circle(in)">
                                      <p:cBhvr>
                                        <p:cTn id="39" dur="2000"/>
                                        <p:tgtEl>
                                          <p:spTgt spid="3">
                                            <p:txEl>
                                              <p:pRg st="11" end="11"/>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circle(in)">
                                      <p:cBhvr>
                                        <p:cTn id="42"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solidFill>
                  <a:schemeClr val="tx1"/>
                </a:solidFill>
              </a:rPr>
              <a:t>Full Poem</a:t>
            </a:r>
            <a:endParaRPr lang="en-US" dirty="0">
              <a:solidFill>
                <a:schemeClr val="tx1"/>
              </a:solidFill>
            </a:endParaRPr>
          </a:p>
        </p:txBody>
      </p:sp>
      <p:sp>
        <p:nvSpPr>
          <p:cNvPr id="3" name="Content Placeholder 2"/>
          <p:cNvSpPr>
            <a:spLocks noGrp="1"/>
          </p:cNvSpPr>
          <p:nvPr>
            <p:ph idx="1"/>
          </p:nvPr>
        </p:nvSpPr>
        <p:spPr>
          <a:xfrm>
            <a:off x="381000" y="914400"/>
            <a:ext cx="8686800" cy="5715000"/>
          </a:xfrm>
        </p:spPr>
        <p:txBody>
          <a:bodyPr>
            <a:normAutofit lnSpcReduction="10000"/>
          </a:bodyPr>
          <a:lstStyle/>
          <a:p>
            <a:pPr marL="114300" marR="0" indent="0">
              <a:spcBef>
                <a:spcPts val="0"/>
              </a:spcBef>
              <a:spcAft>
                <a:spcPts val="0"/>
              </a:spcAft>
              <a:buNone/>
            </a:pPr>
            <a:r>
              <a:rPr lang="en-US" sz="3200" b="1" dirty="0" smtClean="0">
                <a:solidFill>
                  <a:schemeClr val="tx1"/>
                </a:solidFill>
                <a:latin typeface="Times-Bold"/>
                <a:ea typeface="Calibri"/>
                <a:cs typeface="Times-Bold"/>
              </a:rPr>
              <a:t>Snow </a:t>
            </a:r>
            <a:r>
              <a:rPr lang="en-US" sz="3200" b="1" dirty="0">
                <a:solidFill>
                  <a:schemeClr val="tx1"/>
                </a:solidFill>
                <a:latin typeface="Times-Bold"/>
                <a:ea typeface="Calibri"/>
                <a:cs typeface="Times-Bold"/>
              </a:rPr>
              <a:t>geese </a:t>
            </a:r>
            <a:r>
              <a:rPr lang="en-US" sz="3200" dirty="0">
                <a:solidFill>
                  <a:schemeClr val="tx1"/>
                </a:solidFill>
                <a:latin typeface="Times-Roman"/>
                <a:ea typeface="Calibri"/>
                <a:cs typeface="Times-Roman"/>
              </a:rPr>
              <a:t>fall onto a </a:t>
            </a:r>
            <a:r>
              <a:rPr lang="en-US" sz="3200" dirty="0" err="1">
                <a:solidFill>
                  <a:schemeClr val="tx1"/>
                </a:solidFill>
                <a:latin typeface="Times-Roman"/>
                <a:ea typeface="Calibri"/>
                <a:cs typeface="Times-Roman"/>
              </a:rPr>
              <a:t>stubbled</a:t>
            </a:r>
            <a:r>
              <a:rPr lang="en-US" sz="3200" dirty="0">
                <a:solidFill>
                  <a:schemeClr val="tx1"/>
                </a:solidFill>
                <a:latin typeface="Times-Roman"/>
                <a:ea typeface="Calibri"/>
                <a:cs typeface="Times-Roman"/>
              </a:rPr>
              <a:t> field like </a:t>
            </a:r>
            <a:r>
              <a:rPr lang="en-US" sz="3200" dirty="0" smtClean="0">
                <a:solidFill>
                  <a:schemeClr val="tx1"/>
                </a:solidFill>
                <a:latin typeface="Times-Roman"/>
                <a:ea typeface="Calibri"/>
                <a:cs typeface="Times-Roman"/>
              </a:rPr>
              <a:t>chips</a:t>
            </a:r>
            <a:endParaRPr lang="en-US" sz="3200" dirty="0">
              <a:solidFill>
                <a:schemeClr val="tx1"/>
              </a:solidFill>
              <a:ea typeface="Calibri"/>
              <a:cs typeface="Times New Roman"/>
            </a:endParaRPr>
          </a:p>
          <a:p>
            <a:pPr marL="114300" marR="0" indent="0">
              <a:spcBef>
                <a:spcPts val="0"/>
              </a:spcBef>
              <a:spcAft>
                <a:spcPts val="0"/>
              </a:spcAft>
              <a:buNone/>
            </a:pPr>
            <a:r>
              <a:rPr lang="en-US" sz="3200" dirty="0" smtClean="0">
                <a:solidFill>
                  <a:schemeClr val="tx1"/>
                </a:solidFill>
                <a:latin typeface="Times-Roman"/>
                <a:ea typeface="Calibri"/>
                <a:cs typeface="Times-Roman"/>
              </a:rPr>
              <a:t>of </a:t>
            </a:r>
            <a:r>
              <a:rPr lang="en-US" sz="3200" dirty="0">
                <a:solidFill>
                  <a:schemeClr val="tx1"/>
                </a:solidFill>
                <a:latin typeface="Times-Roman"/>
                <a:ea typeface="Calibri"/>
                <a:cs typeface="Times-Roman"/>
              </a:rPr>
              <a:t>plaster from a ceiling of white clouds.</a:t>
            </a:r>
            <a:endParaRPr lang="en-US" sz="3200" dirty="0">
              <a:solidFill>
                <a:schemeClr val="tx1"/>
              </a:solidFill>
              <a:ea typeface="Calibri"/>
              <a:cs typeface="Times New Roman"/>
            </a:endParaRPr>
          </a:p>
          <a:p>
            <a:pPr marL="0" marR="0" indent="0">
              <a:spcBef>
                <a:spcPts val="0"/>
              </a:spcBef>
              <a:spcAft>
                <a:spcPts val="0"/>
              </a:spcAft>
              <a:buNone/>
            </a:pPr>
            <a:r>
              <a:rPr lang="en-US" sz="3200" dirty="0" smtClean="0">
                <a:solidFill>
                  <a:schemeClr val="tx1"/>
                </a:solidFill>
                <a:latin typeface="Times-Roman"/>
                <a:ea typeface="Calibri"/>
                <a:cs typeface="Times-Roman"/>
              </a:rPr>
              <a:t>A </a:t>
            </a:r>
            <a:r>
              <a:rPr lang="en-US" sz="3200" dirty="0">
                <a:solidFill>
                  <a:schemeClr val="tx1"/>
                </a:solidFill>
                <a:latin typeface="Times-Roman"/>
                <a:ea typeface="Calibri"/>
                <a:cs typeface="Times-Roman"/>
              </a:rPr>
              <a:t>row of </a:t>
            </a:r>
            <a:r>
              <a:rPr lang="en-US" sz="3200" b="1" dirty="0">
                <a:solidFill>
                  <a:schemeClr val="tx1"/>
                </a:solidFill>
                <a:latin typeface="Times-Bold"/>
                <a:ea typeface="Calibri"/>
                <a:cs typeface="Times-Bold"/>
              </a:rPr>
              <a:t>cedar </a:t>
            </a:r>
            <a:r>
              <a:rPr lang="en-US" sz="3200" dirty="0">
                <a:solidFill>
                  <a:schemeClr val="tx1"/>
                </a:solidFill>
                <a:latin typeface="Times-Roman"/>
                <a:ea typeface="Calibri"/>
                <a:cs typeface="Times-Roman"/>
              </a:rPr>
              <a:t>fence posts keeps silent</a:t>
            </a:r>
            <a:endParaRPr lang="en-US" sz="3200" dirty="0">
              <a:solidFill>
                <a:schemeClr val="tx1"/>
              </a:solidFill>
              <a:ea typeface="Calibri"/>
              <a:cs typeface="Times New Roman"/>
            </a:endParaRPr>
          </a:p>
          <a:p>
            <a:pPr marL="114300" marR="0" indent="0">
              <a:spcBef>
                <a:spcPts val="0"/>
              </a:spcBef>
              <a:spcAft>
                <a:spcPts val="0"/>
              </a:spcAft>
              <a:buNone/>
            </a:pPr>
            <a:r>
              <a:rPr lang="en-US" sz="3200" dirty="0" smtClean="0">
                <a:solidFill>
                  <a:schemeClr val="tx1"/>
                </a:solidFill>
                <a:latin typeface="Times-Roman"/>
                <a:ea typeface="Calibri"/>
                <a:cs typeface="Times-Roman"/>
              </a:rPr>
              <a:t>vigil</a:t>
            </a:r>
            <a:r>
              <a:rPr lang="en-US" sz="3200" dirty="0">
                <a:solidFill>
                  <a:schemeClr val="tx1"/>
                </a:solidFill>
                <a:latin typeface="Times-Roman"/>
                <a:ea typeface="Calibri"/>
                <a:cs typeface="Times-Roman"/>
              </a:rPr>
              <a:t>. A north </a:t>
            </a:r>
            <a:r>
              <a:rPr lang="en-US" sz="3200" b="1" dirty="0">
                <a:solidFill>
                  <a:schemeClr val="tx1"/>
                </a:solidFill>
                <a:latin typeface="Times-Bold"/>
                <a:ea typeface="Calibri"/>
                <a:cs typeface="Times-Bold"/>
              </a:rPr>
              <a:t>wind </a:t>
            </a:r>
            <a:r>
              <a:rPr lang="en-US" sz="3200" dirty="0">
                <a:solidFill>
                  <a:schemeClr val="tx1"/>
                </a:solidFill>
                <a:latin typeface="Times-Roman"/>
                <a:ea typeface="Calibri"/>
                <a:cs typeface="Times-Roman"/>
              </a:rPr>
              <a:t>snaps</a:t>
            </a:r>
            <a:endParaRPr lang="en-US" sz="3200" dirty="0">
              <a:solidFill>
                <a:schemeClr val="tx1"/>
              </a:solidFill>
              <a:ea typeface="Calibri"/>
              <a:cs typeface="Times New Roman"/>
            </a:endParaRPr>
          </a:p>
          <a:p>
            <a:pPr marL="114300" marR="0" indent="0">
              <a:spcBef>
                <a:spcPts val="0"/>
              </a:spcBef>
              <a:spcAft>
                <a:spcPts val="0"/>
              </a:spcAft>
              <a:buNone/>
            </a:pPr>
            <a:r>
              <a:rPr lang="en-US" sz="3200" dirty="0" smtClean="0">
                <a:solidFill>
                  <a:schemeClr val="tx1"/>
                </a:solidFill>
                <a:latin typeface="Times-Roman"/>
                <a:ea typeface="Calibri"/>
                <a:cs typeface="Times-Roman"/>
              </a:rPr>
              <a:t>a </a:t>
            </a:r>
            <a:r>
              <a:rPr lang="en-US" sz="3200" dirty="0">
                <a:solidFill>
                  <a:schemeClr val="tx1"/>
                </a:solidFill>
                <a:latin typeface="Times-Roman"/>
                <a:ea typeface="Calibri"/>
                <a:cs typeface="Times-Roman"/>
              </a:rPr>
              <a:t>row of bed sheets hung on a line</a:t>
            </a:r>
            <a:endParaRPr lang="en-US" sz="3200" dirty="0">
              <a:solidFill>
                <a:schemeClr val="tx1"/>
              </a:solidFill>
              <a:ea typeface="Calibri"/>
              <a:cs typeface="Times New Roman"/>
            </a:endParaRPr>
          </a:p>
          <a:p>
            <a:pPr marL="114300" marR="0" indent="0">
              <a:spcBef>
                <a:spcPts val="0"/>
              </a:spcBef>
              <a:spcAft>
                <a:spcPts val="0"/>
              </a:spcAft>
              <a:buNone/>
            </a:pPr>
            <a:r>
              <a:rPr lang="en-US" sz="3200" dirty="0" smtClean="0">
                <a:solidFill>
                  <a:schemeClr val="tx1"/>
                </a:solidFill>
                <a:latin typeface="Times-Roman"/>
                <a:ea typeface="Calibri"/>
                <a:cs typeface="Times-Roman"/>
              </a:rPr>
              <a:t>behind </a:t>
            </a:r>
            <a:r>
              <a:rPr lang="en-US" sz="3200" dirty="0">
                <a:solidFill>
                  <a:schemeClr val="tx1"/>
                </a:solidFill>
                <a:latin typeface="Times-Roman"/>
                <a:ea typeface="Calibri"/>
                <a:cs typeface="Times-Roman"/>
              </a:rPr>
              <a:t>a gray house. The air is thick</a:t>
            </a:r>
            <a:endParaRPr lang="en-US" sz="3200" dirty="0">
              <a:solidFill>
                <a:schemeClr val="tx1"/>
              </a:solidFill>
              <a:ea typeface="Calibri"/>
              <a:cs typeface="Times New Roman"/>
            </a:endParaRPr>
          </a:p>
          <a:p>
            <a:pPr marL="114300" marR="0" indent="0">
              <a:spcBef>
                <a:spcPts val="0"/>
              </a:spcBef>
              <a:spcAft>
                <a:spcPts val="0"/>
              </a:spcAft>
              <a:buNone/>
            </a:pPr>
            <a:r>
              <a:rPr lang="en-US" sz="3200" dirty="0" smtClean="0">
                <a:solidFill>
                  <a:schemeClr val="tx1"/>
                </a:solidFill>
                <a:latin typeface="Times-Roman"/>
                <a:ea typeface="Calibri"/>
                <a:cs typeface="Times-Roman"/>
              </a:rPr>
              <a:t>with </a:t>
            </a:r>
            <a:r>
              <a:rPr lang="en-US" sz="3200" dirty="0">
                <a:solidFill>
                  <a:schemeClr val="tx1"/>
                </a:solidFill>
                <a:latin typeface="Times-Roman"/>
                <a:ea typeface="Calibri"/>
                <a:cs typeface="Times-Roman"/>
              </a:rPr>
              <a:t>the smell of freshly opened</a:t>
            </a:r>
            <a:endParaRPr lang="en-US" sz="3200" dirty="0">
              <a:solidFill>
                <a:schemeClr val="tx1"/>
              </a:solidFill>
              <a:ea typeface="Calibri"/>
              <a:cs typeface="Times New Roman"/>
            </a:endParaRPr>
          </a:p>
          <a:p>
            <a:pPr marL="114300" marR="0" indent="0">
              <a:spcBef>
                <a:spcPts val="0"/>
              </a:spcBef>
              <a:spcAft>
                <a:spcPts val="0"/>
              </a:spcAft>
              <a:buNone/>
            </a:pPr>
            <a:r>
              <a:rPr lang="en-US" sz="3200" b="1" dirty="0" smtClean="0">
                <a:solidFill>
                  <a:schemeClr val="tx1"/>
                </a:solidFill>
                <a:latin typeface="Times-Bold"/>
                <a:ea typeface="Calibri"/>
                <a:cs typeface="Times-Bold"/>
              </a:rPr>
              <a:t>clams</a:t>
            </a:r>
            <a:r>
              <a:rPr lang="en-US" sz="3200" dirty="0">
                <a:solidFill>
                  <a:schemeClr val="tx1"/>
                </a:solidFill>
                <a:latin typeface="Times-Roman"/>
                <a:ea typeface="Calibri"/>
                <a:cs typeface="Times-Roman"/>
              </a:rPr>
              <a:t>. That shape by the field’s edge</a:t>
            </a:r>
            <a:endParaRPr lang="en-US" sz="3200" dirty="0">
              <a:solidFill>
                <a:schemeClr val="tx1"/>
              </a:solidFill>
              <a:ea typeface="Calibri"/>
              <a:cs typeface="Times New Roman"/>
            </a:endParaRPr>
          </a:p>
          <a:p>
            <a:pPr marL="0" marR="0" indent="0">
              <a:spcBef>
                <a:spcPts val="0"/>
              </a:spcBef>
              <a:spcAft>
                <a:spcPts val="0"/>
              </a:spcAft>
              <a:buNone/>
            </a:pPr>
            <a:r>
              <a:rPr lang="en-US" sz="3200" dirty="0" smtClean="0">
                <a:solidFill>
                  <a:schemeClr val="tx1"/>
                </a:solidFill>
                <a:latin typeface="Times-Roman"/>
                <a:ea typeface="Calibri"/>
                <a:cs typeface="Times-Roman"/>
              </a:rPr>
              <a:t>is </a:t>
            </a:r>
            <a:r>
              <a:rPr lang="en-US" sz="3200" dirty="0">
                <a:solidFill>
                  <a:schemeClr val="tx1"/>
                </a:solidFill>
                <a:latin typeface="Times-Roman"/>
                <a:ea typeface="Calibri"/>
                <a:cs typeface="Times-Roman"/>
              </a:rPr>
              <a:t>a coyote, quiet as snow, its head tilted</a:t>
            </a:r>
            <a:endParaRPr lang="en-US" sz="3200" dirty="0">
              <a:solidFill>
                <a:schemeClr val="tx1"/>
              </a:solidFill>
              <a:ea typeface="Calibri"/>
              <a:cs typeface="Times New Roman"/>
            </a:endParaRPr>
          </a:p>
          <a:p>
            <a:pPr marL="0" marR="0" indent="0">
              <a:spcBef>
                <a:spcPts val="0"/>
              </a:spcBef>
              <a:spcAft>
                <a:spcPts val="0"/>
              </a:spcAft>
              <a:buNone/>
            </a:pPr>
            <a:r>
              <a:rPr lang="en-US" sz="3200" dirty="0" smtClean="0">
                <a:solidFill>
                  <a:schemeClr val="tx1"/>
                </a:solidFill>
                <a:latin typeface="Times-Roman"/>
                <a:ea typeface="Calibri"/>
                <a:cs typeface="Times-Roman"/>
              </a:rPr>
              <a:t>toward </a:t>
            </a:r>
            <a:r>
              <a:rPr lang="en-US" sz="3200" dirty="0">
                <a:solidFill>
                  <a:schemeClr val="tx1"/>
                </a:solidFill>
                <a:latin typeface="Times-Roman"/>
                <a:ea typeface="Calibri"/>
                <a:cs typeface="Times-Roman"/>
              </a:rPr>
              <a:t>the sky from which white things </a:t>
            </a:r>
            <a:r>
              <a:rPr lang="en-US" sz="3200" dirty="0" smtClean="0">
                <a:solidFill>
                  <a:schemeClr val="tx1"/>
                </a:solidFill>
                <a:latin typeface="Times-Roman"/>
                <a:ea typeface="Calibri"/>
                <a:cs typeface="Times-Roman"/>
              </a:rPr>
              <a:t>	keep </a:t>
            </a:r>
            <a:r>
              <a:rPr lang="en-US" sz="3200" dirty="0">
                <a:solidFill>
                  <a:schemeClr val="tx1"/>
                </a:solidFill>
                <a:latin typeface="Times-Roman"/>
                <a:ea typeface="Calibri"/>
                <a:cs typeface="Times-Roman"/>
              </a:rPr>
              <a:t>falling.</a:t>
            </a:r>
            <a:endParaRPr lang="en-US" sz="3200" dirty="0">
              <a:solidFill>
                <a:schemeClr val="tx1"/>
              </a:solidFill>
              <a:ea typeface="Calibri"/>
              <a:cs typeface="Times New Roman"/>
            </a:endParaRPr>
          </a:p>
          <a:p>
            <a:endParaRPr lang="en-US" sz="3200" dirty="0"/>
          </a:p>
        </p:txBody>
      </p:sp>
    </p:spTree>
    <p:extLst>
      <p:ext uri="{BB962C8B-B14F-4D97-AF65-F5344CB8AC3E}">
        <p14:creationId xmlns:p14="http://schemas.microsoft.com/office/powerpoint/2010/main" val="1083396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tx1"/>
                </a:solidFill>
              </a:rPr>
              <a:t>Self and Society Poems </a:t>
            </a:r>
            <a:endParaRPr lang="en-US" dirty="0">
              <a:solidFill>
                <a:schemeClr val="tx1"/>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15534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lstStyle/>
          <a:p>
            <a:r>
              <a:rPr lang="en-US" dirty="0" smtClean="0"/>
              <a:t>Learning Targets </a:t>
            </a:r>
            <a:endParaRPr lang="en-US" dirty="0"/>
          </a:p>
        </p:txBody>
      </p:sp>
      <p:sp>
        <p:nvSpPr>
          <p:cNvPr id="3" name="Content Placeholder 2"/>
          <p:cNvSpPr>
            <a:spLocks noGrp="1"/>
          </p:cNvSpPr>
          <p:nvPr>
            <p:ph idx="1"/>
          </p:nvPr>
        </p:nvSpPr>
        <p:spPr/>
        <p:txBody>
          <a:bodyPr>
            <a:normAutofit/>
          </a:bodyPr>
          <a:lstStyle/>
          <a:p>
            <a:pPr marL="914400" indent="-914400">
              <a:buFont typeface="+mj-lt"/>
              <a:buAutoNum type="arabicPeriod"/>
            </a:pPr>
            <a:r>
              <a:rPr lang="en-US" sz="5400" dirty="0" smtClean="0">
                <a:solidFill>
                  <a:schemeClr val="tx1"/>
                </a:solidFill>
              </a:rPr>
              <a:t>I can analyze a poem</a:t>
            </a:r>
          </a:p>
          <a:p>
            <a:pPr marL="914400" indent="-914400">
              <a:buFont typeface="+mj-lt"/>
              <a:buAutoNum type="arabicPeriod"/>
            </a:pPr>
            <a:r>
              <a:rPr lang="en-US" sz="5400" dirty="0" smtClean="0">
                <a:solidFill>
                  <a:schemeClr val="tx1"/>
                </a:solidFill>
              </a:rPr>
              <a:t>I can determine author purpose and intent when crafting poetry</a:t>
            </a:r>
            <a:endParaRPr lang="en-US" sz="5400" dirty="0">
              <a:solidFill>
                <a:schemeClr val="tx1"/>
              </a:solidFill>
            </a:endParaRPr>
          </a:p>
        </p:txBody>
      </p:sp>
    </p:spTree>
    <p:extLst>
      <p:ext uri="{BB962C8B-B14F-4D97-AF65-F5344CB8AC3E}">
        <p14:creationId xmlns:p14="http://schemas.microsoft.com/office/powerpoint/2010/main" val="32724916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762000"/>
          </a:xfrm>
        </p:spPr>
        <p:txBody>
          <a:bodyPr/>
          <a:lstStyle/>
          <a:p>
            <a:r>
              <a:rPr lang="en-US" dirty="0" smtClean="0"/>
              <a:t>Society and Self Poems</a:t>
            </a:r>
            <a:endParaRPr lang="en-US" dirty="0"/>
          </a:p>
        </p:txBody>
      </p:sp>
      <p:sp>
        <p:nvSpPr>
          <p:cNvPr id="3" name="Content Placeholder 2"/>
          <p:cNvSpPr>
            <a:spLocks noGrp="1"/>
          </p:cNvSpPr>
          <p:nvPr>
            <p:ph idx="1"/>
          </p:nvPr>
        </p:nvSpPr>
        <p:spPr>
          <a:xfrm>
            <a:off x="457200" y="1219200"/>
            <a:ext cx="8229600" cy="5181600"/>
          </a:xfrm>
        </p:spPr>
        <p:txBody>
          <a:bodyPr>
            <a:normAutofit/>
          </a:bodyPr>
          <a:lstStyle/>
          <a:p>
            <a:pPr marL="0" indent="0">
              <a:buNone/>
            </a:pPr>
            <a:r>
              <a:rPr lang="en-US" dirty="0">
                <a:solidFill>
                  <a:schemeClr val="tx1"/>
                </a:solidFill>
              </a:rPr>
              <a:t>For one of the poems:</a:t>
            </a:r>
          </a:p>
          <a:p>
            <a:pPr marL="514350" indent="-514350">
              <a:buFont typeface="+mj-lt"/>
              <a:buAutoNum type="arabicPeriod"/>
            </a:pPr>
            <a:r>
              <a:rPr lang="en-US" dirty="0">
                <a:solidFill>
                  <a:schemeClr val="tx1"/>
                </a:solidFill>
              </a:rPr>
              <a:t>Summarize in a short sentence the main idea of </a:t>
            </a:r>
            <a:r>
              <a:rPr lang="en-US" b="1" i="1" dirty="0" smtClean="0">
                <a:solidFill>
                  <a:schemeClr val="tx1"/>
                </a:solidFill>
              </a:rPr>
              <a:t>the poem</a:t>
            </a:r>
            <a:r>
              <a:rPr lang="en-US" dirty="0" smtClean="0">
                <a:solidFill>
                  <a:schemeClr val="tx1"/>
                </a:solidFill>
              </a:rPr>
              <a:t>. </a:t>
            </a:r>
          </a:p>
          <a:p>
            <a:pPr marL="514350" indent="-514350">
              <a:buFont typeface="+mj-lt"/>
              <a:buAutoNum type="arabicPeriod"/>
            </a:pPr>
            <a:r>
              <a:rPr lang="en-US" dirty="0" smtClean="0">
                <a:solidFill>
                  <a:schemeClr val="tx1"/>
                </a:solidFill>
              </a:rPr>
              <a:t>Characterize </a:t>
            </a:r>
            <a:r>
              <a:rPr lang="en-US" dirty="0">
                <a:solidFill>
                  <a:schemeClr val="tx1"/>
                </a:solidFill>
              </a:rPr>
              <a:t>the speaker </a:t>
            </a:r>
            <a:r>
              <a:rPr lang="en-US" dirty="0" smtClean="0">
                <a:solidFill>
                  <a:schemeClr val="tx1"/>
                </a:solidFill>
              </a:rPr>
              <a:t>and the poet in </a:t>
            </a:r>
            <a:r>
              <a:rPr lang="en-US" b="1" i="1" dirty="0" smtClean="0">
                <a:solidFill>
                  <a:schemeClr val="tx1"/>
                </a:solidFill>
              </a:rPr>
              <a:t>the poem</a:t>
            </a:r>
            <a:r>
              <a:rPr lang="en-US" dirty="0" smtClean="0">
                <a:solidFill>
                  <a:schemeClr val="tx1"/>
                </a:solidFill>
              </a:rPr>
              <a:t>. Who are they? Research the poet.</a:t>
            </a:r>
            <a:endParaRPr lang="en-US" dirty="0">
              <a:solidFill>
                <a:schemeClr val="tx1"/>
              </a:solidFill>
            </a:endParaRPr>
          </a:p>
          <a:p>
            <a:pPr marL="514350" indent="-514350">
              <a:buFont typeface="+mj-lt"/>
              <a:buAutoNum type="arabicPeriod"/>
            </a:pPr>
            <a:r>
              <a:rPr lang="en-US" dirty="0">
                <a:solidFill>
                  <a:schemeClr val="tx1"/>
                </a:solidFill>
              </a:rPr>
              <a:t>List what </a:t>
            </a:r>
            <a:r>
              <a:rPr lang="en-US" dirty="0" smtClean="0">
                <a:solidFill>
                  <a:schemeClr val="tx1"/>
                </a:solidFill>
              </a:rPr>
              <a:t>thoughts </a:t>
            </a:r>
            <a:r>
              <a:rPr lang="en-US" dirty="0">
                <a:solidFill>
                  <a:schemeClr val="tx1"/>
                </a:solidFill>
              </a:rPr>
              <a:t>about </a:t>
            </a:r>
            <a:r>
              <a:rPr lang="en-US" dirty="0" smtClean="0">
                <a:solidFill>
                  <a:schemeClr val="tx1"/>
                </a:solidFill>
              </a:rPr>
              <a:t>the self and society </a:t>
            </a:r>
            <a:r>
              <a:rPr lang="en-US" dirty="0">
                <a:solidFill>
                  <a:schemeClr val="tx1"/>
                </a:solidFill>
              </a:rPr>
              <a:t>are communicated in the </a:t>
            </a:r>
            <a:r>
              <a:rPr lang="en-US" dirty="0" smtClean="0">
                <a:solidFill>
                  <a:schemeClr val="tx1"/>
                </a:solidFill>
              </a:rPr>
              <a:t>poem </a:t>
            </a:r>
            <a:r>
              <a:rPr lang="en-US" dirty="0">
                <a:solidFill>
                  <a:schemeClr val="tx1"/>
                </a:solidFill>
              </a:rPr>
              <a:t>you </a:t>
            </a:r>
            <a:r>
              <a:rPr lang="en-US" dirty="0" smtClean="0">
                <a:solidFill>
                  <a:schemeClr val="tx1"/>
                </a:solidFill>
              </a:rPr>
              <a:t>read.</a:t>
            </a:r>
          </a:p>
          <a:p>
            <a:pPr marL="514350" indent="-514350">
              <a:buFont typeface="+mj-lt"/>
              <a:buAutoNum type="arabicPeriod"/>
            </a:pPr>
            <a:r>
              <a:rPr lang="en-US" dirty="0" smtClean="0">
                <a:solidFill>
                  <a:schemeClr val="tx1"/>
                </a:solidFill>
              </a:rPr>
              <a:t>Explain </a:t>
            </a:r>
            <a:r>
              <a:rPr lang="en-US" dirty="0">
                <a:solidFill>
                  <a:schemeClr val="tx1"/>
                </a:solidFill>
              </a:rPr>
              <a:t>how </a:t>
            </a:r>
            <a:r>
              <a:rPr lang="en-US" b="1" i="1" dirty="0" smtClean="0">
                <a:solidFill>
                  <a:schemeClr val="tx1"/>
                </a:solidFill>
              </a:rPr>
              <a:t>the </a:t>
            </a:r>
            <a:r>
              <a:rPr lang="en-US" b="1" i="1" dirty="0">
                <a:solidFill>
                  <a:schemeClr val="tx1"/>
                </a:solidFill>
              </a:rPr>
              <a:t>poet</a:t>
            </a:r>
            <a:r>
              <a:rPr lang="en-US" dirty="0">
                <a:solidFill>
                  <a:schemeClr val="tx1"/>
                </a:solidFill>
              </a:rPr>
              <a:t> conveys </a:t>
            </a:r>
            <a:r>
              <a:rPr lang="en-US" dirty="0" smtClean="0">
                <a:solidFill>
                  <a:schemeClr val="tx1"/>
                </a:solidFill>
              </a:rPr>
              <a:t>their thoughts of the self and society. </a:t>
            </a:r>
            <a:endParaRPr lang="en-US" dirty="0">
              <a:solidFill>
                <a:schemeClr val="tx1"/>
              </a:solidFill>
            </a:endParaRPr>
          </a:p>
          <a:p>
            <a:pPr marL="514350" indent="-514350">
              <a:buFont typeface="+mj-lt"/>
              <a:buAutoNum type="arabicPeriod"/>
            </a:pPr>
            <a:r>
              <a:rPr lang="en-US" dirty="0">
                <a:solidFill>
                  <a:schemeClr val="tx1"/>
                </a:solidFill>
              </a:rPr>
              <a:t>What </a:t>
            </a:r>
            <a:r>
              <a:rPr lang="en-US" dirty="0" smtClean="0">
                <a:solidFill>
                  <a:schemeClr val="tx1"/>
                </a:solidFill>
              </a:rPr>
              <a:t>emotions </a:t>
            </a:r>
            <a:r>
              <a:rPr lang="en-US" dirty="0">
                <a:solidFill>
                  <a:schemeClr val="tx1"/>
                </a:solidFill>
              </a:rPr>
              <a:t>are portrayed in </a:t>
            </a:r>
            <a:r>
              <a:rPr lang="en-US" b="1" i="1" dirty="0" smtClean="0">
                <a:solidFill>
                  <a:schemeClr val="tx1"/>
                </a:solidFill>
              </a:rPr>
              <a:t>the </a:t>
            </a:r>
            <a:r>
              <a:rPr lang="en-US" b="1" i="1" dirty="0">
                <a:solidFill>
                  <a:schemeClr val="tx1"/>
                </a:solidFill>
              </a:rPr>
              <a:t>poem</a:t>
            </a:r>
            <a:r>
              <a:rPr lang="en-US" dirty="0">
                <a:solidFill>
                  <a:schemeClr val="tx1"/>
                </a:solidFill>
              </a:rPr>
              <a:t>? </a:t>
            </a:r>
          </a:p>
          <a:p>
            <a:pPr marL="514350" indent="-514350">
              <a:buFont typeface="+mj-lt"/>
              <a:buAutoNum type="arabicPeriod"/>
            </a:pPr>
            <a:r>
              <a:rPr lang="en-US" dirty="0" smtClean="0">
                <a:solidFill>
                  <a:schemeClr val="tx1"/>
                </a:solidFill>
              </a:rPr>
              <a:t>Pick two literary devices the poet uses and analyze how they contribute to the poem.</a:t>
            </a:r>
            <a:endParaRPr lang="en-US" dirty="0">
              <a:solidFill>
                <a:schemeClr val="tx1"/>
              </a:solidFill>
            </a:endParaRPr>
          </a:p>
          <a:p>
            <a:endParaRPr lang="en-US" dirty="0"/>
          </a:p>
        </p:txBody>
      </p:sp>
    </p:spTree>
    <p:extLst>
      <p:ext uri="{BB962C8B-B14F-4D97-AF65-F5344CB8AC3E}">
        <p14:creationId xmlns:p14="http://schemas.microsoft.com/office/powerpoint/2010/main" val="28619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dirty="0" smtClean="0"/>
              <a:t>Your turn</a:t>
            </a:r>
            <a:endParaRPr lang="en-US" dirty="0"/>
          </a:p>
        </p:txBody>
      </p:sp>
      <p:sp>
        <p:nvSpPr>
          <p:cNvPr id="3" name="Content Placeholder 2"/>
          <p:cNvSpPr>
            <a:spLocks noGrp="1"/>
          </p:cNvSpPr>
          <p:nvPr>
            <p:ph idx="1"/>
          </p:nvPr>
        </p:nvSpPr>
        <p:spPr>
          <a:xfrm>
            <a:off x="152400" y="1371600"/>
            <a:ext cx="8839200" cy="5257800"/>
          </a:xfrm>
        </p:spPr>
        <p:txBody>
          <a:bodyPr>
            <a:normAutofit/>
          </a:bodyPr>
          <a:lstStyle/>
          <a:p>
            <a:r>
              <a:rPr lang="en-US" sz="3600" dirty="0" smtClean="0">
                <a:solidFill>
                  <a:schemeClr val="tx1"/>
                </a:solidFill>
              </a:rPr>
              <a:t>20 line poem about society and your thoughts about society</a:t>
            </a:r>
          </a:p>
          <a:p>
            <a:r>
              <a:rPr lang="en-US" sz="3600" dirty="0" smtClean="0">
                <a:solidFill>
                  <a:schemeClr val="tx1"/>
                </a:solidFill>
              </a:rPr>
              <a:t>Skyline society, Plateau society, American society, or even bigger</a:t>
            </a:r>
          </a:p>
          <a:p>
            <a:r>
              <a:rPr lang="en-US" sz="3600" dirty="0" smtClean="0">
                <a:solidFill>
                  <a:schemeClr val="tx1"/>
                </a:solidFill>
              </a:rPr>
              <a:t>Keep it school appropriate, but you do have freedom to express your thoughts. </a:t>
            </a:r>
          </a:p>
          <a:p>
            <a:r>
              <a:rPr lang="en-US" sz="3600" dirty="0" smtClean="0">
                <a:solidFill>
                  <a:schemeClr val="tx1"/>
                </a:solidFill>
              </a:rPr>
              <a:t>Creative title needed</a:t>
            </a:r>
            <a:endParaRPr lang="en-US" sz="3600" dirty="0">
              <a:solidFill>
                <a:schemeClr val="tx1"/>
              </a:solidFill>
            </a:endParaRPr>
          </a:p>
        </p:txBody>
      </p:sp>
    </p:spTree>
    <p:extLst>
      <p:ext uri="{BB962C8B-B14F-4D97-AF65-F5344CB8AC3E}">
        <p14:creationId xmlns:p14="http://schemas.microsoft.com/office/powerpoint/2010/main" val="37569312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tx1"/>
                </a:solidFill>
              </a:rPr>
              <a:t>Snapshot in Time Poem</a:t>
            </a:r>
            <a:endParaRPr lang="en-US" dirty="0">
              <a:solidFill>
                <a:schemeClr val="tx1"/>
              </a:solidFill>
            </a:endParaRP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323412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89" y="304800"/>
            <a:ext cx="8229600" cy="914400"/>
          </a:xfrm>
        </p:spPr>
        <p:txBody>
          <a:bodyPr/>
          <a:lstStyle/>
          <a:p>
            <a:r>
              <a:rPr lang="en-US" dirty="0" smtClean="0">
                <a:solidFill>
                  <a:schemeClr val="tx1"/>
                </a:solidFill>
              </a:rPr>
              <a:t>Learning Targets</a:t>
            </a:r>
            <a:endParaRPr lang="en-US" dirty="0">
              <a:solidFill>
                <a:schemeClr val="tx1"/>
              </a:solidFill>
            </a:endParaRP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5400" dirty="0" smtClean="0">
                <a:solidFill>
                  <a:schemeClr val="tx1"/>
                </a:solidFill>
              </a:rPr>
              <a:t>I can create a poem that depicts a moment in time</a:t>
            </a:r>
          </a:p>
          <a:p>
            <a:pPr marL="457200" indent="-457200">
              <a:buFont typeface="+mj-lt"/>
              <a:buAutoNum type="arabicPeriod"/>
            </a:pPr>
            <a:r>
              <a:rPr lang="en-US" sz="5400" dirty="0" smtClean="0">
                <a:solidFill>
                  <a:schemeClr val="tx1"/>
                </a:solidFill>
              </a:rPr>
              <a:t>I can creatively use realistic imagery </a:t>
            </a:r>
            <a:endParaRPr lang="en-US" sz="5400" dirty="0">
              <a:solidFill>
                <a:schemeClr val="tx1"/>
              </a:solidFill>
            </a:endParaRPr>
          </a:p>
        </p:txBody>
      </p:sp>
    </p:spTree>
    <p:extLst>
      <p:ext uri="{BB962C8B-B14F-4D97-AF65-F5344CB8AC3E}">
        <p14:creationId xmlns:p14="http://schemas.microsoft.com/office/powerpoint/2010/main" val="36350651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dirty="0" smtClean="0">
                <a:solidFill>
                  <a:schemeClr val="tx1"/>
                </a:solidFill>
              </a:rPr>
              <a:t>Step One </a:t>
            </a:r>
            <a:endParaRPr lang="en-US" dirty="0">
              <a:solidFill>
                <a:schemeClr val="tx1"/>
              </a:solidFill>
            </a:endParaRPr>
          </a:p>
        </p:txBody>
      </p:sp>
      <p:sp>
        <p:nvSpPr>
          <p:cNvPr id="3" name="Content Placeholder 2"/>
          <p:cNvSpPr>
            <a:spLocks noGrp="1"/>
          </p:cNvSpPr>
          <p:nvPr>
            <p:ph idx="1"/>
          </p:nvPr>
        </p:nvSpPr>
        <p:spPr>
          <a:xfrm>
            <a:off x="228600" y="1066800"/>
            <a:ext cx="8686800" cy="5562600"/>
          </a:xfrm>
        </p:spPr>
        <p:txBody>
          <a:bodyPr>
            <a:normAutofit/>
          </a:bodyPr>
          <a:lstStyle/>
          <a:p>
            <a:r>
              <a:rPr lang="en-US" sz="2800" dirty="0" smtClean="0">
                <a:solidFill>
                  <a:schemeClr val="tx1"/>
                </a:solidFill>
              </a:rPr>
              <a:t>Imagine </a:t>
            </a:r>
            <a:r>
              <a:rPr lang="en-US" sz="2800" dirty="0">
                <a:solidFill>
                  <a:schemeClr val="tx1"/>
                </a:solidFill>
              </a:rPr>
              <a:t>some people </a:t>
            </a:r>
            <a:r>
              <a:rPr lang="en-US" sz="2800" dirty="0" smtClean="0">
                <a:solidFill>
                  <a:schemeClr val="tx1"/>
                </a:solidFill>
              </a:rPr>
              <a:t>you </a:t>
            </a:r>
            <a:r>
              <a:rPr lang="en-US" sz="2800" dirty="0">
                <a:solidFill>
                  <a:schemeClr val="tx1"/>
                </a:solidFill>
              </a:rPr>
              <a:t>know: father, mother, sister, brother, uncle</a:t>
            </a:r>
            <a:r>
              <a:rPr lang="en-US" sz="2800" dirty="0" smtClean="0">
                <a:solidFill>
                  <a:schemeClr val="tx1"/>
                </a:solidFill>
              </a:rPr>
              <a:t>, friend.</a:t>
            </a:r>
            <a:endParaRPr lang="en-US" sz="2800" dirty="0">
              <a:solidFill>
                <a:schemeClr val="tx1"/>
              </a:solidFill>
            </a:endParaRPr>
          </a:p>
          <a:p>
            <a:r>
              <a:rPr lang="en-US" sz="2800" dirty="0" smtClean="0">
                <a:solidFill>
                  <a:schemeClr val="tx1"/>
                </a:solidFill>
              </a:rPr>
              <a:t>Pick </a:t>
            </a:r>
            <a:r>
              <a:rPr lang="en-US" sz="2800" dirty="0">
                <a:solidFill>
                  <a:schemeClr val="tx1"/>
                </a:solidFill>
              </a:rPr>
              <a:t>three of these people, and </a:t>
            </a:r>
            <a:r>
              <a:rPr lang="en-US" sz="2800" dirty="0" smtClean="0">
                <a:solidFill>
                  <a:schemeClr val="tx1"/>
                </a:solidFill>
              </a:rPr>
              <a:t>imagine </a:t>
            </a:r>
            <a:r>
              <a:rPr lang="en-US" sz="2800" dirty="0">
                <a:solidFill>
                  <a:schemeClr val="tx1"/>
                </a:solidFill>
              </a:rPr>
              <a:t>them involved in </a:t>
            </a:r>
            <a:r>
              <a:rPr lang="en-US" sz="2800" dirty="0" smtClean="0">
                <a:solidFill>
                  <a:schemeClr val="tx1"/>
                </a:solidFill>
              </a:rPr>
              <a:t>doing something </a:t>
            </a:r>
            <a:r>
              <a:rPr lang="en-US" sz="2800" dirty="0">
                <a:solidFill>
                  <a:schemeClr val="tx1"/>
                </a:solidFill>
              </a:rPr>
              <a:t>very </a:t>
            </a:r>
            <a:r>
              <a:rPr lang="en-US" sz="2800" dirty="0" smtClean="0">
                <a:solidFill>
                  <a:schemeClr val="tx1"/>
                </a:solidFill>
              </a:rPr>
              <a:t>particular, something </a:t>
            </a:r>
            <a:r>
              <a:rPr lang="en-US" sz="2800" dirty="0">
                <a:solidFill>
                  <a:schemeClr val="tx1"/>
                </a:solidFill>
              </a:rPr>
              <a:t>normal, something </a:t>
            </a:r>
            <a:r>
              <a:rPr lang="en-US" sz="2800" dirty="0" smtClean="0">
                <a:solidFill>
                  <a:schemeClr val="tx1"/>
                </a:solidFill>
              </a:rPr>
              <a:t>you have </a:t>
            </a:r>
            <a:r>
              <a:rPr lang="en-US" sz="2800" dirty="0">
                <a:solidFill>
                  <a:schemeClr val="tx1"/>
                </a:solidFill>
              </a:rPr>
              <a:t>observed </a:t>
            </a:r>
            <a:r>
              <a:rPr lang="en-US" sz="2800" dirty="0" smtClean="0">
                <a:solidFill>
                  <a:schemeClr val="tx1"/>
                </a:solidFill>
              </a:rPr>
              <a:t>many times </a:t>
            </a:r>
            <a:r>
              <a:rPr lang="en-US" sz="2800" dirty="0">
                <a:solidFill>
                  <a:schemeClr val="tx1"/>
                </a:solidFill>
              </a:rPr>
              <a:t>before. </a:t>
            </a:r>
            <a:endParaRPr lang="en-US" sz="2800" dirty="0" smtClean="0">
              <a:solidFill>
                <a:schemeClr val="tx1"/>
              </a:solidFill>
            </a:endParaRPr>
          </a:p>
          <a:p>
            <a:r>
              <a:rPr lang="en-US" sz="2800" dirty="0" smtClean="0">
                <a:solidFill>
                  <a:schemeClr val="tx1"/>
                </a:solidFill>
              </a:rPr>
              <a:t>For example:</a:t>
            </a:r>
          </a:p>
          <a:p>
            <a:pPr marL="0" indent="0">
              <a:buNone/>
            </a:pPr>
            <a:r>
              <a:rPr lang="en-US" sz="2800" dirty="0">
                <a:solidFill>
                  <a:schemeClr val="tx1"/>
                </a:solidFill>
              </a:rPr>
              <a:t>Mother, Ironing a Dress</a:t>
            </a:r>
          </a:p>
          <a:p>
            <a:pPr marL="0" indent="0">
              <a:buNone/>
            </a:pPr>
            <a:r>
              <a:rPr lang="en-US" sz="2800" dirty="0">
                <a:solidFill>
                  <a:schemeClr val="tx1"/>
                </a:solidFill>
              </a:rPr>
              <a:t>Mother, Brushing My Sister’s Hair</a:t>
            </a:r>
          </a:p>
          <a:p>
            <a:pPr marL="0" indent="0">
              <a:buNone/>
            </a:pPr>
            <a:r>
              <a:rPr lang="en-US" sz="2800" dirty="0">
                <a:solidFill>
                  <a:schemeClr val="tx1"/>
                </a:solidFill>
              </a:rPr>
              <a:t>Mother, Putting Away the Silverware</a:t>
            </a:r>
          </a:p>
          <a:p>
            <a:pPr marL="0" indent="0">
              <a:buNone/>
            </a:pPr>
            <a:r>
              <a:rPr lang="en-US" sz="2800" dirty="0">
                <a:solidFill>
                  <a:schemeClr val="tx1"/>
                </a:solidFill>
              </a:rPr>
              <a:t>Mother, Frying </a:t>
            </a:r>
            <a:r>
              <a:rPr lang="en-US" sz="2800" dirty="0" smtClean="0">
                <a:solidFill>
                  <a:schemeClr val="tx1"/>
                </a:solidFill>
              </a:rPr>
              <a:t>Bacon</a:t>
            </a:r>
            <a:endParaRPr lang="en-US" sz="2800" dirty="0">
              <a:solidFill>
                <a:schemeClr val="tx1"/>
              </a:solidFill>
            </a:endParaRPr>
          </a:p>
        </p:txBody>
      </p:sp>
    </p:spTree>
    <p:extLst>
      <p:ext uri="{BB962C8B-B14F-4D97-AF65-F5344CB8AC3E}">
        <p14:creationId xmlns:p14="http://schemas.microsoft.com/office/powerpoint/2010/main" val="208454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solidFill>
                  <a:schemeClr val="tx1"/>
                </a:solidFill>
              </a:rPr>
              <a:t>Step Two </a:t>
            </a:r>
            <a:endParaRPr lang="en-US" dirty="0">
              <a:solidFill>
                <a:schemeClr val="tx1"/>
              </a:solidFill>
            </a:endParaRPr>
          </a:p>
        </p:txBody>
      </p:sp>
      <p:sp>
        <p:nvSpPr>
          <p:cNvPr id="3" name="Content Placeholder 2"/>
          <p:cNvSpPr>
            <a:spLocks noGrp="1"/>
          </p:cNvSpPr>
          <p:nvPr>
            <p:ph idx="1"/>
          </p:nvPr>
        </p:nvSpPr>
        <p:spPr>
          <a:xfrm>
            <a:off x="228600" y="1143000"/>
            <a:ext cx="8686800" cy="5410200"/>
          </a:xfrm>
        </p:spPr>
        <p:txBody>
          <a:bodyPr>
            <a:normAutofit/>
          </a:bodyPr>
          <a:lstStyle/>
          <a:p>
            <a:r>
              <a:rPr lang="en-US" sz="4000" dirty="0" smtClean="0">
                <a:solidFill>
                  <a:schemeClr val="tx1"/>
                </a:solidFill>
              </a:rPr>
              <a:t>Choose </a:t>
            </a:r>
            <a:r>
              <a:rPr lang="en-US" sz="4000" dirty="0">
                <a:solidFill>
                  <a:schemeClr val="tx1"/>
                </a:solidFill>
              </a:rPr>
              <a:t>one of these instances, and write it down as a </a:t>
            </a:r>
            <a:r>
              <a:rPr lang="en-US" sz="4000" dirty="0" smtClean="0">
                <a:solidFill>
                  <a:schemeClr val="tx1"/>
                </a:solidFill>
              </a:rPr>
              <a:t>title.</a:t>
            </a:r>
          </a:p>
          <a:p>
            <a:r>
              <a:rPr lang="en-US" sz="4000" dirty="0" smtClean="0">
                <a:solidFill>
                  <a:schemeClr val="tx1"/>
                </a:solidFill>
              </a:rPr>
              <a:t>Then</a:t>
            </a:r>
            <a:r>
              <a:rPr lang="en-US" sz="4000" dirty="0">
                <a:solidFill>
                  <a:schemeClr val="tx1"/>
                </a:solidFill>
              </a:rPr>
              <a:t>, </a:t>
            </a:r>
            <a:r>
              <a:rPr lang="en-US" sz="4000" dirty="0" smtClean="0">
                <a:solidFill>
                  <a:schemeClr val="tx1"/>
                </a:solidFill>
              </a:rPr>
              <a:t>spend five minutes </a:t>
            </a:r>
            <a:r>
              <a:rPr lang="en-US" sz="4000" dirty="0">
                <a:solidFill>
                  <a:schemeClr val="tx1"/>
                </a:solidFill>
              </a:rPr>
              <a:t>imagining this scene as vividly as possible, and write down a list of </a:t>
            </a:r>
            <a:r>
              <a:rPr lang="en-US" sz="4000" dirty="0" smtClean="0">
                <a:solidFill>
                  <a:schemeClr val="tx1"/>
                </a:solidFill>
              </a:rPr>
              <a:t>nouns, verbs, and adjectives </a:t>
            </a:r>
            <a:r>
              <a:rPr lang="en-US" sz="4000" dirty="0">
                <a:solidFill>
                  <a:schemeClr val="tx1"/>
                </a:solidFill>
              </a:rPr>
              <a:t>that might have something to do with it. </a:t>
            </a:r>
            <a:endParaRPr lang="en-US" sz="4000" dirty="0" smtClean="0">
              <a:solidFill>
                <a:schemeClr val="tx1"/>
              </a:solidFill>
            </a:endParaRPr>
          </a:p>
        </p:txBody>
      </p:sp>
    </p:spTree>
    <p:extLst>
      <p:ext uri="{BB962C8B-B14F-4D97-AF65-F5344CB8AC3E}">
        <p14:creationId xmlns:p14="http://schemas.microsoft.com/office/powerpoint/2010/main" val="9454537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smtClean="0">
                <a:solidFill>
                  <a:schemeClr val="tx1"/>
                </a:solidFill>
              </a:rPr>
              <a:t>:</a:t>
            </a:r>
            <a:br>
              <a:rPr lang="en-US" dirty="0" smtClean="0">
                <a:solidFill>
                  <a:schemeClr val="tx1"/>
                </a:solidFill>
              </a:rPr>
            </a:br>
            <a:r>
              <a:rPr lang="en-US" dirty="0">
                <a:solidFill>
                  <a:schemeClr val="tx1"/>
                </a:solidFill>
              </a:rPr>
              <a:t>For example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chemeClr val="tx1"/>
                </a:solidFill>
              </a:rPr>
              <a:t>MOTHER</a:t>
            </a:r>
            <a:r>
              <a:rPr lang="en-US" dirty="0">
                <a:solidFill>
                  <a:schemeClr val="tx1"/>
                </a:solidFill>
              </a:rPr>
              <a:t>, FRYING BACON</a:t>
            </a:r>
          </a:p>
          <a:p>
            <a:pPr marL="0" indent="0">
              <a:buNone/>
            </a:pPr>
            <a:r>
              <a:rPr lang="en-US" dirty="0">
                <a:solidFill>
                  <a:schemeClr val="tx1"/>
                </a:solidFill>
              </a:rPr>
              <a:t>skillet cast iron fat fork knife cupboard housecoat flannel hot grease spit spatters hands hot wrist flicks</a:t>
            </a:r>
          </a:p>
          <a:p>
            <a:pPr marL="0" indent="0">
              <a:buNone/>
            </a:pPr>
            <a:r>
              <a:rPr lang="en-US" dirty="0">
                <a:solidFill>
                  <a:schemeClr val="tx1"/>
                </a:solidFill>
              </a:rPr>
              <a:t>father table curlers wet cigarette smoke ash rain cold fireplace morning dishes plates fork dry porcelain</a:t>
            </a:r>
          </a:p>
          <a:p>
            <a:pPr marL="0" indent="0">
              <a:buNone/>
            </a:pPr>
            <a:r>
              <a:rPr lang="en-US" dirty="0">
                <a:solidFill>
                  <a:schemeClr val="tx1"/>
                </a:solidFill>
              </a:rPr>
              <a:t>eggs over-easy yolk toast kids asleep still in bed place swirls refrigerator shells flinch jerks jumps curses</a:t>
            </a:r>
          </a:p>
          <a:p>
            <a:pPr marL="0" indent="0">
              <a:buNone/>
            </a:pPr>
            <a:r>
              <a:rPr lang="en-US" dirty="0">
                <a:solidFill>
                  <a:schemeClr val="tx1"/>
                </a:solidFill>
              </a:rPr>
              <a:t>mutters loose belt counter crumbs black hum refrigerator white confused place spot location chair scrape</a:t>
            </a:r>
          </a:p>
          <a:p>
            <a:pPr marL="0" indent="0">
              <a:buNone/>
            </a:pPr>
            <a:r>
              <a:rPr lang="en-US" dirty="0">
                <a:solidFill>
                  <a:schemeClr val="tx1"/>
                </a:solidFill>
              </a:rPr>
              <a:t>coffee sugar milky lumps toast swirls random exact dust burned bread still cat loves likes hates</a:t>
            </a:r>
          </a:p>
          <a:p>
            <a:pPr marL="0" indent="0">
              <a:buNone/>
            </a:pPr>
            <a:r>
              <a:rPr lang="en-US" dirty="0">
                <a:solidFill>
                  <a:schemeClr val="tx1"/>
                </a:solidFill>
              </a:rPr>
              <a:t>indifferent alarm early slides in front across contract deal marriage over divorce announce undone</a:t>
            </a:r>
          </a:p>
          <a:p>
            <a:pPr marL="0" indent="0">
              <a:buNone/>
            </a:pPr>
            <a:r>
              <a:rPr lang="en-US" dirty="0">
                <a:solidFill>
                  <a:schemeClr val="tx1"/>
                </a:solidFill>
              </a:rPr>
              <a:t>scalded pot sweet stink of burned milk cocoa rain</a:t>
            </a:r>
          </a:p>
          <a:p>
            <a:endParaRPr lang="en-US" dirty="0"/>
          </a:p>
        </p:txBody>
      </p:sp>
    </p:spTree>
    <p:extLst>
      <p:ext uri="{BB962C8B-B14F-4D97-AF65-F5344CB8AC3E}">
        <p14:creationId xmlns:p14="http://schemas.microsoft.com/office/powerpoint/2010/main" val="2748476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lstStyle/>
          <a:p>
            <a:r>
              <a:rPr lang="en-US" dirty="0" smtClean="0"/>
              <a:t>Learning Targets </a:t>
            </a:r>
            <a:endParaRPr lang="en-US" dirty="0"/>
          </a:p>
        </p:txBody>
      </p:sp>
      <p:sp>
        <p:nvSpPr>
          <p:cNvPr id="3" name="Content Placeholder 2"/>
          <p:cNvSpPr>
            <a:spLocks noGrp="1"/>
          </p:cNvSpPr>
          <p:nvPr>
            <p:ph idx="1"/>
          </p:nvPr>
        </p:nvSpPr>
        <p:spPr/>
        <p:txBody>
          <a:bodyPr>
            <a:normAutofit/>
          </a:bodyPr>
          <a:lstStyle/>
          <a:p>
            <a:pPr marL="914400" indent="-914400">
              <a:buFont typeface="+mj-lt"/>
              <a:buAutoNum type="arabicPeriod"/>
            </a:pPr>
            <a:r>
              <a:rPr lang="en-US" sz="5400" dirty="0" smtClean="0">
                <a:solidFill>
                  <a:schemeClr val="tx1"/>
                </a:solidFill>
              </a:rPr>
              <a:t>I can analyze a poem</a:t>
            </a:r>
          </a:p>
          <a:p>
            <a:pPr marL="914400" indent="-914400">
              <a:buFont typeface="+mj-lt"/>
              <a:buAutoNum type="arabicPeriod"/>
            </a:pPr>
            <a:r>
              <a:rPr lang="en-US" sz="5400" dirty="0" smtClean="0">
                <a:solidFill>
                  <a:schemeClr val="tx1"/>
                </a:solidFill>
              </a:rPr>
              <a:t>I can determine author purpose and intent when crafting poetry</a:t>
            </a:r>
            <a:endParaRPr lang="en-US" sz="5400" dirty="0">
              <a:solidFill>
                <a:schemeClr val="tx1"/>
              </a:solidFill>
            </a:endParaRPr>
          </a:p>
        </p:txBody>
      </p:sp>
    </p:spTree>
    <p:extLst>
      <p:ext uri="{BB962C8B-B14F-4D97-AF65-F5344CB8AC3E}">
        <p14:creationId xmlns:p14="http://schemas.microsoft.com/office/powerpoint/2010/main" val="41859138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56" y="228600"/>
            <a:ext cx="8229600" cy="914400"/>
          </a:xfrm>
        </p:spPr>
        <p:txBody>
          <a:bodyPr/>
          <a:lstStyle/>
          <a:p>
            <a:r>
              <a:rPr lang="en-US" dirty="0" smtClean="0">
                <a:solidFill>
                  <a:schemeClr val="tx1"/>
                </a:solidFill>
              </a:rPr>
              <a:t>Step Three</a:t>
            </a:r>
            <a:endParaRPr lang="en-US" dirty="0">
              <a:solidFill>
                <a:schemeClr val="tx1"/>
              </a:solidFill>
            </a:endParaRPr>
          </a:p>
        </p:txBody>
      </p:sp>
      <p:sp>
        <p:nvSpPr>
          <p:cNvPr id="3" name="Content Placeholder 2"/>
          <p:cNvSpPr>
            <a:spLocks noGrp="1"/>
          </p:cNvSpPr>
          <p:nvPr>
            <p:ph idx="1"/>
          </p:nvPr>
        </p:nvSpPr>
        <p:spPr>
          <a:xfrm>
            <a:off x="228600" y="1219200"/>
            <a:ext cx="8686800" cy="5334000"/>
          </a:xfrm>
        </p:spPr>
        <p:txBody>
          <a:bodyPr>
            <a:normAutofit lnSpcReduction="10000"/>
          </a:bodyPr>
          <a:lstStyle/>
          <a:p>
            <a:r>
              <a:rPr lang="en-US" sz="4000" dirty="0">
                <a:solidFill>
                  <a:schemeClr val="tx1"/>
                </a:solidFill>
              </a:rPr>
              <a:t>Next, </a:t>
            </a:r>
            <a:r>
              <a:rPr lang="en-US" sz="4000" dirty="0" smtClean="0">
                <a:solidFill>
                  <a:schemeClr val="tx1"/>
                </a:solidFill>
              </a:rPr>
              <a:t>go </a:t>
            </a:r>
            <a:r>
              <a:rPr lang="en-US" sz="4000" dirty="0">
                <a:solidFill>
                  <a:schemeClr val="tx1"/>
                </a:solidFill>
              </a:rPr>
              <a:t>through and circle </a:t>
            </a:r>
            <a:r>
              <a:rPr lang="en-US" sz="4000" dirty="0" smtClean="0">
                <a:solidFill>
                  <a:schemeClr val="tx1"/>
                </a:solidFill>
              </a:rPr>
              <a:t>15 </a:t>
            </a:r>
            <a:r>
              <a:rPr lang="en-US" sz="4000" dirty="0">
                <a:solidFill>
                  <a:schemeClr val="tx1"/>
                </a:solidFill>
              </a:rPr>
              <a:t>words </a:t>
            </a:r>
            <a:r>
              <a:rPr lang="en-US" sz="4000" dirty="0" smtClean="0">
                <a:solidFill>
                  <a:schemeClr val="tx1"/>
                </a:solidFill>
              </a:rPr>
              <a:t>randomly</a:t>
            </a:r>
            <a:r>
              <a:rPr lang="en-US" sz="4000" dirty="0">
                <a:solidFill>
                  <a:schemeClr val="tx1"/>
                </a:solidFill>
              </a:rPr>
              <a:t>. </a:t>
            </a:r>
            <a:r>
              <a:rPr lang="en-US" sz="4000" dirty="0" smtClean="0">
                <a:solidFill>
                  <a:schemeClr val="tx1"/>
                </a:solidFill>
              </a:rPr>
              <a:t>You </a:t>
            </a:r>
            <a:r>
              <a:rPr lang="en-US" sz="4000" dirty="0">
                <a:solidFill>
                  <a:schemeClr val="tx1"/>
                </a:solidFill>
              </a:rPr>
              <a:t>can circle them for the sound, or the shape, or for any reason at all, really</a:t>
            </a:r>
            <a:r>
              <a:rPr lang="en-US" sz="4000" dirty="0" smtClean="0">
                <a:solidFill>
                  <a:schemeClr val="tx1"/>
                </a:solidFill>
              </a:rPr>
              <a:t>.</a:t>
            </a:r>
            <a:r>
              <a:rPr lang="en-US" sz="4000" dirty="0">
                <a:solidFill>
                  <a:schemeClr val="tx1"/>
                </a:solidFill>
              </a:rPr>
              <a:t> </a:t>
            </a:r>
            <a:endParaRPr lang="en-US" sz="4000" dirty="0" smtClean="0">
              <a:solidFill>
                <a:schemeClr val="tx1"/>
              </a:solidFill>
            </a:endParaRPr>
          </a:p>
          <a:p>
            <a:r>
              <a:rPr lang="en-US" sz="4000" dirty="0" smtClean="0">
                <a:solidFill>
                  <a:schemeClr val="tx1"/>
                </a:solidFill>
              </a:rPr>
              <a:t>Compose </a:t>
            </a:r>
            <a:r>
              <a:rPr lang="en-US" sz="4000" dirty="0">
                <a:solidFill>
                  <a:schemeClr val="tx1"/>
                </a:solidFill>
              </a:rPr>
              <a:t>a poem describing the activity of the </a:t>
            </a:r>
            <a:r>
              <a:rPr lang="en-US" sz="4000" dirty="0" smtClean="0">
                <a:solidFill>
                  <a:schemeClr val="tx1"/>
                </a:solidFill>
              </a:rPr>
              <a:t>title, using the 15 words circled. </a:t>
            </a:r>
          </a:p>
          <a:p>
            <a:r>
              <a:rPr lang="en-US" sz="4000" dirty="0" smtClean="0">
                <a:solidFill>
                  <a:schemeClr val="tx1"/>
                </a:solidFill>
              </a:rPr>
              <a:t>You must write in </a:t>
            </a:r>
            <a:r>
              <a:rPr lang="en-US" sz="4000" dirty="0">
                <a:solidFill>
                  <a:schemeClr val="tx1"/>
                </a:solidFill>
              </a:rPr>
              <a:t>complete sentences. </a:t>
            </a:r>
          </a:p>
        </p:txBody>
      </p:sp>
    </p:spTree>
    <p:extLst>
      <p:ext uri="{BB962C8B-B14F-4D97-AF65-F5344CB8AC3E}">
        <p14:creationId xmlns:p14="http://schemas.microsoft.com/office/powerpoint/2010/main" val="334030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dirty="0" smtClean="0">
                <a:solidFill>
                  <a:schemeClr val="tx1"/>
                </a:solidFill>
              </a:rPr>
              <a:t>Examples</a:t>
            </a:r>
            <a:endParaRPr lang="en-US" dirty="0">
              <a:solidFill>
                <a:schemeClr val="tx1"/>
              </a:solidFill>
            </a:endParaRPr>
          </a:p>
        </p:txBody>
      </p:sp>
      <p:sp>
        <p:nvSpPr>
          <p:cNvPr id="3" name="Content Placeholder 2"/>
          <p:cNvSpPr>
            <a:spLocks noGrp="1"/>
          </p:cNvSpPr>
          <p:nvPr>
            <p:ph idx="1"/>
          </p:nvPr>
        </p:nvSpPr>
        <p:spPr>
          <a:xfrm>
            <a:off x="304800" y="1219200"/>
            <a:ext cx="8686800" cy="5410200"/>
          </a:xfrm>
        </p:spPr>
        <p:txBody>
          <a:bodyPr>
            <a:normAutofit fontScale="92500" lnSpcReduction="20000"/>
          </a:bodyPr>
          <a:lstStyle/>
          <a:p>
            <a:pPr marL="0" indent="0">
              <a:buNone/>
            </a:pPr>
            <a:r>
              <a:rPr lang="en-US" u="sng" dirty="0">
                <a:solidFill>
                  <a:schemeClr val="tx1"/>
                </a:solidFill>
              </a:rPr>
              <a:t>MOTHER, FRYING BACON</a:t>
            </a:r>
          </a:p>
          <a:p>
            <a:pPr marL="0" indent="0">
              <a:buNone/>
            </a:pPr>
            <a:r>
              <a:rPr lang="en-US" dirty="0">
                <a:solidFill>
                  <a:schemeClr val="tx1"/>
                </a:solidFill>
              </a:rPr>
              <a:t>She is stirring curls of fat with a fork in a cast</a:t>
            </a:r>
          </a:p>
          <a:p>
            <a:pPr marL="0" indent="0">
              <a:buNone/>
            </a:pPr>
            <a:r>
              <a:rPr lang="en-US" dirty="0">
                <a:solidFill>
                  <a:schemeClr val="tx1"/>
                </a:solidFill>
              </a:rPr>
              <a:t>iron skillet heavy as her mood. Black grease</a:t>
            </a:r>
          </a:p>
          <a:p>
            <a:pPr marL="0" indent="0">
              <a:buNone/>
            </a:pPr>
            <a:r>
              <a:rPr lang="en-US" dirty="0">
                <a:solidFill>
                  <a:schemeClr val="tx1"/>
                </a:solidFill>
              </a:rPr>
              <a:t>spatters her wrist. She doesn’t flinch.</a:t>
            </a:r>
          </a:p>
          <a:p>
            <a:pPr marL="0" indent="0">
              <a:buNone/>
            </a:pPr>
            <a:r>
              <a:rPr lang="en-US" dirty="0">
                <a:solidFill>
                  <a:schemeClr val="tx1"/>
                </a:solidFill>
              </a:rPr>
              <a:t>The curlers in her hair are loose.</a:t>
            </a:r>
          </a:p>
          <a:p>
            <a:pPr marL="0" indent="0">
              <a:buNone/>
            </a:pPr>
            <a:r>
              <a:rPr lang="en-US" dirty="0">
                <a:solidFill>
                  <a:schemeClr val="tx1"/>
                </a:solidFill>
              </a:rPr>
              <a:t>She won’t look at my father, waiting in his place</a:t>
            </a:r>
          </a:p>
          <a:p>
            <a:pPr marL="0" indent="0">
              <a:buNone/>
            </a:pPr>
            <a:r>
              <a:rPr lang="en-US" dirty="0">
                <a:solidFill>
                  <a:schemeClr val="tx1"/>
                </a:solidFill>
              </a:rPr>
              <a:t>at the table. Smoke from her Camel swirls</a:t>
            </a:r>
          </a:p>
          <a:p>
            <a:pPr marL="0" indent="0">
              <a:buNone/>
            </a:pPr>
            <a:r>
              <a:rPr lang="en-US" dirty="0">
                <a:solidFill>
                  <a:schemeClr val="tx1"/>
                </a:solidFill>
              </a:rPr>
              <a:t>across the pan. Ash falls among the cracklings. Coffee</a:t>
            </a:r>
          </a:p>
          <a:p>
            <a:pPr marL="0" indent="0">
              <a:buNone/>
            </a:pPr>
            <a:r>
              <a:rPr lang="en-US" dirty="0">
                <a:solidFill>
                  <a:schemeClr val="tx1"/>
                </a:solidFill>
              </a:rPr>
              <a:t>cools on the counter beside her. Her children are still</a:t>
            </a:r>
          </a:p>
          <a:p>
            <a:pPr marL="0" indent="0">
              <a:buNone/>
            </a:pPr>
            <a:r>
              <a:rPr lang="en-US" dirty="0">
                <a:solidFill>
                  <a:schemeClr val="tx1"/>
                </a:solidFill>
              </a:rPr>
              <a:t>in bed. Already she is dreading the dishes</a:t>
            </a:r>
          </a:p>
          <a:p>
            <a:pPr marL="0" indent="0">
              <a:buNone/>
            </a:pPr>
            <a:r>
              <a:rPr lang="en-US" dirty="0">
                <a:solidFill>
                  <a:schemeClr val="tx1"/>
                </a:solidFill>
              </a:rPr>
              <a:t>they will dirty. Already she is feeling dry</a:t>
            </a:r>
          </a:p>
          <a:p>
            <a:pPr marL="0" indent="0">
              <a:buNone/>
            </a:pPr>
            <a:r>
              <a:rPr lang="en-US" dirty="0">
                <a:solidFill>
                  <a:schemeClr val="tx1"/>
                </a:solidFill>
              </a:rPr>
              <a:t>as the meat she parcels onto a plate. My father likes</a:t>
            </a:r>
          </a:p>
          <a:p>
            <a:pPr marL="0" indent="0">
              <a:buNone/>
            </a:pPr>
            <a:r>
              <a:rPr lang="en-US" dirty="0">
                <a:solidFill>
                  <a:schemeClr val="tx1"/>
                </a:solidFill>
              </a:rPr>
              <a:t>the yolk in his eggs unbroken. This morning</a:t>
            </a:r>
          </a:p>
          <a:p>
            <a:pPr marL="0" indent="0">
              <a:buNone/>
            </a:pPr>
            <a:r>
              <a:rPr lang="en-US" dirty="0">
                <a:solidFill>
                  <a:schemeClr val="tx1"/>
                </a:solidFill>
              </a:rPr>
              <a:t>she will serve them scrambled across</a:t>
            </a:r>
          </a:p>
          <a:p>
            <a:pPr marL="0" indent="0">
              <a:buNone/>
            </a:pPr>
            <a:r>
              <a:rPr lang="en-US" dirty="0">
                <a:solidFill>
                  <a:schemeClr val="tx1"/>
                </a:solidFill>
              </a:rPr>
              <a:t>the dry toast of their marriage.</a:t>
            </a:r>
          </a:p>
        </p:txBody>
      </p:sp>
    </p:spTree>
    <p:extLst>
      <p:ext uri="{BB962C8B-B14F-4D97-AF65-F5344CB8AC3E}">
        <p14:creationId xmlns:p14="http://schemas.microsoft.com/office/powerpoint/2010/main" val="10905817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tx1"/>
                </a:solidFill>
              </a:rPr>
              <a:t>Lyrical Poetry Analysis</a:t>
            </a:r>
            <a:endParaRPr lang="en-US" dirty="0">
              <a:solidFill>
                <a:schemeClr val="tx1"/>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585010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dirty="0" smtClean="0">
                <a:solidFill>
                  <a:schemeClr val="tx1"/>
                </a:solidFill>
              </a:rPr>
              <a:t>Learning Target</a:t>
            </a:r>
            <a:endParaRPr lang="en-US" dirty="0">
              <a:solidFill>
                <a:schemeClr val="tx1"/>
              </a:solidFill>
            </a:endParaRPr>
          </a:p>
        </p:txBody>
      </p:sp>
      <p:sp>
        <p:nvSpPr>
          <p:cNvPr id="3" name="Content Placeholder 2"/>
          <p:cNvSpPr>
            <a:spLocks noGrp="1"/>
          </p:cNvSpPr>
          <p:nvPr>
            <p:ph idx="1"/>
          </p:nvPr>
        </p:nvSpPr>
        <p:spPr>
          <a:xfrm>
            <a:off x="152400" y="1371600"/>
            <a:ext cx="8763000" cy="5181600"/>
          </a:xfrm>
        </p:spPr>
        <p:txBody>
          <a:bodyPr>
            <a:noAutofit/>
          </a:bodyPr>
          <a:lstStyle/>
          <a:p>
            <a:pPr marL="457200" indent="-457200">
              <a:buFont typeface="+mj-lt"/>
              <a:buAutoNum type="arabicPeriod"/>
            </a:pPr>
            <a:r>
              <a:rPr lang="en-US" sz="4000" dirty="0" smtClean="0">
                <a:solidFill>
                  <a:schemeClr val="tx1"/>
                </a:solidFill>
              </a:rPr>
              <a:t>I can analyze songs for literary devices</a:t>
            </a:r>
          </a:p>
          <a:p>
            <a:pPr marL="457200" indent="-457200">
              <a:buFont typeface="+mj-lt"/>
              <a:buAutoNum type="arabicPeriod"/>
            </a:pPr>
            <a:r>
              <a:rPr lang="en-US" sz="4000" dirty="0" smtClean="0">
                <a:solidFill>
                  <a:schemeClr val="tx1"/>
                </a:solidFill>
              </a:rPr>
              <a:t>I can analyze songs for poetic meaning</a:t>
            </a:r>
          </a:p>
          <a:p>
            <a:pPr marL="457200" indent="-457200">
              <a:buFont typeface="+mj-lt"/>
              <a:buAutoNum type="arabicPeriod"/>
            </a:pPr>
            <a:r>
              <a:rPr lang="en-US" sz="4000" dirty="0" smtClean="0">
                <a:solidFill>
                  <a:schemeClr val="tx1"/>
                </a:solidFill>
              </a:rPr>
              <a:t>I can collaborate with my classmates</a:t>
            </a:r>
          </a:p>
          <a:p>
            <a:pPr marL="457200" indent="-457200">
              <a:buFont typeface="+mj-lt"/>
              <a:buAutoNum type="arabicPeriod"/>
            </a:pPr>
            <a:r>
              <a:rPr lang="en-US" sz="4000" dirty="0" smtClean="0">
                <a:solidFill>
                  <a:schemeClr val="tx1"/>
                </a:solidFill>
              </a:rPr>
              <a:t>I can verbally present my analysis</a:t>
            </a:r>
            <a:endParaRPr lang="en-US" sz="4000" dirty="0">
              <a:solidFill>
                <a:schemeClr val="tx1"/>
              </a:solidFill>
            </a:endParaRPr>
          </a:p>
        </p:txBody>
      </p:sp>
    </p:spTree>
    <p:extLst>
      <p:ext uri="{BB962C8B-B14F-4D97-AF65-F5344CB8AC3E}">
        <p14:creationId xmlns:p14="http://schemas.microsoft.com/office/powerpoint/2010/main" val="6042798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dirty="0"/>
              <a:t/>
            </a:r>
            <a:br>
              <a:rPr lang="en-US" dirty="0"/>
            </a:br>
            <a:r>
              <a:rPr lang="en-US" dirty="0"/>
              <a:t>Lyrical Poetry Analysis</a:t>
            </a:r>
          </a:p>
        </p:txBody>
      </p:sp>
      <p:sp>
        <p:nvSpPr>
          <p:cNvPr id="3" name="Content Placeholder 2"/>
          <p:cNvSpPr>
            <a:spLocks noGrp="1"/>
          </p:cNvSpPr>
          <p:nvPr>
            <p:ph idx="1"/>
          </p:nvPr>
        </p:nvSpPr>
        <p:spPr>
          <a:xfrm>
            <a:off x="304800" y="1600200"/>
            <a:ext cx="8686800" cy="5105400"/>
          </a:xfrm>
        </p:spPr>
        <p:txBody>
          <a:bodyPr>
            <a:normAutofit/>
          </a:bodyPr>
          <a:lstStyle/>
          <a:p>
            <a:r>
              <a:rPr lang="en-US" sz="3200" dirty="0">
                <a:solidFill>
                  <a:schemeClr val="tx1"/>
                </a:solidFill>
              </a:rPr>
              <a:t>“Words make you think. Music makes you feel. A song makes you feel a thought.”  -E. Y. </a:t>
            </a:r>
            <a:r>
              <a:rPr lang="en-US" sz="3200" dirty="0" err="1">
                <a:solidFill>
                  <a:schemeClr val="tx1"/>
                </a:solidFill>
              </a:rPr>
              <a:t>Harburg</a:t>
            </a:r>
            <a:endParaRPr lang="en-US" sz="3200" dirty="0">
              <a:solidFill>
                <a:schemeClr val="tx1"/>
              </a:solidFill>
            </a:endParaRPr>
          </a:p>
          <a:p>
            <a:r>
              <a:rPr lang="en-US" sz="3200" dirty="0" smtClean="0">
                <a:solidFill>
                  <a:schemeClr val="tx1"/>
                </a:solidFill>
              </a:rPr>
              <a:t>For </a:t>
            </a:r>
            <a:r>
              <a:rPr lang="en-US" sz="3200" dirty="0">
                <a:solidFill>
                  <a:schemeClr val="tx1"/>
                </a:solidFill>
              </a:rPr>
              <a:t>this project, you will choose three songs to analyze the lyrics. The songs must be </a:t>
            </a:r>
            <a:r>
              <a:rPr lang="en-US" sz="3200" b="1" dirty="0">
                <a:solidFill>
                  <a:schemeClr val="tx1"/>
                </a:solidFill>
              </a:rPr>
              <a:t>significantly different</a:t>
            </a:r>
            <a:r>
              <a:rPr lang="en-US" sz="3200" dirty="0">
                <a:solidFill>
                  <a:schemeClr val="tx1"/>
                </a:solidFill>
              </a:rPr>
              <a:t> either in musical genre or in lyrical approach. You need to find the lyrics and have the song ready to listen to in order to do the analysis.</a:t>
            </a:r>
          </a:p>
          <a:p>
            <a:endParaRPr lang="en-US" dirty="0"/>
          </a:p>
        </p:txBody>
      </p:sp>
    </p:spTree>
    <p:extLst>
      <p:ext uri="{BB962C8B-B14F-4D97-AF65-F5344CB8AC3E}">
        <p14:creationId xmlns:p14="http://schemas.microsoft.com/office/powerpoint/2010/main" val="291060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dirty="0" smtClean="0">
                <a:solidFill>
                  <a:schemeClr val="tx1"/>
                </a:solidFill>
              </a:rPr>
              <a:t>Requirements</a:t>
            </a:r>
            <a:r>
              <a:rPr lang="en-US" dirty="0" smtClean="0"/>
              <a:t> </a:t>
            </a:r>
            <a:endParaRPr lang="en-US" dirty="0"/>
          </a:p>
        </p:txBody>
      </p:sp>
      <p:sp>
        <p:nvSpPr>
          <p:cNvPr id="3" name="Content Placeholder 2"/>
          <p:cNvSpPr>
            <a:spLocks noGrp="1"/>
          </p:cNvSpPr>
          <p:nvPr>
            <p:ph idx="1"/>
          </p:nvPr>
        </p:nvSpPr>
        <p:spPr>
          <a:xfrm>
            <a:off x="76200" y="914400"/>
            <a:ext cx="9067800" cy="5638800"/>
          </a:xfrm>
        </p:spPr>
        <p:txBody>
          <a:bodyPr>
            <a:normAutofit/>
          </a:bodyPr>
          <a:lstStyle/>
          <a:p>
            <a:r>
              <a:rPr lang="en-US" dirty="0">
                <a:solidFill>
                  <a:schemeClr val="tx1"/>
                </a:solidFill>
              </a:rPr>
              <a:t>For each song you need the following:</a:t>
            </a:r>
          </a:p>
          <a:p>
            <a:pPr marL="457200" indent="-457200">
              <a:buFont typeface="+mj-lt"/>
              <a:buAutoNum type="arabicPeriod"/>
            </a:pPr>
            <a:r>
              <a:rPr lang="en-US" dirty="0" smtClean="0">
                <a:solidFill>
                  <a:schemeClr val="tx1"/>
                </a:solidFill>
              </a:rPr>
              <a:t>Full </a:t>
            </a:r>
            <a:r>
              <a:rPr lang="en-US" dirty="0">
                <a:solidFill>
                  <a:schemeClr val="tx1"/>
                </a:solidFill>
              </a:rPr>
              <a:t>Lyrics</a:t>
            </a:r>
          </a:p>
          <a:p>
            <a:pPr marL="457200" indent="-457200">
              <a:buFont typeface="+mj-lt"/>
              <a:buAutoNum type="arabicPeriod"/>
            </a:pPr>
            <a:r>
              <a:rPr lang="en-US" dirty="0" smtClean="0">
                <a:solidFill>
                  <a:schemeClr val="tx1"/>
                </a:solidFill>
              </a:rPr>
              <a:t>Theme </a:t>
            </a:r>
            <a:r>
              <a:rPr lang="en-US" dirty="0">
                <a:solidFill>
                  <a:schemeClr val="tx1"/>
                </a:solidFill>
              </a:rPr>
              <a:t>and meaning of the song</a:t>
            </a:r>
          </a:p>
          <a:p>
            <a:pPr marL="457200" indent="-457200">
              <a:buFont typeface="+mj-lt"/>
              <a:buAutoNum type="arabicPeriod"/>
            </a:pPr>
            <a:r>
              <a:rPr lang="en-US" dirty="0" smtClean="0">
                <a:solidFill>
                  <a:schemeClr val="tx1"/>
                </a:solidFill>
              </a:rPr>
              <a:t>How </a:t>
            </a:r>
            <a:r>
              <a:rPr lang="en-US" dirty="0">
                <a:solidFill>
                  <a:schemeClr val="tx1"/>
                </a:solidFill>
              </a:rPr>
              <a:t>the songwriter used language to convey the theme (direct, indirect, metaphorical)</a:t>
            </a:r>
          </a:p>
          <a:p>
            <a:pPr marL="457200" indent="-457200">
              <a:buFont typeface="+mj-lt"/>
              <a:buAutoNum type="arabicPeriod"/>
            </a:pPr>
            <a:r>
              <a:rPr lang="en-US" dirty="0" smtClean="0">
                <a:solidFill>
                  <a:schemeClr val="tx1"/>
                </a:solidFill>
              </a:rPr>
              <a:t>Poetic </a:t>
            </a:r>
            <a:r>
              <a:rPr lang="en-US" dirty="0">
                <a:solidFill>
                  <a:schemeClr val="tx1"/>
                </a:solidFill>
              </a:rPr>
              <a:t>devices used in the song (similes, metaphors, imagery)</a:t>
            </a:r>
          </a:p>
          <a:p>
            <a:pPr marL="457200" indent="-457200">
              <a:buFont typeface="+mj-lt"/>
              <a:buAutoNum type="arabicPeriod"/>
            </a:pPr>
            <a:r>
              <a:rPr lang="en-US" dirty="0" smtClean="0">
                <a:solidFill>
                  <a:schemeClr val="tx1"/>
                </a:solidFill>
              </a:rPr>
              <a:t>How </a:t>
            </a:r>
            <a:r>
              <a:rPr lang="en-US" dirty="0">
                <a:solidFill>
                  <a:schemeClr val="tx1"/>
                </a:solidFill>
              </a:rPr>
              <a:t>the music supports the lyrical </a:t>
            </a:r>
            <a:r>
              <a:rPr lang="en-US" dirty="0" smtClean="0">
                <a:solidFill>
                  <a:schemeClr val="tx1"/>
                </a:solidFill>
              </a:rPr>
              <a:t>component</a:t>
            </a:r>
          </a:p>
          <a:p>
            <a:r>
              <a:rPr lang="en-US" dirty="0" smtClean="0">
                <a:solidFill>
                  <a:schemeClr val="tx1"/>
                </a:solidFill>
              </a:rPr>
              <a:t>This will be done in groups of 3-4, and should be done on a poster </a:t>
            </a:r>
          </a:p>
          <a:p>
            <a:r>
              <a:rPr lang="en-US" dirty="0" smtClean="0">
                <a:solidFill>
                  <a:schemeClr val="tx1"/>
                </a:solidFill>
              </a:rPr>
              <a:t>Work day: Monday and Tuesday </a:t>
            </a:r>
          </a:p>
          <a:p>
            <a:r>
              <a:rPr lang="en-US" dirty="0" smtClean="0">
                <a:solidFill>
                  <a:schemeClr val="tx1"/>
                </a:solidFill>
              </a:rPr>
              <a:t>Due date/presentations: Thursday and Friday (if needed) </a:t>
            </a:r>
          </a:p>
          <a:p>
            <a:pPr lvl="1"/>
            <a:r>
              <a:rPr lang="en-US" dirty="0" smtClean="0">
                <a:solidFill>
                  <a:schemeClr val="tx1"/>
                </a:solidFill>
              </a:rPr>
              <a:t>You will only present one of the songs, but all three must be present on the poster </a:t>
            </a:r>
            <a:endParaRPr lang="en-US" dirty="0">
              <a:solidFill>
                <a:schemeClr val="tx1"/>
              </a:solidFill>
            </a:endParaRPr>
          </a:p>
          <a:p>
            <a:endParaRPr lang="en-US" dirty="0"/>
          </a:p>
        </p:txBody>
      </p:sp>
    </p:spTree>
    <p:extLst>
      <p:ext uri="{BB962C8B-B14F-4D97-AF65-F5344CB8AC3E}">
        <p14:creationId xmlns:p14="http://schemas.microsoft.com/office/powerpoint/2010/main" val="414664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arn(inVertical)">
                                      <p:cBhvr>
                                        <p:cTn id="7" dur="500"/>
                                        <p:tgtEl>
                                          <p:spTgt spid="3">
                                            <p:txEl>
                                              <p:pRg st="6" end="6"/>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arn(inVertical)">
                                      <p:cBhvr>
                                        <p:cTn id="10" dur="500"/>
                                        <p:tgtEl>
                                          <p:spTgt spid="3">
                                            <p:txEl>
                                              <p:pRg st="7" end="7"/>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arn(inVertical)">
                                      <p:cBhvr>
                                        <p:cTn id="13" dur="500"/>
                                        <p:tgtEl>
                                          <p:spTgt spid="3">
                                            <p:txEl>
                                              <p:pRg st="8" end="8"/>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barn(inVertical)">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tx1"/>
                </a:solidFill>
              </a:rPr>
              <a:t>Poetry Portfolio</a:t>
            </a:r>
            <a:endParaRPr lang="en-US" dirty="0">
              <a:solidFill>
                <a:schemeClr val="tx1"/>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351239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solidFill>
                  <a:schemeClr val="tx1"/>
                </a:solidFill>
              </a:rPr>
              <a:t>Poetry </a:t>
            </a:r>
            <a:r>
              <a:rPr lang="en-US" dirty="0" smtClean="0">
                <a:solidFill>
                  <a:schemeClr val="tx1"/>
                </a:solidFill>
              </a:rPr>
              <a:t>Unit Assessment</a:t>
            </a:r>
            <a:endParaRPr lang="en-US" dirty="0">
              <a:solidFill>
                <a:schemeClr val="tx1"/>
              </a:solidFill>
            </a:endParaRPr>
          </a:p>
        </p:txBody>
      </p:sp>
      <p:sp>
        <p:nvSpPr>
          <p:cNvPr id="3" name="Content Placeholder 2"/>
          <p:cNvSpPr>
            <a:spLocks noGrp="1"/>
          </p:cNvSpPr>
          <p:nvPr>
            <p:ph idx="1"/>
          </p:nvPr>
        </p:nvSpPr>
        <p:spPr>
          <a:xfrm>
            <a:off x="304800" y="1143000"/>
            <a:ext cx="8686800" cy="5486400"/>
          </a:xfrm>
        </p:spPr>
        <p:txBody>
          <a:bodyPr>
            <a:normAutofit/>
          </a:bodyPr>
          <a:lstStyle/>
          <a:p>
            <a:r>
              <a:rPr lang="en-US" sz="3600" dirty="0" smtClean="0">
                <a:solidFill>
                  <a:schemeClr val="tx1"/>
                </a:solidFill>
              </a:rPr>
              <a:t>Poetry </a:t>
            </a:r>
            <a:r>
              <a:rPr lang="en-US" sz="3600" dirty="0" smtClean="0">
                <a:solidFill>
                  <a:schemeClr val="tx1"/>
                </a:solidFill>
              </a:rPr>
              <a:t>‘book’ </a:t>
            </a:r>
            <a:r>
              <a:rPr lang="en-US" sz="3600" dirty="0" smtClean="0">
                <a:solidFill>
                  <a:schemeClr val="tx1"/>
                </a:solidFill>
              </a:rPr>
              <a:t>of your five favorite poems from class (your own), edited and refined</a:t>
            </a:r>
          </a:p>
          <a:p>
            <a:r>
              <a:rPr lang="en-US" sz="3600" dirty="0" smtClean="0">
                <a:solidFill>
                  <a:schemeClr val="tx1"/>
                </a:solidFill>
              </a:rPr>
              <a:t>Must add embellishment and illustrations to make the portfolio aesthetically pleasing </a:t>
            </a:r>
          </a:p>
          <a:p>
            <a:r>
              <a:rPr lang="en-US" sz="3600" dirty="0" smtClean="0">
                <a:solidFill>
                  <a:schemeClr val="tx1"/>
                </a:solidFill>
              </a:rPr>
              <a:t>Will share one poem during Poetry Slam on Friday</a:t>
            </a:r>
            <a:endParaRPr lang="en-US" sz="3600" dirty="0">
              <a:solidFill>
                <a:schemeClr val="tx1"/>
              </a:solidFill>
            </a:endParaRPr>
          </a:p>
        </p:txBody>
      </p:sp>
    </p:spTree>
    <p:extLst>
      <p:ext uri="{BB962C8B-B14F-4D97-AF65-F5344CB8AC3E}">
        <p14:creationId xmlns:p14="http://schemas.microsoft.com/office/powerpoint/2010/main" val="34278634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solidFill>
                  <a:schemeClr val="tx1"/>
                </a:solidFill>
              </a:rPr>
              <a:t>Requirements </a:t>
            </a:r>
            <a:endParaRPr lang="en-US" dirty="0">
              <a:solidFill>
                <a:schemeClr val="tx1"/>
              </a:solidFill>
            </a:endParaRPr>
          </a:p>
        </p:txBody>
      </p:sp>
      <p:sp>
        <p:nvSpPr>
          <p:cNvPr id="3" name="Content Placeholder 2"/>
          <p:cNvSpPr>
            <a:spLocks noGrp="1"/>
          </p:cNvSpPr>
          <p:nvPr>
            <p:ph idx="1"/>
          </p:nvPr>
        </p:nvSpPr>
        <p:spPr>
          <a:xfrm>
            <a:off x="228600" y="1143000"/>
            <a:ext cx="8686800" cy="5486400"/>
          </a:xfrm>
        </p:spPr>
        <p:txBody>
          <a:bodyPr>
            <a:normAutofit/>
          </a:bodyPr>
          <a:lstStyle/>
          <a:p>
            <a:pPr marL="514350" lvl="0" indent="-514350">
              <a:buFont typeface="+mj-lt"/>
              <a:buAutoNum type="arabicPeriod"/>
            </a:pPr>
            <a:r>
              <a:rPr lang="en-US" sz="3200" dirty="0">
                <a:solidFill>
                  <a:schemeClr val="tx1"/>
                </a:solidFill>
                <a:latin typeface="Cambria"/>
                <a:ea typeface="Calibri"/>
                <a:cs typeface="Times New Roman"/>
              </a:rPr>
              <a:t>Choose your poems for your portfolio. You must have a total of </a:t>
            </a:r>
            <a:r>
              <a:rPr lang="en-US" sz="3200" dirty="0" smtClean="0">
                <a:solidFill>
                  <a:schemeClr val="tx1"/>
                </a:solidFill>
                <a:latin typeface="Cambria"/>
                <a:ea typeface="Calibri"/>
                <a:cs typeface="Times New Roman"/>
              </a:rPr>
              <a:t>5 pieces </a:t>
            </a:r>
            <a:r>
              <a:rPr lang="en-US" sz="3200" dirty="0">
                <a:solidFill>
                  <a:schemeClr val="tx1"/>
                </a:solidFill>
                <a:latin typeface="Cambria"/>
                <a:ea typeface="Calibri"/>
                <a:cs typeface="Times New Roman"/>
              </a:rPr>
              <a:t>of poetry. The following must be included in your portfolio</a:t>
            </a:r>
            <a:r>
              <a:rPr lang="en-US" sz="3200" dirty="0" smtClean="0">
                <a:solidFill>
                  <a:schemeClr val="tx1"/>
                </a:solidFill>
                <a:latin typeface="Cambria"/>
                <a:ea typeface="Calibri"/>
                <a:cs typeface="Times New Roman"/>
              </a:rPr>
              <a:t>:</a:t>
            </a:r>
          </a:p>
          <a:p>
            <a:pPr lvl="1"/>
            <a:r>
              <a:rPr lang="en-US" sz="2800" dirty="0" smtClean="0">
                <a:solidFill>
                  <a:schemeClr val="tx1"/>
                </a:solidFill>
                <a:latin typeface="Cambria"/>
                <a:ea typeface="Calibri"/>
                <a:cs typeface="Times New Roman"/>
              </a:rPr>
              <a:t>Childhood poem</a:t>
            </a:r>
          </a:p>
          <a:p>
            <a:pPr lvl="1"/>
            <a:r>
              <a:rPr lang="en-US" sz="2800" dirty="0" smtClean="0">
                <a:solidFill>
                  <a:schemeClr val="tx1"/>
                </a:solidFill>
                <a:latin typeface="Cambria"/>
                <a:ea typeface="Calibri"/>
                <a:cs typeface="Times New Roman"/>
              </a:rPr>
              <a:t>A Snapshot in Time poem</a:t>
            </a:r>
            <a:endParaRPr lang="en-US" sz="2800" dirty="0">
              <a:solidFill>
                <a:schemeClr val="tx1"/>
              </a:solidFill>
              <a:latin typeface="Cambria"/>
              <a:ea typeface="Calibri"/>
              <a:cs typeface="Times New Roman"/>
            </a:endParaRPr>
          </a:p>
          <a:p>
            <a:pPr marL="514350" indent="-514350">
              <a:buFont typeface="+mj-lt"/>
              <a:buAutoNum type="arabicPeriod"/>
            </a:pPr>
            <a:r>
              <a:rPr lang="en-US" sz="3200" dirty="0">
                <a:solidFill>
                  <a:schemeClr val="tx1"/>
                </a:solidFill>
                <a:latin typeface="Cambria"/>
                <a:ea typeface="Calibri"/>
                <a:cs typeface="Times New Roman"/>
              </a:rPr>
              <a:t>Type and edit your poems. Make sure you follow all the rules and hit all of the required checkpoints. Clean up your work to make it meaningful and easy to follow. </a:t>
            </a:r>
            <a:endParaRPr lang="en-US" sz="3200" dirty="0">
              <a:solidFill>
                <a:schemeClr val="tx1"/>
              </a:solidFill>
            </a:endParaRPr>
          </a:p>
        </p:txBody>
      </p:sp>
    </p:spTree>
    <p:extLst>
      <p:ext uri="{BB962C8B-B14F-4D97-AF65-F5344CB8AC3E}">
        <p14:creationId xmlns:p14="http://schemas.microsoft.com/office/powerpoint/2010/main" val="32397344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400800"/>
          </a:xfrm>
        </p:spPr>
        <p:txBody>
          <a:bodyPr>
            <a:noAutofit/>
          </a:bodyPr>
          <a:lstStyle/>
          <a:p>
            <a:pPr marL="514350" lvl="0" indent="-514350">
              <a:buFont typeface="+mj-lt"/>
              <a:buAutoNum type="arabicPeriod"/>
            </a:pPr>
            <a:r>
              <a:rPr lang="en-US" sz="2200" dirty="0">
                <a:solidFill>
                  <a:schemeClr val="tx1"/>
                </a:solidFill>
                <a:latin typeface="Cambria"/>
                <a:ea typeface="Calibri"/>
                <a:cs typeface="Times New Roman"/>
              </a:rPr>
              <a:t>Find at least </a:t>
            </a:r>
            <a:r>
              <a:rPr lang="en-US" sz="2200" u="sng" dirty="0">
                <a:solidFill>
                  <a:schemeClr val="tx1"/>
                </a:solidFill>
                <a:latin typeface="Cambria"/>
                <a:ea typeface="Calibri"/>
                <a:cs typeface="Times New Roman"/>
              </a:rPr>
              <a:t>four meaningful pictures</a:t>
            </a:r>
            <a:r>
              <a:rPr lang="en-US" sz="2200" dirty="0">
                <a:solidFill>
                  <a:schemeClr val="tx1"/>
                </a:solidFill>
                <a:latin typeface="Cambria"/>
                <a:ea typeface="Calibri"/>
                <a:cs typeface="Times New Roman"/>
              </a:rPr>
              <a:t>—you may draw or use stuff from computers—to go with your poems. The pictures must be meaningful and should not be super, super obvious (in other words, if you write about riding your bike in your </a:t>
            </a:r>
            <a:r>
              <a:rPr lang="en-US" sz="2200" dirty="0" smtClean="0">
                <a:solidFill>
                  <a:schemeClr val="tx1"/>
                </a:solidFill>
                <a:latin typeface="Cambria"/>
                <a:ea typeface="Calibri"/>
                <a:cs typeface="Times New Roman"/>
              </a:rPr>
              <a:t>childhood </a:t>
            </a:r>
            <a:r>
              <a:rPr lang="en-US" sz="2200" dirty="0">
                <a:solidFill>
                  <a:schemeClr val="tx1"/>
                </a:solidFill>
                <a:latin typeface="Cambria"/>
                <a:ea typeface="Calibri"/>
                <a:cs typeface="Times New Roman"/>
              </a:rPr>
              <a:t>poem, </a:t>
            </a:r>
            <a:r>
              <a:rPr lang="en-US" sz="2200" dirty="0" smtClean="0">
                <a:solidFill>
                  <a:schemeClr val="tx1"/>
                </a:solidFill>
                <a:latin typeface="Cambria"/>
                <a:ea typeface="Calibri"/>
                <a:cs typeface="Times New Roman"/>
              </a:rPr>
              <a:t>your </a:t>
            </a:r>
            <a:r>
              <a:rPr lang="en-US" sz="2200" dirty="0">
                <a:solidFill>
                  <a:schemeClr val="tx1"/>
                </a:solidFill>
                <a:latin typeface="Cambria"/>
                <a:ea typeface="Calibri"/>
                <a:cs typeface="Times New Roman"/>
              </a:rPr>
              <a:t>picture </a:t>
            </a:r>
            <a:r>
              <a:rPr lang="en-US" sz="2200" dirty="0" smtClean="0">
                <a:solidFill>
                  <a:schemeClr val="tx1"/>
                </a:solidFill>
                <a:latin typeface="Cambria"/>
                <a:ea typeface="Calibri"/>
                <a:cs typeface="Times New Roman"/>
              </a:rPr>
              <a:t>should </a:t>
            </a:r>
            <a:r>
              <a:rPr lang="en-US" sz="2200" dirty="0">
                <a:solidFill>
                  <a:schemeClr val="tx1"/>
                </a:solidFill>
                <a:latin typeface="Cambria"/>
                <a:ea typeface="Calibri"/>
                <a:cs typeface="Times New Roman"/>
              </a:rPr>
              <a:t>be something more than a bike). You should place your picture on the same page as the poem.</a:t>
            </a:r>
          </a:p>
          <a:p>
            <a:pPr marL="514350" lvl="0" indent="-514350">
              <a:buFont typeface="+mj-lt"/>
              <a:buAutoNum type="arabicPeriod"/>
            </a:pPr>
            <a:r>
              <a:rPr lang="en-US" sz="2200" dirty="0">
                <a:solidFill>
                  <a:schemeClr val="tx1"/>
                </a:solidFill>
                <a:latin typeface="Cambria"/>
                <a:ea typeface="Calibri"/>
                <a:cs typeface="Times New Roman"/>
              </a:rPr>
              <a:t>Write </a:t>
            </a:r>
            <a:r>
              <a:rPr lang="en-US" sz="2200" u="sng" dirty="0">
                <a:solidFill>
                  <a:schemeClr val="tx1"/>
                </a:solidFill>
                <a:latin typeface="Cambria"/>
                <a:ea typeface="Calibri"/>
                <a:cs typeface="Times New Roman"/>
              </a:rPr>
              <a:t>commentary</a:t>
            </a:r>
            <a:r>
              <a:rPr lang="en-US" sz="2200" dirty="0">
                <a:solidFill>
                  <a:schemeClr val="tx1"/>
                </a:solidFill>
                <a:latin typeface="Cambria"/>
                <a:ea typeface="Calibri"/>
                <a:cs typeface="Times New Roman"/>
              </a:rPr>
              <a:t> on </a:t>
            </a:r>
            <a:r>
              <a:rPr lang="en-US" sz="2200" u="sng" dirty="0">
                <a:solidFill>
                  <a:schemeClr val="tx1"/>
                </a:solidFill>
                <a:latin typeface="Cambria"/>
                <a:ea typeface="Calibri"/>
                <a:cs typeface="Times New Roman"/>
              </a:rPr>
              <a:t>two</a:t>
            </a:r>
            <a:r>
              <a:rPr lang="en-US" sz="2200" dirty="0">
                <a:solidFill>
                  <a:schemeClr val="tx1"/>
                </a:solidFill>
                <a:latin typeface="Cambria"/>
                <a:ea typeface="Calibri"/>
                <a:cs typeface="Times New Roman"/>
              </a:rPr>
              <a:t> of you </a:t>
            </a:r>
            <a:r>
              <a:rPr lang="en-US" sz="2200" dirty="0" smtClean="0">
                <a:solidFill>
                  <a:schemeClr val="tx1"/>
                </a:solidFill>
                <a:latin typeface="Cambria"/>
                <a:ea typeface="Calibri"/>
                <a:cs typeface="Times New Roman"/>
              </a:rPr>
              <a:t>poems—the Childhood Poem </a:t>
            </a:r>
            <a:r>
              <a:rPr lang="en-US" sz="2200" dirty="0">
                <a:solidFill>
                  <a:schemeClr val="tx1"/>
                </a:solidFill>
                <a:latin typeface="Cambria"/>
                <a:ea typeface="Calibri"/>
                <a:cs typeface="Times New Roman"/>
              </a:rPr>
              <a:t>and one other one—this should explain the poem, the meaning behind, the symbolism, what you were trying to accomplish, etc. Your commentary should be at least ½ </a:t>
            </a:r>
            <a:r>
              <a:rPr lang="en-US" sz="2200" dirty="0" smtClean="0">
                <a:solidFill>
                  <a:schemeClr val="tx1"/>
                </a:solidFill>
                <a:latin typeface="Cambria"/>
                <a:ea typeface="Calibri"/>
                <a:cs typeface="Times New Roman"/>
              </a:rPr>
              <a:t>typed page</a:t>
            </a:r>
            <a:r>
              <a:rPr lang="en-US" sz="2200" dirty="0">
                <a:solidFill>
                  <a:schemeClr val="tx1"/>
                </a:solidFill>
                <a:latin typeface="Cambria"/>
                <a:ea typeface="Calibri"/>
                <a:cs typeface="Times New Roman"/>
              </a:rPr>
              <a:t>, single spaced</a:t>
            </a:r>
            <a:r>
              <a:rPr lang="en-US" sz="2200" dirty="0" smtClean="0">
                <a:solidFill>
                  <a:schemeClr val="tx1"/>
                </a:solidFill>
                <a:latin typeface="Cambria"/>
                <a:ea typeface="Calibri"/>
                <a:cs typeface="Times New Roman"/>
              </a:rPr>
              <a:t>.</a:t>
            </a:r>
          </a:p>
          <a:p>
            <a:pPr marL="514350" indent="-514350">
              <a:buFont typeface="+mj-lt"/>
              <a:buAutoNum type="arabicPeriod"/>
            </a:pPr>
            <a:r>
              <a:rPr lang="en-US" sz="2200" dirty="0">
                <a:solidFill>
                  <a:schemeClr val="tx1"/>
                </a:solidFill>
                <a:latin typeface="Cambria"/>
                <a:ea typeface="Calibri"/>
                <a:cs typeface="Times New Roman"/>
              </a:rPr>
              <a:t>Find a friend to </a:t>
            </a:r>
            <a:r>
              <a:rPr lang="en-US" sz="2200" dirty="0" smtClean="0">
                <a:solidFill>
                  <a:schemeClr val="tx1"/>
                </a:solidFill>
                <a:latin typeface="Cambria"/>
                <a:ea typeface="Calibri"/>
                <a:cs typeface="Times New Roman"/>
              </a:rPr>
              <a:t>write (typed, ½ page) </a:t>
            </a:r>
            <a:r>
              <a:rPr lang="en-US" sz="2200" dirty="0">
                <a:solidFill>
                  <a:schemeClr val="tx1"/>
                </a:solidFill>
                <a:latin typeface="Cambria"/>
                <a:ea typeface="Calibri"/>
                <a:cs typeface="Times New Roman"/>
              </a:rPr>
              <a:t>commentary on another one of your poems—one you have not written commentary on. Have them read the poem and explicate it. Then add that commentary to your portfolio. Make sure you commenter puts their name on their work so they can receive credit.  </a:t>
            </a:r>
          </a:p>
          <a:p>
            <a:pPr marL="514350" lvl="0" indent="-514350">
              <a:buFont typeface="+mj-lt"/>
              <a:buAutoNum type="arabicPeriod"/>
            </a:pPr>
            <a:r>
              <a:rPr lang="en-US" sz="2200" dirty="0">
                <a:solidFill>
                  <a:schemeClr val="tx1"/>
                </a:solidFill>
                <a:latin typeface="Cambria"/>
                <a:ea typeface="Calibri"/>
                <a:cs typeface="Times New Roman"/>
              </a:rPr>
              <a:t>Create a </a:t>
            </a:r>
            <a:r>
              <a:rPr lang="en-US" sz="2200" u="sng" dirty="0">
                <a:solidFill>
                  <a:schemeClr val="tx1"/>
                </a:solidFill>
                <a:latin typeface="Cambria"/>
                <a:ea typeface="Calibri"/>
                <a:cs typeface="Times New Roman"/>
              </a:rPr>
              <a:t>cover page</a:t>
            </a:r>
            <a:r>
              <a:rPr lang="en-US" sz="2200" dirty="0">
                <a:solidFill>
                  <a:schemeClr val="tx1"/>
                </a:solidFill>
                <a:latin typeface="Cambria"/>
                <a:ea typeface="Calibri"/>
                <a:cs typeface="Times New Roman"/>
              </a:rPr>
              <a:t> and </a:t>
            </a:r>
            <a:r>
              <a:rPr lang="en-US" sz="2200" u="sng" dirty="0">
                <a:solidFill>
                  <a:schemeClr val="tx1"/>
                </a:solidFill>
                <a:latin typeface="Cambria"/>
                <a:ea typeface="Calibri"/>
                <a:cs typeface="Times New Roman"/>
              </a:rPr>
              <a:t>table of contents </a:t>
            </a:r>
            <a:r>
              <a:rPr lang="en-US" sz="2200" dirty="0">
                <a:solidFill>
                  <a:schemeClr val="tx1"/>
                </a:solidFill>
                <a:latin typeface="Cambria"/>
                <a:ea typeface="Calibri"/>
                <a:cs typeface="Times New Roman"/>
              </a:rPr>
              <a:t>(including the commentary). Number your pages, </a:t>
            </a:r>
            <a:r>
              <a:rPr lang="en-US" sz="2200" dirty="0" smtClean="0">
                <a:solidFill>
                  <a:schemeClr val="tx1"/>
                </a:solidFill>
                <a:latin typeface="Cambria"/>
                <a:ea typeface="Calibri"/>
                <a:cs typeface="Times New Roman"/>
              </a:rPr>
              <a:t>and submit to turnitin.com by Thursday 12/12</a:t>
            </a:r>
            <a:endParaRPr lang="en-US" sz="2200" dirty="0">
              <a:solidFill>
                <a:schemeClr val="tx1"/>
              </a:solidFill>
              <a:latin typeface="Cambria"/>
              <a:ea typeface="Calibri"/>
              <a:cs typeface="Times New Roman"/>
            </a:endParaRPr>
          </a:p>
          <a:p>
            <a:endParaRPr lang="en-US" sz="2000" dirty="0">
              <a:solidFill>
                <a:schemeClr val="tx1"/>
              </a:solidFill>
            </a:endParaRPr>
          </a:p>
        </p:txBody>
      </p:sp>
    </p:spTree>
    <p:extLst>
      <p:ext uri="{BB962C8B-B14F-4D97-AF65-F5344CB8AC3E}">
        <p14:creationId xmlns:p14="http://schemas.microsoft.com/office/powerpoint/2010/main" val="335009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task </a:t>
            </a:r>
            <a:endParaRPr lang="en-US" dirty="0"/>
          </a:p>
        </p:txBody>
      </p:sp>
      <p:sp>
        <p:nvSpPr>
          <p:cNvPr id="3" name="Content Placeholder 2"/>
          <p:cNvSpPr>
            <a:spLocks noGrp="1"/>
          </p:cNvSpPr>
          <p:nvPr>
            <p:ph idx="1"/>
          </p:nvPr>
        </p:nvSpPr>
        <p:spPr/>
        <p:txBody>
          <a:bodyPr>
            <a:normAutofit lnSpcReduction="10000"/>
          </a:bodyPr>
          <a:lstStyle/>
          <a:p>
            <a:r>
              <a:rPr lang="en-US" sz="3200" dirty="0" smtClean="0">
                <a:solidFill>
                  <a:schemeClr val="tx1"/>
                </a:solidFill>
              </a:rPr>
              <a:t>Due Thursday (print the poem and the analysis)</a:t>
            </a:r>
          </a:p>
          <a:p>
            <a:r>
              <a:rPr lang="en-US" sz="3200" dirty="0" smtClean="0">
                <a:solidFill>
                  <a:schemeClr val="tx1"/>
                </a:solidFill>
              </a:rPr>
              <a:t>Pick any 20+ line appropriate poem</a:t>
            </a:r>
          </a:p>
          <a:p>
            <a:r>
              <a:rPr lang="en-US" sz="3200" dirty="0" smtClean="0">
                <a:solidFill>
                  <a:schemeClr val="tx1"/>
                </a:solidFill>
              </a:rPr>
              <a:t>Follow the steps to analysis on a separate sheet of paper</a:t>
            </a:r>
          </a:p>
          <a:p>
            <a:r>
              <a:rPr lang="en-US" sz="3200" dirty="0" smtClean="0">
                <a:solidFill>
                  <a:schemeClr val="tx1"/>
                </a:solidFill>
              </a:rPr>
              <a:t>Bring to class to discuss </a:t>
            </a:r>
          </a:p>
          <a:p>
            <a:r>
              <a:rPr lang="en-US" sz="3200" dirty="0" smtClean="0">
                <a:solidFill>
                  <a:schemeClr val="tx1"/>
                </a:solidFill>
              </a:rPr>
              <a:t>Check my website, under Creative Writing Forms and Docs, for </a:t>
            </a:r>
            <a:r>
              <a:rPr lang="en-US" sz="3200" i="1" dirty="0" smtClean="0">
                <a:solidFill>
                  <a:schemeClr val="tx1"/>
                </a:solidFill>
              </a:rPr>
              <a:t>Literary Devices PP </a:t>
            </a:r>
            <a:r>
              <a:rPr lang="en-US" sz="3200" dirty="0" smtClean="0">
                <a:solidFill>
                  <a:schemeClr val="tx1"/>
                </a:solidFill>
              </a:rPr>
              <a:t>(just for reference)</a:t>
            </a:r>
            <a:endParaRPr lang="en-US" sz="3200" dirty="0">
              <a:solidFill>
                <a:schemeClr val="tx1"/>
              </a:solidFill>
            </a:endParaRPr>
          </a:p>
        </p:txBody>
      </p:sp>
    </p:spTree>
    <p:extLst>
      <p:ext uri="{BB962C8B-B14F-4D97-AF65-F5344CB8AC3E}">
        <p14:creationId xmlns:p14="http://schemas.microsoft.com/office/powerpoint/2010/main" val="30738054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smtClean="0">
                <a:solidFill>
                  <a:schemeClr val="tx1"/>
                </a:solidFill>
              </a:rPr>
              <a:t>Other Details</a:t>
            </a:r>
            <a:endParaRPr lang="en-US" dirty="0">
              <a:solidFill>
                <a:schemeClr val="tx1"/>
              </a:solidFill>
            </a:endParaRPr>
          </a:p>
        </p:txBody>
      </p:sp>
      <p:sp>
        <p:nvSpPr>
          <p:cNvPr id="3" name="Content Placeholder 2"/>
          <p:cNvSpPr>
            <a:spLocks noGrp="1"/>
          </p:cNvSpPr>
          <p:nvPr>
            <p:ph idx="1"/>
          </p:nvPr>
        </p:nvSpPr>
        <p:spPr>
          <a:xfrm>
            <a:off x="228600" y="1219200"/>
            <a:ext cx="8763000" cy="5410200"/>
          </a:xfrm>
        </p:spPr>
        <p:txBody>
          <a:bodyPr/>
          <a:lstStyle/>
          <a:p>
            <a:r>
              <a:rPr lang="en-US" sz="3200" dirty="0" smtClean="0">
                <a:solidFill>
                  <a:schemeClr val="tx1"/>
                </a:solidFill>
              </a:rPr>
              <a:t>Any font size, and font, multiple poems per page</a:t>
            </a:r>
          </a:p>
          <a:p>
            <a:r>
              <a:rPr lang="en-US" sz="3200" dirty="0" smtClean="0">
                <a:solidFill>
                  <a:schemeClr val="tx1"/>
                </a:solidFill>
              </a:rPr>
              <a:t>Pictures can be from as many/as few poems as you like</a:t>
            </a:r>
          </a:p>
          <a:p>
            <a:pPr lvl="1"/>
            <a:r>
              <a:rPr lang="en-US" sz="2000" dirty="0" smtClean="0">
                <a:solidFill>
                  <a:schemeClr val="tx1"/>
                </a:solidFill>
              </a:rPr>
              <a:t>One poem could have three pictures</a:t>
            </a:r>
          </a:p>
          <a:p>
            <a:r>
              <a:rPr lang="en-US" sz="3200" dirty="0" smtClean="0">
                <a:solidFill>
                  <a:schemeClr val="tx1"/>
                </a:solidFill>
              </a:rPr>
              <a:t>Table of Contents:</a:t>
            </a:r>
          </a:p>
          <a:p>
            <a:pPr lvl="1"/>
            <a:r>
              <a:rPr lang="en-US" sz="2000" dirty="0" smtClean="0">
                <a:solidFill>
                  <a:schemeClr val="tx1"/>
                </a:solidFill>
              </a:rPr>
              <a:t>Page 1: To Target (Childhood Poem)</a:t>
            </a:r>
          </a:p>
          <a:p>
            <a:pPr lvl="1"/>
            <a:r>
              <a:rPr lang="en-US" sz="2000" dirty="0" smtClean="0">
                <a:solidFill>
                  <a:schemeClr val="tx1"/>
                </a:solidFill>
              </a:rPr>
              <a:t>Page 2: Childhood Poem Commentary</a:t>
            </a:r>
          </a:p>
          <a:p>
            <a:pPr lvl="1"/>
            <a:r>
              <a:rPr lang="en-US" sz="2000" dirty="0" smtClean="0">
                <a:solidFill>
                  <a:schemeClr val="tx1"/>
                </a:solidFill>
              </a:rPr>
              <a:t>Page 3: All poetry commentary</a:t>
            </a:r>
          </a:p>
          <a:p>
            <a:pPr lvl="1"/>
            <a:endParaRPr lang="en-US" dirty="0"/>
          </a:p>
        </p:txBody>
      </p:sp>
    </p:spTree>
    <p:extLst>
      <p:ext uri="{BB962C8B-B14F-4D97-AF65-F5344CB8AC3E}">
        <p14:creationId xmlns:p14="http://schemas.microsoft.com/office/powerpoint/2010/main" val="27852305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solidFill>
                  <a:schemeClr val="tx1"/>
                </a:solidFill>
              </a:rPr>
              <a:t>Grading</a:t>
            </a:r>
            <a:r>
              <a:rPr lang="en-US" dirty="0" smtClean="0"/>
              <a:t> </a:t>
            </a:r>
            <a:endParaRPr lang="en-US" dirty="0"/>
          </a:p>
        </p:txBody>
      </p:sp>
      <p:sp>
        <p:nvSpPr>
          <p:cNvPr id="3" name="Content Placeholder 2"/>
          <p:cNvSpPr>
            <a:spLocks noGrp="1"/>
          </p:cNvSpPr>
          <p:nvPr>
            <p:ph idx="1"/>
          </p:nvPr>
        </p:nvSpPr>
        <p:spPr>
          <a:xfrm>
            <a:off x="304800" y="914400"/>
            <a:ext cx="8610600" cy="5715000"/>
          </a:xfrm>
        </p:spPr>
        <p:txBody>
          <a:bodyPr>
            <a:normAutofit/>
          </a:bodyPr>
          <a:lstStyle/>
          <a:p>
            <a:r>
              <a:rPr lang="en-US" sz="3600" dirty="0" smtClean="0">
                <a:solidFill>
                  <a:schemeClr val="tx1"/>
                </a:solidFill>
              </a:rPr>
              <a:t>Each poem will be graded using the 10 point Creative Writing rubric from the semester (50 points)</a:t>
            </a:r>
          </a:p>
          <a:p>
            <a:r>
              <a:rPr lang="en-US" sz="3600" dirty="0" smtClean="0">
                <a:solidFill>
                  <a:schemeClr val="tx1"/>
                </a:solidFill>
              </a:rPr>
              <a:t>The reflections will be worth 10 </a:t>
            </a:r>
            <a:r>
              <a:rPr lang="en-US" sz="3600" smtClean="0">
                <a:solidFill>
                  <a:schemeClr val="tx1"/>
                </a:solidFill>
              </a:rPr>
              <a:t>points each (30 points)</a:t>
            </a:r>
            <a:endParaRPr lang="en-US" sz="3600" dirty="0" smtClean="0">
              <a:solidFill>
                <a:schemeClr val="tx1"/>
              </a:solidFill>
            </a:endParaRPr>
          </a:p>
          <a:p>
            <a:r>
              <a:rPr lang="en-US" sz="3600" dirty="0" smtClean="0">
                <a:solidFill>
                  <a:schemeClr val="tx1"/>
                </a:solidFill>
              </a:rPr>
              <a:t>The cover page and table of contents is worth 10 points</a:t>
            </a:r>
          </a:p>
          <a:p>
            <a:r>
              <a:rPr lang="en-US" sz="3600" dirty="0" smtClean="0">
                <a:solidFill>
                  <a:schemeClr val="tx1"/>
                </a:solidFill>
              </a:rPr>
              <a:t>Images are worth 5 points </a:t>
            </a:r>
          </a:p>
          <a:p>
            <a:r>
              <a:rPr lang="en-US" sz="3600" dirty="0" smtClean="0">
                <a:solidFill>
                  <a:schemeClr val="tx1"/>
                </a:solidFill>
              </a:rPr>
              <a:t>Total points: 95 in Culminating </a:t>
            </a:r>
            <a:endParaRPr lang="en-US" sz="3600" dirty="0">
              <a:solidFill>
                <a:schemeClr val="tx1"/>
              </a:solidFill>
            </a:endParaRPr>
          </a:p>
        </p:txBody>
      </p:sp>
    </p:spTree>
    <p:extLst>
      <p:ext uri="{BB962C8B-B14F-4D97-AF65-F5344CB8AC3E}">
        <p14:creationId xmlns:p14="http://schemas.microsoft.com/office/powerpoint/2010/main" val="36484183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tx1"/>
                </a:solidFill>
              </a:rPr>
              <a:t>Older Files</a:t>
            </a:r>
            <a:endParaRPr lang="en-US" dirty="0">
              <a:solidFill>
                <a:schemeClr val="tx1"/>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119325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lstStyle/>
          <a:p>
            <a:r>
              <a:rPr lang="en-US" sz="4000" dirty="0"/>
              <a:t/>
            </a:r>
            <a:br>
              <a:rPr lang="en-US" sz="4000" dirty="0"/>
            </a:br>
            <a:r>
              <a:rPr lang="en-US" sz="3200" b="1" dirty="0" smtClean="0">
                <a:solidFill>
                  <a:schemeClr val="tx1"/>
                </a:solidFill>
              </a:rPr>
              <a:t>Step One: Preparing to Write the Explanation </a:t>
            </a:r>
            <a:endParaRPr lang="en-US" sz="4000" dirty="0">
              <a:solidFill>
                <a:schemeClr val="tx1"/>
              </a:solidFill>
            </a:endParaRPr>
          </a:p>
        </p:txBody>
      </p:sp>
      <p:sp>
        <p:nvSpPr>
          <p:cNvPr id="3" name="Content Placeholder 2"/>
          <p:cNvSpPr>
            <a:spLocks noGrp="1"/>
          </p:cNvSpPr>
          <p:nvPr>
            <p:ph idx="1"/>
          </p:nvPr>
        </p:nvSpPr>
        <p:spPr>
          <a:xfrm>
            <a:off x="228600" y="1295400"/>
            <a:ext cx="8686800" cy="5181600"/>
          </a:xfrm>
        </p:spPr>
        <p:txBody>
          <a:bodyPr>
            <a:normAutofit/>
          </a:bodyPr>
          <a:lstStyle/>
          <a:p>
            <a:pPr lvl="0"/>
            <a:r>
              <a:rPr lang="en-US" sz="3200" dirty="0" smtClean="0">
                <a:solidFill>
                  <a:schemeClr val="tx1"/>
                </a:solidFill>
              </a:rPr>
              <a:t>Read </a:t>
            </a:r>
            <a:r>
              <a:rPr lang="en-US" sz="3200" dirty="0">
                <a:solidFill>
                  <a:schemeClr val="tx1"/>
                </a:solidFill>
              </a:rPr>
              <a:t>the poem silently, then read it </a:t>
            </a:r>
            <a:r>
              <a:rPr lang="en-US" sz="3200" dirty="0" smtClean="0">
                <a:solidFill>
                  <a:schemeClr val="tx1"/>
                </a:solidFill>
              </a:rPr>
              <a:t>aloud. Repeat </a:t>
            </a:r>
            <a:r>
              <a:rPr lang="en-US" sz="3200" dirty="0">
                <a:solidFill>
                  <a:schemeClr val="tx1"/>
                </a:solidFill>
              </a:rPr>
              <a:t>as necessary. </a:t>
            </a:r>
          </a:p>
          <a:p>
            <a:pPr lvl="0"/>
            <a:r>
              <a:rPr lang="en-US" sz="3200" dirty="0">
                <a:solidFill>
                  <a:schemeClr val="tx1"/>
                </a:solidFill>
              </a:rPr>
              <a:t>Consider the poem as a dramatic situation in which a speaker addresses an audience or another character. </a:t>
            </a:r>
            <a:endParaRPr lang="en-US" sz="3200" dirty="0" smtClean="0">
              <a:solidFill>
                <a:schemeClr val="tx1"/>
              </a:solidFill>
            </a:endParaRPr>
          </a:p>
          <a:p>
            <a:pPr lvl="0"/>
            <a:r>
              <a:rPr lang="en-US" sz="3200" dirty="0" smtClean="0">
                <a:solidFill>
                  <a:schemeClr val="tx1"/>
                </a:solidFill>
              </a:rPr>
              <a:t>In </a:t>
            </a:r>
            <a:r>
              <a:rPr lang="en-US" sz="3200" dirty="0">
                <a:solidFill>
                  <a:schemeClr val="tx1"/>
                </a:solidFill>
              </a:rPr>
              <a:t>this way, begin your analysis by identifying and describing the speaking voice or voices, the conflicts or ideas, and the language used in the poem. </a:t>
            </a:r>
          </a:p>
          <a:p>
            <a:endParaRPr lang="en-US" dirty="0"/>
          </a:p>
        </p:txBody>
      </p:sp>
    </p:spTree>
    <p:extLst>
      <p:ext uri="{BB962C8B-B14F-4D97-AF65-F5344CB8AC3E}">
        <p14:creationId xmlns:p14="http://schemas.microsoft.com/office/powerpoint/2010/main" val="7738766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04800"/>
            <a:ext cx="8229600" cy="990600"/>
          </a:xfrm>
        </p:spPr>
        <p:txBody>
          <a:bodyPr/>
          <a:lstStyle/>
          <a:p>
            <a:r>
              <a:rPr lang="en-US" sz="4800" b="1" dirty="0" smtClean="0">
                <a:solidFill>
                  <a:schemeClr val="tx1"/>
                </a:solidFill>
              </a:rPr>
              <a:t>Step Two: The Large Issues</a:t>
            </a:r>
            <a:endParaRPr lang="en-US" sz="4800" b="1" dirty="0">
              <a:solidFill>
                <a:schemeClr val="tx1"/>
              </a:solidFill>
            </a:endParaRPr>
          </a:p>
        </p:txBody>
      </p:sp>
      <p:sp>
        <p:nvSpPr>
          <p:cNvPr id="3" name="Content Placeholder 2"/>
          <p:cNvSpPr>
            <a:spLocks noGrp="1"/>
          </p:cNvSpPr>
          <p:nvPr>
            <p:ph idx="1"/>
          </p:nvPr>
        </p:nvSpPr>
        <p:spPr>
          <a:xfrm>
            <a:off x="457200" y="1600200"/>
            <a:ext cx="8382000" cy="4953000"/>
          </a:xfrm>
        </p:spPr>
        <p:txBody>
          <a:bodyPr>
            <a:normAutofit fontScale="92500" lnSpcReduction="20000"/>
          </a:bodyPr>
          <a:lstStyle/>
          <a:p>
            <a:pPr marL="457200" indent="-457200">
              <a:buFont typeface="+mj-lt"/>
              <a:buAutoNum type="arabicPeriod"/>
            </a:pPr>
            <a:r>
              <a:rPr lang="en-US" dirty="0">
                <a:solidFill>
                  <a:schemeClr val="tx1"/>
                </a:solidFill>
              </a:rPr>
              <a:t>Determine the basic design of the poem by considering the</a:t>
            </a:r>
            <a:r>
              <a:rPr lang="en-US" i="1" dirty="0">
                <a:solidFill>
                  <a:schemeClr val="tx1"/>
                </a:solidFill>
              </a:rPr>
              <a:t> who, what, when, where, </a:t>
            </a:r>
            <a:r>
              <a:rPr lang="en-US" dirty="0">
                <a:solidFill>
                  <a:schemeClr val="tx1"/>
                </a:solidFill>
              </a:rPr>
              <a:t>and</a:t>
            </a:r>
            <a:r>
              <a:rPr lang="en-US" i="1" dirty="0">
                <a:solidFill>
                  <a:schemeClr val="tx1"/>
                </a:solidFill>
              </a:rPr>
              <a:t> why</a:t>
            </a:r>
            <a:r>
              <a:rPr lang="en-US" dirty="0">
                <a:solidFill>
                  <a:schemeClr val="tx1"/>
                </a:solidFill>
              </a:rPr>
              <a:t> of the dramatic situation. </a:t>
            </a:r>
          </a:p>
          <a:p>
            <a:pPr marL="457200" lvl="0" indent="-457200">
              <a:buFont typeface="+mj-lt"/>
              <a:buAutoNum type="arabicPeriod"/>
            </a:pPr>
            <a:r>
              <a:rPr lang="en-US" u="sng" dirty="0">
                <a:solidFill>
                  <a:schemeClr val="tx1"/>
                </a:solidFill>
              </a:rPr>
              <a:t>What</a:t>
            </a:r>
            <a:r>
              <a:rPr lang="en-US" dirty="0">
                <a:solidFill>
                  <a:schemeClr val="tx1"/>
                </a:solidFill>
              </a:rPr>
              <a:t> is being dramatized? What conflicts or themes does the poem present, address, or question?</a:t>
            </a:r>
          </a:p>
          <a:p>
            <a:pPr marL="457200" lvl="0" indent="-457200">
              <a:buFont typeface="+mj-lt"/>
              <a:buAutoNum type="arabicPeriod"/>
            </a:pPr>
            <a:r>
              <a:rPr lang="en-US" u="sng" dirty="0">
                <a:solidFill>
                  <a:schemeClr val="tx1"/>
                </a:solidFill>
              </a:rPr>
              <a:t>Who</a:t>
            </a:r>
            <a:r>
              <a:rPr lang="en-US" dirty="0">
                <a:solidFill>
                  <a:schemeClr val="tx1"/>
                </a:solidFill>
              </a:rPr>
              <a:t> is the speaker? Define and describe the speaker and his/her voice. What does the speaker say? Who is the audience? Are other characters involved?</a:t>
            </a:r>
          </a:p>
          <a:p>
            <a:pPr marL="457200" lvl="0" indent="-457200">
              <a:buFont typeface="+mj-lt"/>
              <a:buAutoNum type="arabicPeriod"/>
            </a:pPr>
            <a:r>
              <a:rPr lang="en-US" u="sng" dirty="0">
                <a:solidFill>
                  <a:schemeClr val="tx1"/>
                </a:solidFill>
              </a:rPr>
              <a:t>What</a:t>
            </a:r>
            <a:r>
              <a:rPr lang="en-US" dirty="0">
                <a:solidFill>
                  <a:schemeClr val="tx1"/>
                </a:solidFill>
              </a:rPr>
              <a:t> happens in the poem? Consider the plot or basic design of the action. How are the dramatized conflicts or themes introduced, sustained, resolved, etc.?</a:t>
            </a:r>
          </a:p>
          <a:p>
            <a:pPr marL="457200" lvl="0" indent="-457200">
              <a:buFont typeface="+mj-lt"/>
              <a:buAutoNum type="arabicPeriod"/>
            </a:pPr>
            <a:r>
              <a:rPr lang="en-US" u="sng" dirty="0">
                <a:solidFill>
                  <a:schemeClr val="tx1"/>
                </a:solidFill>
              </a:rPr>
              <a:t>When</a:t>
            </a:r>
            <a:r>
              <a:rPr lang="en-US" b="1" dirty="0">
                <a:solidFill>
                  <a:schemeClr val="tx1"/>
                </a:solidFill>
              </a:rPr>
              <a:t> </a:t>
            </a:r>
            <a:r>
              <a:rPr lang="en-US" dirty="0">
                <a:solidFill>
                  <a:schemeClr val="tx1"/>
                </a:solidFill>
              </a:rPr>
              <a:t>does the action occur? What is the date and/or time of day?</a:t>
            </a:r>
          </a:p>
          <a:p>
            <a:pPr marL="457200" lvl="0" indent="-457200">
              <a:buFont typeface="+mj-lt"/>
              <a:buAutoNum type="arabicPeriod"/>
            </a:pPr>
            <a:r>
              <a:rPr lang="en-US" u="sng" dirty="0">
                <a:solidFill>
                  <a:schemeClr val="tx1"/>
                </a:solidFill>
              </a:rPr>
              <a:t>Where</a:t>
            </a:r>
            <a:r>
              <a:rPr lang="en-US" dirty="0">
                <a:solidFill>
                  <a:schemeClr val="tx1"/>
                </a:solidFill>
              </a:rPr>
              <a:t> is the speaker? Describe the physical location of the dramatic moment.</a:t>
            </a:r>
          </a:p>
          <a:p>
            <a:pPr marL="457200" lvl="0" indent="-457200">
              <a:buFont typeface="+mj-lt"/>
              <a:buAutoNum type="arabicPeriod"/>
            </a:pPr>
            <a:r>
              <a:rPr lang="en-US" u="sng" dirty="0">
                <a:solidFill>
                  <a:schemeClr val="tx1"/>
                </a:solidFill>
              </a:rPr>
              <a:t>Why</a:t>
            </a:r>
            <a:r>
              <a:rPr lang="en-US" dirty="0">
                <a:solidFill>
                  <a:schemeClr val="tx1"/>
                </a:solidFill>
              </a:rPr>
              <a:t> does the speaker feel compelled to speak at this moment? What is his/her motivation?</a:t>
            </a:r>
          </a:p>
          <a:p>
            <a:endParaRPr lang="en-US" dirty="0"/>
          </a:p>
        </p:txBody>
      </p:sp>
    </p:spTree>
    <p:extLst>
      <p:ext uri="{BB962C8B-B14F-4D97-AF65-F5344CB8AC3E}">
        <p14:creationId xmlns:p14="http://schemas.microsoft.com/office/powerpoint/2010/main" val="5432518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b="1" dirty="0" smtClean="0">
                <a:solidFill>
                  <a:schemeClr val="tx1"/>
                </a:solidFill>
              </a:rPr>
              <a:t>Step Three: The Details</a:t>
            </a:r>
            <a:endParaRPr lang="en-US" b="1" dirty="0">
              <a:solidFill>
                <a:schemeClr val="tx1"/>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a:solidFill>
                  <a:schemeClr val="tx1"/>
                </a:solidFill>
              </a:rPr>
              <a:t>To analyze the design of the poem, we must focus on the poem's parts, namely how the poem dramatizes conflicts or ideas in language. By concentrating on the parts, we develop our understanding of the poem's structure, and we gather support and evidence for our interpretations. Some of the details we should consider include the following:</a:t>
            </a:r>
          </a:p>
          <a:p>
            <a:pPr marL="457200" lvl="0" indent="-457200">
              <a:buFont typeface="+mj-lt"/>
              <a:buAutoNum type="arabicPeriod"/>
            </a:pPr>
            <a:r>
              <a:rPr lang="en-US" u="sng" dirty="0">
                <a:solidFill>
                  <a:schemeClr val="tx1"/>
                </a:solidFill>
              </a:rPr>
              <a:t>Form</a:t>
            </a:r>
            <a:r>
              <a:rPr lang="en-US" dirty="0">
                <a:solidFill>
                  <a:schemeClr val="tx1"/>
                </a:solidFill>
              </a:rPr>
              <a:t>: Does the poem represent a particular form (sonnet, sestina, etc.)? Does the poem present any unique variations from the traditional structure of that form?</a:t>
            </a:r>
          </a:p>
          <a:p>
            <a:pPr marL="457200" lvl="0" indent="-457200">
              <a:buFont typeface="+mj-lt"/>
              <a:buAutoNum type="arabicPeriod"/>
            </a:pPr>
            <a:r>
              <a:rPr lang="en-US" u="sng" dirty="0">
                <a:solidFill>
                  <a:schemeClr val="tx1"/>
                </a:solidFill>
              </a:rPr>
              <a:t>Rhetoric</a:t>
            </a:r>
            <a:r>
              <a:rPr lang="en-US" dirty="0">
                <a:solidFill>
                  <a:schemeClr val="tx1"/>
                </a:solidFill>
              </a:rPr>
              <a:t>: How does the speaker make particular statements? Does the rhetoric seem odd in any way? Why? Consider the predicates and what they reveal about the speaker.</a:t>
            </a:r>
          </a:p>
          <a:p>
            <a:pPr marL="457200" lvl="0" indent="-457200">
              <a:buFont typeface="+mj-lt"/>
              <a:buAutoNum type="arabicPeriod"/>
            </a:pPr>
            <a:r>
              <a:rPr lang="en-US" u="sng" dirty="0">
                <a:solidFill>
                  <a:schemeClr val="tx1"/>
                </a:solidFill>
              </a:rPr>
              <a:t>Syntax</a:t>
            </a:r>
            <a:r>
              <a:rPr lang="en-US" dirty="0">
                <a:solidFill>
                  <a:schemeClr val="tx1"/>
                </a:solidFill>
              </a:rPr>
              <a:t>: Consider the subjects, verbs, and objects of each statement and what these elements reveal about the speaker. Do any statements have convoluted or vague syntax?</a:t>
            </a:r>
          </a:p>
          <a:p>
            <a:pPr marL="457200" lvl="0" indent="-457200">
              <a:buFont typeface="+mj-lt"/>
              <a:buAutoNum type="arabicPeriod"/>
            </a:pPr>
            <a:r>
              <a:rPr lang="en-US" u="sng" dirty="0">
                <a:solidFill>
                  <a:schemeClr val="tx1"/>
                </a:solidFill>
              </a:rPr>
              <a:t>Vocabulary:</a:t>
            </a:r>
            <a:r>
              <a:rPr lang="en-US" dirty="0">
                <a:solidFill>
                  <a:schemeClr val="tx1"/>
                </a:solidFill>
              </a:rPr>
              <a:t> Why does the poet choose one word over another in each line? Do any of the words have multiple or archaic meanings that add other meanings to the line? Use the </a:t>
            </a:r>
            <a:r>
              <a:rPr lang="en-US" i="1" dirty="0">
                <a:solidFill>
                  <a:schemeClr val="tx1"/>
                </a:solidFill>
              </a:rPr>
              <a:t>Oxford English Dictionary </a:t>
            </a:r>
            <a:r>
              <a:rPr lang="en-US" dirty="0">
                <a:solidFill>
                  <a:schemeClr val="tx1"/>
                </a:solidFill>
              </a:rPr>
              <a:t>as a resource.</a:t>
            </a:r>
          </a:p>
          <a:p>
            <a:endParaRPr lang="en-US" dirty="0"/>
          </a:p>
        </p:txBody>
      </p:sp>
    </p:spTree>
    <p:extLst>
      <p:ext uri="{BB962C8B-B14F-4D97-AF65-F5344CB8AC3E}">
        <p14:creationId xmlns:p14="http://schemas.microsoft.com/office/powerpoint/2010/main" val="10204306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b="1" dirty="0" smtClean="0">
                <a:solidFill>
                  <a:schemeClr val="tx1"/>
                </a:solidFill>
              </a:rPr>
              <a:t>Step Four: The Patterns</a:t>
            </a:r>
            <a:endParaRPr lang="en-US" b="1" dirty="0">
              <a:solidFill>
                <a:schemeClr val="tx1"/>
              </a:solidFill>
            </a:endParaRPr>
          </a:p>
        </p:txBody>
      </p:sp>
      <p:sp>
        <p:nvSpPr>
          <p:cNvPr id="3" name="Content Placeholder 2"/>
          <p:cNvSpPr>
            <a:spLocks noGrp="1"/>
          </p:cNvSpPr>
          <p:nvPr>
            <p:ph idx="1"/>
          </p:nvPr>
        </p:nvSpPr>
        <p:spPr>
          <a:xfrm>
            <a:off x="457200" y="1447800"/>
            <a:ext cx="8229600" cy="5029200"/>
          </a:xfrm>
        </p:spPr>
        <p:txBody>
          <a:bodyPr>
            <a:normAutofit fontScale="92500" lnSpcReduction="10000"/>
          </a:bodyPr>
          <a:lstStyle/>
          <a:p>
            <a:pPr marL="0" indent="0">
              <a:buNone/>
            </a:pPr>
            <a:r>
              <a:rPr lang="en-US" dirty="0">
                <a:solidFill>
                  <a:schemeClr val="tx1"/>
                </a:solidFill>
              </a:rPr>
              <a:t>As you analyze the design line by line, look for certain patterns to develop which provide insight into the dramatic situation, the speaker's state of mind, or the poet's use of details. Some of the most common patterns include the following:</a:t>
            </a:r>
          </a:p>
          <a:p>
            <a:pPr marL="457200" lvl="0" indent="-457200">
              <a:buFont typeface="+mj-lt"/>
              <a:buAutoNum type="arabicPeriod"/>
            </a:pPr>
            <a:r>
              <a:rPr lang="en-US" u="sng" dirty="0">
                <a:solidFill>
                  <a:schemeClr val="tx1"/>
                </a:solidFill>
              </a:rPr>
              <a:t>Rhetorical Patterns</a:t>
            </a:r>
            <a:r>
              <a:rPr lang="en-US" dirty="0">
                <a:solidFill>
                  <a:schemeClr val="tx1"/>
                </a:solidFill>
              </a:rPr>
              <a:t>: Look for statements that follow the same format.</a:t>
            </a:r>
          </a:p>
          <a:p>
            <a:pPr marL="457200" lvl="0" indent="-457200">
              <a:buFont typeface="+mj-lt"/>
              <a:buAutoNum type="arabicPeriod"/>
            </a:pPr>
            <a:r>
              <a:rPr lang="en-US" u="sng" dirty="0">
                <a:solidFill>
                  <a:schemeClr val="tx1"/>
                </a:solidFill>
              </a:rPr>
              <a:t>Rhyme</a:t>
            </a:r>
            <a:r>
              <a:rPr lang="en-US" dirty="0">
                <a:solidFill>
                  <a:schemeClr val="tx1"/>
                </a:solidFill>
              </a:rPr>
              <a:t>: Consider the significance of the end words joined by sound; in a poem with no rhymes, consider the importance of the end words.</a:t>
            </a:r>
          </a:p>
          <a:p>
            <a:pPr marL="457200" lvl="0" indent="-457200">
              <a:buFont typeface="+mj-lt"/>
              <a:buAutoNum type="arabicPeriod"/>
            </a:pPr>
            <a:r>
              <a:rPr lang="en-US" u="sng" dirty="0">
                <a:solidFill>
                  <a:schemeClr val="tx1"/>
                </a:solidFill>
              </a:rPr>
              <a:t>Patterns of Sound</a:t>
            </a:r>
            <a:r>
              <a:rPr lang="en-US" dirty="0">
                <a:solidFill>
                  <a:schemeClr val="tx1"/>
                </a:solidFill>
              </a:rPr>
              <a:t>: Alliteration and assonance create sound effects and often cluster significant words.</a:t>
            </a:r>
          </a:p>
          <a:p>
            <a:pPr marL="457200" lvl="0" indent="-457200">
              <a:buFont typeface="+mj-lt"/>
              <a:buAutoNum type="arabicPeriod"/>
            </a:pPr>
            <a:r>
              <a:rPr lang="en-US" u="sng" dirty="0">
                <a:solidFill>
                  <a:schemeClr val="tx1"/>
                </a:solidFill>
              </a:rPr>
              <a:t>Visual Patterns</a:t>
            </a:r>
            <a:r>
              <a:rPr lang="en-US" dirty="0">
                <a:solidFill>
                  <a:schemeClr val="tx1"/>
                </a:solidFill>
              </a:rPr>
              <a:t>: How does the poem look on the page?</a:t>
            </a:r>
          </a:p>
          <a:p>
            <a:pPr marL="457200" lvl="0" indent="-457200">
              <a:buFont typeface="+mj-lt"/>
              <a:buAutoNum type="arabicPeriod"/>
            </a:pPr>
            <a:r>
              <a:rPr lang="en-US" u="sng" dirty="0">
                <a:solidFill>
                  <a:schemeClr val="tx1"/>
                </a:solidFill>
              </a:rPr>
              <a:t>Rhythm and Meter:</a:t>
            </a:r>
            <a:r>
              <a:rPr lang="en-US" dirty="0">
                <a:solidFill>
                  <a:schemeClr val="tx1"/>
                </a:solidFill>
              </a:rPr>
              <a:t> Consider how rhythm and meter influence our perception of the speaker and his/her language.</a:t>
            </a:r>
          </a:p>
          <a:p>
            <a:endParaRPr lang="en-US" dirty="0"/>
          </a:p>
        </p:txBody>
      </p:sp>
    </p:spTree>
    <p:extLst>
      <p:ext uri="{BB962C8B-B14F-4D97-AF65-F5344CB8AC3E}">
        <p14:creationId xmlns:p14="http://schemas.microsoft.com/office/powerpoint/2010/main" val="154492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5354" y="228600"/>
            <a:ext cx="8229600" cy="685800"/>
          </a:xfrm>
        </p:spPr>
        <p:txBody>
          <a:bodyPr/>
          <a:lstStyle/>
          <a:p>
            <a:r>
              <a:rPr lang="en-US" b="1" dirty="0" smtClean="0">
                <a:solidFill>
                  <a:schemeClr val="tx1"/>
                </a:solidFill>
              </a:rPr>
              <a:t>Tips to Keep in Mind</a:t>
            </a:r>
            <a:endParaRPr lang="en-US" b="1" dirty="0">
              <a:solidFill>
                <a:schemeClr val="tx1"/>
              </a:solidFill>
            </a:endParaRPr>
          </a:p>
        </p:txBody>
      </p:sp>
      <p:sp>
        <p:nvSpPr>
          <p:cNvPr id="3" name="Content Placeholder 2"/>
          <p:cNvSpPr>
            <a:spLocks noGrp="1"/>
          </p:cNvSpPr>
          <p:nvPr>
            <p:ph sz="half" idx="2"/>
          </p:nvPr>
        </p:nvSpPr>
        <p:spPr>
          <a:xfrm>
            <a:off x="5410200" y="1676400"/>
            <a:ext cx="3505200" cy="4953000"/>
          </a:xfrm>
        </p:spPr>
        <p:txBody>
          <a:bodyPr numCol="2">
            <a:normAutofit/>
          </a:bodyPr>
          <a:lstStyle/>
          <a:p>
            <a:r>
              <a:rPr lang="en-US" sz="1600" dirty="0" smtClean="0">
                <a:solidFill>
                  <a:schemeClr val="tx1"/>
                </a:solidFill>
              </a:rPr>
              <a:t>asserts</a:t>
            </a:r>
            <a:endParaRPr lang="en-US" sz="1600" dirty="0">
              <a:solidFill>
                <a:schemeClr val="tx1"/>
              </a:solidFill>
            </a:endParaRPr>
          </a:p>
          <a:p>
            <a:r>
              <a:rPr lang="en-US" sz="1600" dirty="0">
                <a:solidFill>
                  <a:schemeClr val="tx1"/>
                </a:solidFill>
              </a:rPr>
              <a:t>enacts</a:t>
            </a:r>
          </a:p>
          <a:p>
            <a:r>
              <a:rPr lang="en-US" sz="1600" dirty="0">
                <a:solidFill>
                  <a:schemeClr val="tx1"/>
                </a:solidFill>
              </a:rPr>
              <a:t>connects</a:t>
            </a:r>
          </a:p>
          <a:p>
            <a:r>
              <a:rPr lang="en-US" sz="1600" dirty="0">
                <a:solidFill>
                  <a:schemeClr val="tx1"/>
                </a:solidFill>
              </a:rPr>
              <a:t>portrays</a:t>
            </a:r>
          </a:p>
          <a:p>
            <a:r>
              <a:rPr lang="en-US" sz="1600" dirty="0">
                <a:solidFill>
                  <a:schemeClr val="tx1"/>
                </a:solidFill>
              </a:rPr>
              <a:t>contrasts</a:t>
            </a:r>
          </a:p>
          <a:p>
            <a:r>
              <a:rPr lang="en-US" sz="1600" dirty="0">
                <a:solidFill>
                  <a:schemeClr val="tx1"/>
                </a:solidFill>
              </a:rPr>
              <a:t>juxtaposes</a:t>
            </a:r>
          </a:p>
          <a:p>
            <a:r>
              <a:rPr lang="en-US" sz="1600" dirty="0">
                <a:solidFill>
                  <a:schemeClr val="tx1"/>
                </a:solidFill>
              </a:rPr>
              <a:t>suggests</a:t>
            </a:r>
          </a:p>
          <a:p>
            <a:r>
              <a:rPr lang="en-US" sz="1600" dirty="0">
                <a:solidFill>
                  <a:schemeClr val="tx1"/>
                </a:solidFill>
              </a:rPr>
              <a:t>implies</a:t>
            </a:r>
          </a:p>
          <a:p>
            <a:r>
              <a:rPr lang="en-US" sz="1600" dirty="0">
                <a:solidFill>
                  <a:schemeClr val="tx1"/>
                </a:solidFill>
              </a:rPr>
              <a:t>shows</a:t>
            </a:r>
          </a:p>
          <a:p>
            <a:r>
              <a:rPr lang="en-US" sz="1600" dirty="0">
                <a:solidFill>
                  <a:schemeClr val="tx1"/>
                </a:solidFill>
              </a:rPr>
              <a:t>addresses</a:t>
            </a:r>
          </a:p>
          <a:p>
            <a:r>
              <a:rPr lang="en-US" sz="1600" dirty="0">
                <a:solidFill>
                  <a:schemeClr val="tx1"/>
                </a:solidFill>
              </a:rPr>
              <a:t>emphasizes</a:t>
            </a:r>
          </a:p>
          <a:p>
            <a:r>
              <a:rPr lang="en-US" sz="1600" dirty="0">
                <a:solidFill>
                  <a:schemeClr val="tx1"/>
                </a:solidFill>
              </a:rPr>
              <a:t>stresses</a:t>
            </a:r>
          </a:p>
          <a:p>
            <a:r>
              <a:rPr lang="en-US" sz="1600" dirty="0">
                <a:solidFill>
                  <a:schemeClr val="tx1"/>
                </a:solidFill>
              </a:rPr>
              <a:t>accentuates</a:t>
            </a:r>
          </a:p>
          <a:p>
            <a:r>
              <a:rPr lang="en-US" sz="1600" dirty="0">
                <a:solidFill>
                  <a:schemeClr val="tx1"/>
                </a:solidFill>
              </a:rPr>
              <a:t>enables</a:t>
            </a:r>
          </a:p>
          <a:p>
            <a:r>
              <a:rPr lang="en-US" sz="1600" dirty="0">
                <a:solidFill>
                  <a:schemeClr val="tx1"/>
                </a:solidFill>
              </a:rPr>
              <a:t>dramatizes</a:t>
            </a:r>
          </a:p>
          <a:p>
            <a:r>
              <a:rPr lang="en-US" sz="1600" dirty="0">
                <a:solidFill>
                  <a:schemeClr val="tx1"/>
                </a:solidFill>
              </a:rPr>
              <a:t>presents</a:t>
            </a:r>
          </a:p>
          <a:p>
            <a:r>
              <a:rPr lang="en-US" sz="1600" dirty="0">
                <a:solidFill>
                  <a:schemeClr val="tx1"/>
                </a:solidFill>
              </a:rPr>
              <a:t>illustrates</a:t>
            </a:r>
          </a:p>
          <a:p>
            <a:r>
              <a:rPr lang="en-US" sz="1600" dirty="0">
                <a:solidFill>
                  <a:schemeClr val="tx1"/>
                </a:solidFill>
              </a:rPr>
              <a:t>characterizes</a:t>
            </a:r>
          </a:p>
          <a:p>
            <a:r>
              <a:rPr lang="en-US" sz="1600" dirty="0">
                <a:solidFill>
                  <a:schemeClr val="tx1"/>
                </a:solidFill>
              </a:rPr>
              <a:t>underlines</a:t>
            </a:r>
          </a:p>
          <a:p>
            <a:endParaRPr lang="en-US" dirty="0"/>
          </a:p>
        </p:txBody>
      </p:sp>
      <p:sp>
        <p:nvSpPr>
          <p:cNvPr id="5" name="Content Placeholder 4"/>
          <p:cNvSpPr>
            <a:spLocks noGrp="1"/>
          </p:cNvSpPr>
          <p:nvPr>
            <p:ph sz="quarter" idx="13"/>
          </p:nvPr>
        </p:nvSpPr>
        <p:spPr>
          <a:xfrm>
            <a:off x="365760" y="1600200"/>
            <a:ext cx="4815840" cy="5105400"/>
          </a:xfrm>
        </p:spPr>
        <p:txBody>
          <a:bodyPr>
            <a:normAutofit fontScale="77500" lnSpcReduction="20000"/>
          </a:bodyPr>
          <a:lstStyle/>
          <a:p>
            <a:pPr lvl="0"/>
            <a:r>
              <a:rPr lang="en-US" sz="2600" dirty="0">
                <a:solidFill>
                  <a:schemeClr val="tx1"/>
                </a:solidFill>
              </a:rPr>
              <a:t>Refer to the speaking voice in the poem as the speaker" or "the poet." For example, do not write, "In this poem, Wordsworth says that London is beautiful in the morning." However, you can write, "In this poem, Wordsworth presents a speaker who…" We cannot absolutely identify Wordsworth with the speaker of the poem, so it is more accurate to talk about "the speaker" or "the poet" in an explication. </a:t>
            </a:r>
          </a:p>
          <a:p>
            <a:pPr lvl="0"/>
            <a:r>
              <a:rPr lang="en-US" sz="2600" dirty="0">
                <a:solidFill>
                  <a:schemeClr val="tx1"/>
                </a:solidFill>
              </a:rPr>
              <a:t>Use the present tense when writing the explication. The poem, as a work of literature, continues to exist!</a:t>
            </a:r>
          </a:p>
          <a:p>
            <a:pPr lvl="0"/>
            <a:r>
              <a:rPr lang="en-US" sz="2600" dirty="0">
                <a:solidFill>
                  <a:schemeClr val="tx1"/>
                </a:solidFill>
              </a:rPr>
              <a:t>To avoid unnecessary uses of the verb "to be" in your compositions, the following list suggests some verbs you can use when writing the explication:</a:t>
            </a:r>
          </a:p>
          <a:p>
            <a:endParaRPr lang="en-US" dirty="0"/>
          </a:p>
        </p:txBody>
      </p:sp>
    </p:spTree>
    <p:extLst>
      <p:ext uri="{BB962C8B-B14F-4D97-AF65-F5344CB8AC3E}">
        <p14:creationId xmlns:p14="http://schemas.microsoft.com/office/powerpoint/2010/main" val="32138024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 </a:t>
            </a:r>
            <a:endParaRPr lang="en-US" dirty="0"/>
          </a:p>
        </p:txBody>
      </p:sp>
      <p:sp>
        <p:nvSpPr>
          <p:cNvPr id="3" name="Content Placeholder 2"/>
          <p:cNvSpPr>
            <a:spLocks noGrp="1"/>
          </p:cNvSpPr>
          <p:nvPr>
            <p:ph idx="1"/>
          </p:nvPr>
        </p:nvSpPr>
        <p:spPr>
          <a:xfrm>
            <a:off x="152400" y="1600200"/>
            <a:ext cx="8763000" cy="5105400"/>
          </a:xfrm>
        </p:spPr>
        <p:txBody>
          <a:bodyPr>
            <a:normAutofit/>
          </a:bodyPr>
          <a:lstStyle/>
          <a:p>
            <a:pPr marL="457200" indent="-457200">
              <a:buFont typeface="+mj-lt"/>
              <a:buAutoNum type="arabicPeriod"/>
            </a:pPr>
            <a:r>
              <a:rPr lang="en-US" sz="5400" dirty="0" smtClean="0">
                <a:solidFill>
                  <a:schemeClr val="tx1"/>
                </a:solidFill>
              </a:rPr>
              <a:t>I can write a poem following directions</a:t>
            </a:r>
          </a:p>
          <a:p>
            <a:pPr marL="457200" indent="-457200">
              <a:buFont typeface="+mj-lt"/>
              <a:buAutoNum type="arabicPeriod"/>
            </a:pPr>
            <a:r>
              <a:rPr lang="en-US" sz="5400" dirty="0" smtClean="0">
                <a:solidFill>
                  <a:schemeClr val="tx1"/>
                </a:solidFill>
              </a:rPr>
              <a:t>I can demonstrate an understanding of poetic forms </a:t>
            </a:r>
            <a:endParaRPr lang="en-US" sz="5400" dirty="0">
              <a:solidFill>
                <a:schemeClr val="tx1"/>
              </a:solidFill>
            </a:endParaRPr>
          </a:p>
        </p:txBody>
      </p:sp>
    </p:spTree>
    <p:extLst>
      <p:ext uri="{BB962C8B-B14F-4D97-AF65-F5344CB8AC3E}">
        <p14:creationId xmlns:p14="http://schemas.microsoft.com/office/powerpoint/2010/main" val="23955683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Journey Poem </a:t>
            </a:r>
            <a:endParaRPr lang="en-US" dirty="0"/>
          </a:p>
        </p:txBody>
      </p:sp>
      <p:sp>
        <p:nvSpPr>
          <p:cNvPr id="3" name="Content Placeholder 2"/>
          <p:cNvSpPr>
            <a:spLocks noGrp="1"/>
          </p:cNvSpPr>
          <p:nvPr>
            <p:ph idx="1"/>
          </p:nvPr>
        </p:nvSpPr>
        <p:spPr>
          <a:xfrm>
            <a:off x="457200" y="1600200"/>
            <a:ext cx="8229600" cy="4724400"/>
          </a:xfrm>
        </p:spPr>
        <p:txBody>
          <a:bodyPr>
            <a:noAutofit/>
          </a:bodyPr>
          <a:lstStyle/>
          <a:p>
            <a:r>
              <a:rPr lang="en-US" sz="3200" dirty="0" smtClean="0">
                <a:solidFill>
                  <a:schemeClr val="tx1"/>
                </a:solidFill>
              </a:rPr>
              <a:t>Follows a fairly strict, 20 step process</a:t>
            </a:r>
          </a:p>
          <a:p>
            <a:pPr lvl="1"/>
            <a:r>
              <a:rPr lang="en-US" sz="2000" dirty="0" smtClean="0">
                <a:solidFill>
                  <a:schemeClr val="tx1"/>
                </a:solidFill>
              </a:rPr>
              <a:t>You have the handout of the steps to follow</a:t>
            </a:r>
          </a:p>
          <a:p>
            <a:r>
              <a:rPr lang="en-US" sz="3200" dirty="0" smtClean="0">
                <a:solidFill>
                  <a:schemeClr val="tx1"/>
                </a:solidFill>
              </a:rPr>
              <a:t>Think </a:t>
            </a:r>
            <a:r>
              <a:rPr lang="en-US" sz="3200" dirty="0">
                <a:solidFill>
                  <a:schemeClr val="tx1"/>
                </a:solidFill>
              </a:rPr>
              <a:t>about various journeys in </a:t>
            </a:r>
            <a:r>
              <a:rPr lang="en-US" sz="3200" dirty="0" smtClean="0">
                <a:solidFill>
                  <a:schemeClr val="tx1"/>
                </a:solidFill>
              </a:rPr>
              <a:t>your </a:t>
            </a:r>
            <a:r>
              <a:rPr lang="en-US" sz="3200" dirty="0">
                <a:solidFill>
                  <a:schemeClr val="tx1"/>
                </a:solidFill>
              </a:rPr>
              <a:t>lives, ones </a:t>
            </a:r>
            <a:r>
              <a:rPr lang="en-US" sz="3200" dirty="0" smtClean="0">
                <a:solidFill>
                  <a:schemeClr val="tx1"/>
                </a:solidFill>
              </a:rPr>
              <a:t>you’ve </a:t>
            </a:r>
            <a:r>
              <a:rPr lang="en-US" sz="3200" dirty="0">
                <a:solidFill>
                  <a:schemeClr val="tx1"/>
                </a:solidFill>
              </a:rPr>
              <a:t>made on a routine </a:t>
            </a:r>
            <a:r>
              <a:rPr lang="en-US" sz="3200" dirty="0" smtClean="0">
                <a:solidFill>
                  <a:schemeClr val="tx1"/>
                </a:solidFill>
              </a:rPr>
              <a:t>basis</a:t>
            </a:r>
          </a:p>
          <a:p>
            <a:r>
              <a:rPr lang="en-US" sz="3200" smtClean="0">
                <a:solidFill>
                  <a:schemeClr val="tx1"/>
                </a:solidFill>
                <a:latin typeface="Book Antiqua"/>
                <a:ea typeface="Calibri"/>
                <a:cs typeface="Times-Roman"/>
              </a:rPr>
              <a:t>Use </a:t>
            </a:r>
            <a:r>
              <a:rPr lang="en-US" sz="3200" dirty="0" smtClean="0">
                <a:solidFill>
                  <a:schemeClr val="tx1"/>
                </a:solidFill>
                <a:latin typeface="Book Antiqua"/>
                <a:ea typeface="Calibri"/>
                <a:cs typeface="Times-Roman"/>
              </a:rPr>
              <a:t>as many </a:t>
            </a:r>
            <a:r>
              <a:rPr lang="en-US" sz="3200" dirty="0">
                <a:solidFill>
                  <a:schemeClr val="tx1"/>
                </a:solidFill>
                <a:latin typeface="Book Antiqua"/>
                <a:ea typeface="Calibri"/>
                <a:cs typeface="Times-Roman"/>
              </a:rPr>
              <a:t>sensory details as </a:t>
            </a:r>
            <a:r>
              <a:rPr lang="en-US" sz="3200" dirty="0" smtClean="0">
                <a:solidFill>
                  <a:schemeClr val="tx1"/>
                </a:solidFill>
                <a:latin typeface="Book Antiqua"/>
                <a:ea typeface="Calibri"/>
                <a:cs typeface="Times-Roman"/>
              </a:rPr>
              <a:t>possible, </a:t>
            </a:r>
            <a:r>
              <a:rPr lang="en-US" sz="3200" dirty="0">
                <a:solidFill>
                  <a:schemeClr val="tx1"/>
                </a:solidFill>
                <a:latin typeface="Book Antiqua"/>
                <a:ea typeface="Calibri"/>
                <a:cs typeface="Times-Roman"/>
              </a:rPr>
              <a:t>being very specific. </a:t>
            </a:r>
            <a:endParaRPr lang="en-US" sz="3200" dirty="0" smtClean="0">
              <a:solidFill>
                <a:schemeClr val="tx1"/>
              </a:solidFill>
              <a:latin typeface="Book Antiqua"/>
              <a:ea typeface="Calibri"/>
              <a:cs typeface="Times-Roman"/>
            </a:endParaRPr>
          </a:p>
          <a:p>
            <a:pPr lvl="1"/>
            <a:r>
              <a:rPr lang="en-US" sz="2000" dirty="0" smtClean="0">
                <a:solidFill>
                  <a:schemeClr val="tx1"/>
                </a:solidFill>
                <a:latin typeface="Book Antiqua"/>
                <a:ea typeface="Calibri"/>
                <a:cs typeface="Times-Roman"/>
              </a:rPr>
              <a:t>Weather</a:t>
            </a:r>
            <a:r>
              <a:rPr lang="en-US" sz="2000" dirty="0">
                <a:solidFill>
                  <a:schemeClr val="tx1"/>
                </a:solidFill>
                <a:latin typeface="Book Antiqua"/>
                <a:ea typeface="Calibri"/>
                <a:cs typeface="Times-Roman"/>
              </a:rPr>
              <a:t>, about sounds, various smells, how other people looked, etc. </a:t>
            </a:r>
            <a:endParaRPr lang="en-US" sz="2000" dirty="0">
              <a:solidFill>
                <a:schemeClr val="tx1"/>
              </a:solidFill>
            </a:endParaRPr>
          </a:p>
        </p:txBody>
      </p:sp>
    </p:spTree>
    <p:extLst>
      <p:ext uri="{BB962C8B-B14F-4D97-AF65-F5344CB8AC3E}">
        <p14:creationId xmlns:p14="http://schemas.microsoft.com/office/powerpoint/2010/main" val="2889812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a:xfrm>
            <a:off x="228600" y="1600200"/>
            <a:ext cx="8763000" cy="5029200"/>
          </a:xfrm>
        </p:spPr>
        <p:txBody>
          <a:bodyPr>
            <a:normAutofit/>
          </a:bodyPr>
          <a:lstStyle/>
          <a:p>
            <a:r>
              <a:rPr lang="en-US" sz="4800" dirty="0" smtClean="0">
                <a:solidFill>
                  <a:schemeClr val="tx1"/>
                </a:solidFill>
              </a:rPr>
              <a:t>I can correctly define and use personification, onomatopoeia, </a:t>
            </a:r>
            <a:r>
              <a:rPr lang="en-US" sz="4800" smtClean="0">
                <a:solidFill>
                  <a:schemeClr val="tx1"/>
                </a:solidFill>
              </a:rPr>
              <a:t>and simile </a:t>
            </a:r>
            <a:r>
              <a:rPr lang="en-US" sz="4800" dirty="0" smtClean="0">
                <a:solidFill>
                  <a:schemeClr val="tx1"/>
                </a:solidFill>
              </a:rPr>
              <a:t>in poetry </a:t>
            </a:r>
          </a:p>
          <a:p>
            <a:r>
              <a:rPr lang="en-US" sz="4800" dirty="0" smtClean="0">
                <a:solidFill>
                  <a:schemeClr val="tx1"/>
                </a:solidFill>
              </a:rPr>
              <a:t>I can collaborate with classmates </a:t>
            </a:r>
            <a:endParaRPr lang="en-US" sz="4800" dirty="0">
              <a:solidFill>
                <a:schemeClr val="tx1"/>
              </a:solidFill>
            </a:endParaRPr>
          </a:p>
        </p:txBody>
      </p:sp>
    </p:spTree>
    <p:extLst>
      <p:ext uri="{BB962C8B-B14F-4D97-AF65-F5344CB8AC3E}">
        <p14:creationId xmlns:p14="http://schemas.microsoft.com/office/powerpoint/2010/main" val="29555894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33400"/>
          </a:xfrm>
        </p:spPr>
        <p:txBody>
          <a:bodyPr>
            <a:normAutofit fontScale="90000"/>
          </a:bodyPr>
          <a:lstStyle/>
          <a:p>
            <a:r>
              <a:rPr lang="en-US" dirty="0" smtClean="0">
                <a:latin typeface="Book Antiqua"/>
                <a:ea typeface="Calibri"/>
                <a:cs typeface="Times-Roman"/>
              </a:rPr>
              <a:t/>
            </a:r>
            <a:br>
              <a:rPr lang="en-US" dirty="0" smtClean="0">
                <a:latin typeface="Book Antiqua"/>
                <a:ea typeface="Calibri"/>
                <a:cs typeface="Times-Roman"/>
              </a:rPr>
            </a:br>
            <a:r>
              <a:rPr lang="en-US" dirty="0">
                <a:ea typeface="Calibri"/>
                <a:cs typeface="Times New Roman"/>
              </a:rPr>
              <a:t/>
            </a:r>
            <a:br>
              <a:rPr lang="en-US" dirty="0">
                <a:ea typeface="Calibri"/>
                <a:cs typeface="Times New Roman"/>
              </a:rPr>
            </a:br>
            <a:r>
              <a:rPr lang="en-US" sz="4000" dirty="0">
                <a:latin typeface="Book Antiqua"/>
                <a:ea typeface="Calibri"/>
                <a:cs typeface="Times-Roman"/>
              </a:rPr>
              <a:t>Going to the Matinee, </a:t>
            </a:r>
            <a:r>
              <a:rPr lang="en-US" sz="4000" dirty="0" smtClean="0">
                <a:latin typeface="Book Antiqua"/>
                <a:ea typeface="Calibri"/>
                <a:cs typeface="Times-Roman"/>
              </a:rPr>
              <a:t>Anacortes</a:t>
            </a:r>
            <a:r>
              <a:rPr lang="en-US" sz="4000" dirty="0">
                <a:latin typeface="Book Antiqua"/>
                <a:ea typeface="Calibri"/>
                <a:cs typeface="Times-Roman"/>
              </a:rPr>
              <a:t>, 1960</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pPr marL="0" marR="0" indent="0">
              <a:spcBef>
                <a:spcPts val="0"/>
              </a:spcBef>
              <a:spcAft>
                <a:spcPts val="0"/>
              </a:spcAft>
              <a:buNone/>
            </a:pPr>
            <a:r>
              <a:rPr lang="en-US" dirty="0">
                <a:solidFill>
                  <a:schemeClr val="tx1"/>
                </a:solidFill>
                <a:latin typeface="Book Antiqua"/>
                <a:ea typeface="Calibri"/>
                <a:cs typeface="Times-Roman"/>
              </a:rPr>
              <a:t>Beer bottles line the ditches all the way to town</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like beach drift after a storm.</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In each bottle there is a message which has evaporated.</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With my gunny sack pack, I look</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like a humped, arthritic old tramp. The clink</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of glass is a music that changes</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with the miles, changes</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as the weight of the pack ropes</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cuts into my thumbs. The air is summer</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on the tongue, but the soaked cloth stinks</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of stale hops, of spit, old rainwater,</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smells like the weight of a ticket</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to </a:t>
            </a:r>
            <a:r>
              <a:rPr lang="en-US" i="1" dirty="0">
                <a:solidFill>
                  <a:schemeClr val="tx1"/>
                </a:solidFill>
                <a:latin typeface="Book Antiqua"/>
                <a:ea typeface="Calibri"/>
                <a:cs typeface="Times-Italic"/>
              </a:rPr>
              <a:t>Flash Gordon in the Caverns of Mongo</a:t>
            </a:r>
            <a:r>
              <a:rPr lang="en-US" dirty="0">
                <a:solidFill>
                  <a:schemeClr val="tx1"/>
                </a:solidFill>
                <a:latin typeface="Book Antiqua"/>
                <a:ea typeface="Calibri"/>
                <a:cs typeface="Times-Roman"/>
              </a:rPr>
              <a:t>.</a:t>
            </a:r>
            <a:endParaRPr lang="en-US" dirty="0">
              <a:solidFill>
                <a:schemeClr val="tx1"/>
              </a:solidFill>
              <a:ea typeface="Calibri"/>
              <a:cs typeface="Times New Roman"/>
            </a:endParaRPr>
          </a:p>
          <a:p>
            <a:endParaRPr lang="en-US" dirty="0">
              <a:solidFill>
                <a:schemeClr val="tx1"/>
              </a:solidFill>
            </a:endParaRPr>
          </a:p>
        </p:txBody>
      </p:sp>
    </p:spTree>
    <p:extLst>
      <p:ext uri="{BB962C8B-B14F-4D97-AF65-F5344CB8AC3E}">
        <p14:creationId xmlns:p14="http://schemas.microsoft.com/office/powerpoint/2010/main" val="29260760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fontScale="92500" lnSpcReduction="10000"/>
          </a:bodyPr>
          <a:lstStyle/>
          <a:p>
            <a:pPr marL="0" marR="0" indent="0">
              <a:spcBef>
                <a:spcPts val="0"/>
              </a:spcBef>
              <a:spcAft>
                <a:spcPts val="0"/>
              </a:spcAft>
              <a:buNone/>
            </a:pPr>
            <a:r>
              <a:rPr lang="en-US" dirty="0">
                <a:solidFill>
                  <a:schemeClr val="tx1"/>
                </a:solidFill>
                <a:latin typeface="Book Antiqua"/>
                <a:ea typeface="Calibri"/>
                <a:cs typeface="Times-Roman"/>
              </a:rPr>
              <a:t>There are still messages in these bottles,</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and every storekeeper, any small kid,</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can read them. At Heart Lake, a single heron kites</a:t>
            </a:r>
            <a:endParaRPr lang="en-US" dirty="0">
              <a:solidFill>
                <a:schemeClr val="tx1"/>
              </a:solidFill>
              <a:ea typeface="Calibri"/>
              <a:cs typeface="Times New Roman"/>
            </a:endParaRPr>
          </a:p>
          <a:p>
            <a:pPr marL="0" marR="0" indent="0">
              <a:spcBef>
                <a:spcPts val="0"/>
              </a:spcBef>
              <a:spcAft>
                <a:spcPts val="0"/>
              </a:spcAft>
              <a:buNone/>
            </a:pPr>
            <a:r>
              <a:rPr lang="en-US" dirty="0" smtClean="0">
                <a:solidFill>
                  <a:schemeClr val="tx1"/>
                </a:solidFill>
                <a:latin typeface="Book Antiqua"/>
                <a:ea typeface="Calibri"/>
                <a:cs typeface="Times-Roman"/>
              </a:rPr>
              <a:t>from </a:t>
            </a:r>
            <a:r>
              <a:rPr lang="en-US" dirty="0">
                <a:solidFill>
                  <a:schemeClr val="tx1"/>
                </a:solidFill>
                <a:latin typeface="Book Antiqua"/>
                <a:ea typeface="Calibri"/>
                <a:cs typeface="Times-Roman"/>
              </a:rPr>
              <a:t>the cattails, and floats in a June wind</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that doesn’t know what a </a:t>
            </a:r>
            <a:r>
              <a:rPr lang="en-US" i="1" dirty="0">
                <a:solidFill>
                  <a:schemeClr val="tx1"/>
                </a:solidFill>
                <a:latin typeface="Book Antiqua"/>
                <a:ea typeface="Calibri"/>
                <a:cs typeface="Times-Italic"/>
              </a:rPr>
              <a:t>dweeb </a:t>
            </a:r>
            <a:r>
              <a:rPr lang="en-US" dirty="0">
                <a:solidFill>
                  <a:schemeClr val="tx1"/>
                </a:solidFill>
                <a:latin typeface="Book Antiqua"/>
                <a:ea typeface="Calibri"/>
                <a:cs typeface="Times-Roman"/>
              </a:rPr>
              <a:t>is.</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A heavy rain begins, because it’s Saturday,</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and there’s a serial between the double features.</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I'm readier than </a:t>
            </a:r>
            <a:r>
              <a:rPr lang="en-US" dirty="0" err="1">
                <a:solidFill>
                  <a:schemeClr val="tx1"/>
                </a:solidFill>
                <a:latin typeface="Book Antiqua"/>
                <a:ea typeface="Calibri"/>
                <a:cs typeface="Times-Roman"/>
              </a:rPr>
              <a:t>Freddier</a:t>
            </a:r>
            <a:r>
              <a:rPr lang="en-US" dirty="0">
                <a:solidFill>
                  <a:schemeClr val="tx1"/>
                </a:solidFill>
                <a:latin typeface="Book Antiqua"/>
                <a:ea typeface="Calibri"/>
                <a:cs typeface="Times-Roman"/>
              </a:rPr>
              <a:t>, and </a:t>
            </a:r>
            <a:r>
              <a:rPr lang="en-US" dirty="0" err="1">
                <a:solidFill>
                  <a:schemeClr val="tx1"/>
                </a:solidFill>
                <a:latin typeface="Book Antiqua"/>
                <a:ea typeface="Calibri"/>
                <a:cs typeface="Times-Roman"/>
              </a:rPr>
              <a:t>jammier</a:t>
            </a:r>
            <a:r>
              <a:rPr lang="en-US" dirty="0">
                <a:solidFill>
                  <a:schemeClr val="tx1"/>
                </a:solidFill>
                <a:latin typeface="Book Antiqua"/>
                <a:ea typeface="Calibri"/>
                <a:cs typeface="Times-Roman"/>
              </a:rPr>
              <a:t> than Jim.</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At Fergie’s Market the clerk sniffs at the bottles</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spilling from my bag. His eyes are hard as he counts</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out the shiny quarters of respectability.</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His grin is the grill of a hearse.</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I dig through the grave he puts me in</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and surface in line for the matinee.</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Little Sammy tells the clerk he is eleven.</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He will tell her this for so many years</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that always the simple act of eating popcorn</a:t>
            </a:r>
            <a:endParaRPr lang="en-US" dirty="0">
              <a:solidFill>
                <a:schemeClr val="tx1"/>
              </a:solidFill>
              <a:ea typeface="Calibri"/>
              <a:cs typeface="Times New Roman"/>
            </a:endParaRPr>
          </a:p>
          <a:p>
            <a:pPr marL="0" marR="0" indent="0">
              <a:spcBef>
                <a:spcPts val="0"/>
              </a:spcBef>
              <a:spcAft>
                <a:spcPts val="0"/>
              </a:spcAft>
              <a:buNone/>
            </a:pPr>
            <a:r>
              <a:rPr lang="en-US" dirty="0">
                <a:solidFill>
                  <a:schemeClr val="tx1"/>
                </a:solidFill>
                <a:latin typeface="Book Antiqua"/>
                <a:ea typeface="Calibri"/>
                <a:cs typeface="Times-Roman"/>
              </a:rPr>
              <a:t>will make him feel younger.</a:t>
            </a:r>
            <a:endParaRPr lang="en-US" dirty="0">
              <a:solidFill>
                <a:schemeClr val="tx1"/>
              </a:solidFill>
              <a:ea typeface="Calibri"/>
              <a:cs typeface="Times New Roman"/>
            </a:endParaRPr>
          </a:p>
          <a:p>
            <a:endParaRPr lang="en-US" dirty="0">
              <a:solidFill>
                <a:schemeClr val="tx1"/>
              </a:solidFill>
            </a:endParaRPr>
          </a:p>
        </p:txBody>
      </p:sp>
    </p:spTree>
    <p:extLst>
      <p:ext uri="{BB962C8B-B14F-4D97-AF65-F5344CB8AC3E}">
        <p14:creationId xmlns:p14="http://schemas.microsoft.com/office/powerpoint/2010/main" val="14162244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marR="0" indent="0">
              <a:spcBef>
                <a:spcPts val="0"/>
              </a:spcBef>
              <a:spcAft>
                <a:spcPts val="0"/>
              </a:spcAft>
              <a:buNone/>
            </a:pPr>
            <a:r>
              <a:rPr lang="en-US" sz="2800" dirty="0">
                <a:solidFill>
                  <a:schemeClr val="tx1"/>
                </a:solidFill>
                <a:latin typeface="Book Antiqua"/>
                <a:ea typeface="Calibri"/>
                <a:cs typeface="Times-Roman"/>
              </a:rPr>
              <a:t>I take a seat in the licorice dark,</a:t>
            </a:r>
            <a:endParaRPr lang="en-US" sz="2800" dirty="0">
              <a:solidFill>
                <a:schemeClr val="tx1"/>
              </a:solidFill>
              <a:ea typeface="Calibri"/>
              <a:cs typeface="Times New Roman"/>
            </a:endParaRPr>
          </a:p>
          <a:p>
            <a:pPr marL="0" marR="0" indent="0">
              <a:spcBef>
                <a:spcPts val="0"/>
              </a:spcBef>
              <a:spcAft>
                <a:spcPts val="0"/>
              </a:spcAft>
              <a:buNone/>
            </a:pPr>
            <a:r>
              <a:rPr lang="en-US" sz="2800" dirty="0">
                <a:solidFill>
                  <a:schemeClr val="tx1"/>
                </a:solidFill>
                <a:latin typeface="Book Antiqua"/>
                <a:ea typeface="Calibri"/>
                <a:cs typeface="Times-Roman"/>
              </a:rPr>
              <a:t>cloaked in the stench of old beer, wrapped</a:t>
            </a:r>
            <a:endParaRPr lang="en-US" sz="2800" dirty="0">
              <a:solidFill>
                <a:schemeClr val="tx1"/>
              </a:solidFill>
              <a:ea typeface="Calibri"/>
              <a:cs typeface="Times New Roman"/>
            </a:endParaRPr>
          </a:p>
          <a:p>
            <a:pPr marL="0" marR="0" indent="0">
              <a:spcBef>
                <a:spcPts val="0"/>
              </a:spcBef>
              <a:spcAft>
                <a:spcPts val="0"/>
              </a:spcAft>
              <a:buNone/>
            </a:pPr>
            <a:r>
              <a:rPr lang="en-US" sz="2800" dirty="0">
                <a:solidFill>
                  <a:schemeClr val="tx1"/>
                </a:solidFill>
                <a:latin typeface="Book Antiqua"/>
                <a:ea typeface="Calibri"/>
                <a:cs typeface="Times-Roman"/>
              </a:rPr>
              <a:t>in a silence so profound the noise</a:t>
            </a:r>
            <a:endParaRPr lang="en-US" sz="2800" dirty="0">
              <a:solidFill>
                <a:schemeClr val="tx1"/>
              </a:solidFill>
              <a:ea typeface="Calibri"/>
              <a:cs typeface="Times New Roman"/>
            </a:endParaRPr>
          </a:p>
          <a:p>
            <a:pPr marL="0" marR="0" indent="0">
              <a:spcBef>
                <a:spcPts val="0"/>
              </a:spcBef>
              <a:spcAft>
                <a:spcPts val="0"/>
              </a:spcAft>
              <a:buNone/>
            </a:pPr>
            <a:r>
              <a:rPr lang="en-US" sz="2800" dirty="0">
                <a:solidFill>
                  <a:schemeClr val="tx1"/>
                </a:solidFill>
                <a:latin typeface="Book Antiqua"/>
                <a:ea typeface="Calibri"/>
                <a:cs typeface="Times-Roman"/>
              </a:rPr>
              <a:t>vibrates inside my head like a shout.</a:t>
            </a:r>
            <a:endParaRPr lang="en-US" sz="2800" dirty="0">
              <a:solidFill>
                <a:schemeClr val="tx1"/>
              </a:solidFill>
              <a:ea typeface="Calibri"/>
              <a:cs typeface="Times New Roman"/>
            </a:endParaRPr>
          </a:p>
          <a:p>
            <a:pPr marL="0" marR="0" indent="0">
              <a:spcBef>
                <a:spcPts val="0"/>
              </a:spcBef>
              <a:spcAft>
                <a:spcPts val="0"/>
              </a:spcAft>
              <a:buNone/>
            </a:pPr>
            <a:r>
              <a:rPr lang="en-US" sz="2800" i="1" dirty="0" err="1">
                <a:solidFill>
                  <a:schemeClr val="tx1"/>
                </a:solidFill>
                <a:latin typeface="Book Antiqua"/>
                <a:ea typeface="Calibri"/>
                <a:cs typeface="Times-Italic"/>
              </a:rPr>
              <a:t>En</a:t>
            </a:r>
            <a:r>
              <a:rPr lang="en-US" sz="2800" i="1" dirty="0">
                <a:solidFill>
                  <a:schemeClr val="tx1"/>
                </a:solidFill>
                <a:latin typeface="Book Antiqua"/>
                <a:ea typeface="Calibri"/>
                <a:cs typeface="Times-Italic"/>
              </a:rPr>
              <a:t> la </a:t>
            </a:r>
            <a:r>
              <a:rPr lang="en-US" sz="2800" i="1" dirty="0" err="1">
                <a:solidFill>
                  <a:schemeClr val="tx1"/>
                </a:solidFill>
                <a:latin typeface="Book Antiqua"/>
                <a:ea typeface="Calibri"/>
                <a:cs typeface="Times-Italic"/>
              </a:rPr>
              <a:t>oscuridad</a:t>
            </a:r>
            <a:r>
              <a:rPr lang="en-US" sz="2800" i="1" dirty="0">
                <a:solidFill>
                  <a:schemeClr val="tx1"/>
                </a:solidFill>
                <a:latin typeface="Book Antiqua"/>
                <a:ea typeface="Calibri"/>
                <a:cs typeface="Times-Italic"/>
              </a:rPr>
              <a:t>, </a:t>
            </a:r>
            <a:r>
              <a:rPr lang="en-US" sz="2800" i="1" dirty="0" err="1">
                <a:solidFill>
                  <a:schemeClr val="tx1"/>
                </a:solidFill>
                <a:latin typeface="Book Antiqua"/>
                <a:ea typeface="Calibri"/>
                <a:cs typeface="Times-Italic"/>
              </a:rPr>
              <a:t>todos</a:t>
            </a:r>
            <a:r>
              <a:rPr lang="en-US" sz="2800" i="1" dirty="0">
                <a:solidFill>
                  <a:schemeClr val="tx1"/>
                </a:solidFill>
                <a:latin typeface="Book Antiqua"/>
                <a:ea typeface="Calibri"/>
                <a:cs typeface="Times-Italic"/>
              </a:rPr>
              <a:t> los </a:t>
            </a:r>
            <a:r>
              <a:rPr lang="en-US" sz="2800" i="1" dirty="0" err="1">
                <a:solidFill>
                  <a:schemeClr val="tx1"/>
                </a:solidFill>
                <a:latin typeface="Book Antiqua"/>
                <a:ea typeface="Calibri"/>
                <a:cs typeface="Times-Italic"/>
              </a:rPr>
              <a:t>ojos</a:t>
            </a:r>
            <a:r>
              <a:rPr lang="en-US" sz="2800" i="1" dirty="0">
                <a:solidFill>
                  <a:schemeClr val="tx1"/>
                </a:solidFill>
                <a:latin typeface="Book Antiqua"/>
                <a:ea typeface="Calibri"/>
                <a:cs typeface="Times-Italic"/>
              </a:rPr>
              <a:t> </a:t>
            </a:r>
            <a:r>
              <a:rPr lang="en-US" sz="2800" i="1" dirty="0" err="1">
                <a:solidFill>
                  <a:schemeClr val="tx1"/>
                </a:solidFill>
                <a:latin typeface="Book Antiqua"/>
                <a:ea typeface="Calibri"/>
                <a:cs typeface="Times-Italic"/>
              </a:rPr>
              <a:t>tienen</a:t>
            </a:r>
            <a:r>
              <a:rPr lang="en-US" sz="2800" i="1" dirty="0">
                <a:solidFill>
                  <a:schemeClr val="tx1"/>
                </a:solidFill>
                <a:latin typeface="Book Antiqua"/>
                <a:ea typeface="Calibri"/>
                <a:cs typeface="Times-Italic"/>
              </a:rPr>
              <a:t> </a:t>
            </a:r>
            <a:r>
              <a:rPr lang="en-US" sz="2800" i="1" dirty="0" err="1">
                <a:solidFill>
                  <a:schemeClr val="tx1"/>
                </a:solidFill>
                <a:latin typeface="Book Antiqua"/>
                <a:ea typeface="Calibri"/>
                <a:cs typeface="Times-Italic"/>
              </a:rPr>
              <a:t>lenguas</a:t>
            </a:r>
            <a:r>
              <a:rPr lang="en-US" sz="2800" i="1" dirty="0">
                <a:solidFill>
                  <a:schemeClr val="tx1"/>
                </a:solidFill>
                <a:latin typeface="Book Antiqua"/>
                <a:ea typeface="Calibri"/>
                <a:cs typeface="Times-Italic"/>
              </a:rPr>
              <a:t>.</a:t>
            </a:r>
            <a:endParaRPr lang="en-US" sz="2800" dirty="0">
              <a:solidFill>
                <a:schemeClr val="tx1"/>
              </a:solidFill>
              <a:ea typeface="Calibri"/>
              <a:cs typeface="Times New Roman"/>
            </a:endParaRPr>
          </a:p>
          <a:p>
            <a:pPr marL="0" marR="0" indent="0">
              <a:spcBef>
                <a:spcPts val="0"/>
              </a:spcBef>
              <a:spcAft>
                <a:spcPts val="0"/>
              </a:spcAft>
              <a:buNone/>
            </a:pPr>
            <a:r>
              <a:rPr lang="en-US" sz="2800" dirty="0">
                <a:solidFill>
                  <a:schemeClr val="tx1"/>
                </a:solidFill>
                <a:latin typeface="Book Antiqua"/>
                <a:ea typeface="Calibri"/>
                <a:cs typeface="Times-Roman"/>
              </a:rPr>
              <a:t>In the darkness even the eyes have tongues.</a:t>
            </a:r>
            <a:endParaRPr lang="en-US" sz="2800" dirty="0">
              <a:solidFill>
                <a:schemeClr val="tx1"/>
              </a:solidFill>
              <a:ea typeface="Calibri"/>
              <a:cs typeface="Times New Roman"/>
            </a:endParaRPr>
          </a:p>
          <a:p>
            <a:pPr marL="0" marR="0" indent="0">
              <a:spcBef>
                <a:spcPts val="0"/>
              </a:spcBef>
              <a:spcAft>
                <a:spcPts val="0"/>
              </a:spcAft>
              <a:buNone/>
            </a:pPr>
            <a:r>
              <a:rPr lang="en-US" sz="2800" dirty="0">
                <a:solidFill>
                  <a:schemeClr val="tx1"/>
                </a:solidFill>
                <a:latin typeface="Book Antiqua"/>
                <a:ea typeface="Calibri"/>
                <a:cs typeface="Times-Roman"/>
              </a:rPr>
              <a:t>The walls gossip, the sticky floor points me out.</a:t>
            </a:r>
            <a:endParaRPr lang="en-US" sz="2800" dirty="0">
              <a:solidFill>
                <a:schemeClr val="tx1"/>
              </a:solidFill>
              <a:ea typeface="Calibri"/>
              <a:cs typeface="Times New Roman"/>
            </a:endParaRPr>
          </a:p>
          <a:p>
            <a:pPr marL="0" marR="0" indent="0">
              <a:spcBef>
                <a:spcPts val="0"/>
              </a:spcBef>
              <a:spcAft>
                <a:spcPts val="0"/>
              </a:spcAft>
              <a:buNone/>
            </a:pPr>
            <a:r>
              <a:rPr lang="en-US" sz="2800" dirty="0">
                <a:solidFill>
                  <a:schemeClr val="tx1"/>
                </a:solidFill>
                <a:latin typeface="Book Antiqua"/>
                <a:ea typeface="Calibri"/>
                <a:cs typeface="Times-Roman"/>
              </a:rPr>
              <a:t>All around me people leave their seats, until I am</a:t>
            </a:r>
            <a:endParaRPr lang="en-US" sz="2800" dirty="0">
              <a:solidFill>
                <a:schemeClr val="tx1"/>
              </a:solidFill>
              <a:ea typeface="Calibri"/>
              <a:cs typeface="Times New Roman"/>
            </a:endParaRPr>
          </a:p>
          <a:p>
            <a:pPr marL="0" marR="0" indent="0">
              <a:spcBef>
                <a:spcPts val="0"/>
              </a:spcBef>
              <a:spcAft>
                <a:spcPts val="0"/>
              </a:spcAft>
              <a:buNone/>
            </a:pPr>
            <a:r>
              <a:rPr lang="en-US" sz="2800" dirty="0">
                <a:solidFill>
                  <a:schemeClr val="tx1"/>
                </a:solidFill>
                <a:latin typeface="Book Antiqua"/>
                <a:ea typeface="Calibri"/>
                <a:cs typeface="Times-Roman"/>
              </a:rPr>
              <a:t>the single bottle left in its fragile case, this memory</a:t>
            </a:r>
            <a:endParaRPr lang="en-US" sz="2800" dirty="0">
              <a:solidFill>
                <a:schemeClr val="tx1"/>
              </a:solidFill>
              <a:ea typeface="Calibri"/>
              <a:cs typeface="Times New Roman"/>
            </a:endParaRPr>
          </a:p>
          <a:p>
            <a:pPr marL="0" marR="0" indent="0">
              <a:spcBef>
                <a:spcPts val="0"/>
              </a:spcBef>
              <a:spcAft>
                <a:spcPts val="0"/>
              </a:spcAft>
              <a:buNone/>
            </a:pPr>
            <a:r>
              <a:rPr lang="en-US" sz="2800" dirty="0">
                <a:solidFill>
                  <a:schemeClr val="tx1"/>
                </a:solidFill>
                <a:latin typeface="Book Antiqua"/>
                <a:ea typeface="Calibri"/>
                <a:cs typeface="Times-Roman"/>
              </a:rPr>
              <a:t>a wind blowing across the glass rim of time.</a:t>
            </a:r>
            <a:endParaRPr lang="en-US" sz="2800" dirty="0">
              <a:solidFill>
                <a:schemeClr val="tx1"/>
              </a:solidFill>
              <a:ea typeface="Calibri"/>
              <a:cs typeface="Times New Roman"/>
            </a:endParaRPr>
          </a:p>
          <a:p>
            <a:endParaRPr lang="en-US" sz="2800" dirty="0">
              <a:solidFill>
                <a:schemeClr val="tx1"/>
              </a:solidFill>
            </a:endParaRPr>
          </a:p>
        </p:txBody>
      </p:sp>
    </p:spTree>
    <p:extLst>
      <p:ext uri="{BB962C8B-B14F-4D97-AF65-F5344CB8AC3E}">
        <p14:creationId xmlns:p14="http://schemas.microsoft.com/office/powerpoint/2010/main" val="16461596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 </a:t>
            </a:r>
            <a:endParaRPr lang="en-US" dirty="0"/>
          </a:p>
        </p:txBody>
      </p:sp>
      <p:sp>
        <p:nvSpPr>
          <p:cNvPr id="3" name="Content Placeholder 2"/>
          <p:cNvSpPr>
            <a:spLocks noGrp="1"/>
          </p:cNvSpPr>
          <p:nvPr>
            <p:ph idx="1"/>
          </p:nvPr>
        </p:nvSpPr>
        <p:spPr>
          <a:xfrm>
            <a:off x="152400" y="1600200"/>
            <a:ext cx="8915400" cy="4953000"/>
          </a:xfrm>
        </p:spPr>
        <p:txBody>
          <a:bodyPr>
            <a:normAutofit/>
          </a:bodyPr>
          <a:lstStyle/>
          <a:p>
            <a:pPr marL="457200" indent="-457200">
              <a:buFont typeface="+mj-lt"/>
              <a:buAutoNum type="arabicPeriod"/>
            </a:pPr>
            <a:r>
              <a:rPr lang="en-US" sz="5400" dirty="0" smtClean="0">
                <a:solidFill>
                  <a:schemeClr val="tx1"/>
                </a:solidFill>
              </a:rPr>
              <a:t>I can use a place to craft a descriptive poem </a:t>
            </a:r>
          </a:p>
          <a:p>
            <a:pPr marL="457200" indent="-457200">
              <a:buFont typeface="+mj-lt"/>
              <a:buAutoNum type="arabicPeriod"/>
            </a:pPr>
            <a:r>
              <a:rPr lang="en-US" sz="5400" dirty="0" smtClean="0">
                <a:solidFill>
                  <a:schemeClr val="tx1"/>
                </a:solidFill>
              </a:rPr>
              <a:t>I can follow a specific poetic form </a:t>
            </a:r>
            <a:endParaRPr lang="en-US" sz="5400" dirty="0">
              <a:solidFill>
                <a:schemeClr val="tx1"/>
              </a:solidFill>
            </a:endParaRPr>
          </a:p>
        </p:txBody>
      </p:sp>
    </p:spTree>
    <p:extLst>
      <p:ext uri="{BB962C8B-B14F-4D97-AF65-F5344CB8AC3E}">
        <p14:creationId xmlns:p14="http://schemas.microsoft.com/office/powerpoint/2010/main" val="31574239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Picture Poem </a:t>
            </a:r>
            <a:endParaRPr lang="en-US" dirty="0"/>
          </a:p>
        </p:txBody>
      </p:sp>
      <p:sp>
        <p:nvSpPr>
          <p:cNvPr id="3" name="Content Placeholder 2"/>
          <p:cNvSpPr>
            <a:spLocks noGrp="1"/>
          </p:cNvSpPr>
          <p:nvPr>
            <p:ph idx="1"/>
          </p:nvPr>
        </p:nvSpPr>
        <p:spPr>
          <a:xfrm>
            <a:off x="457200" y="1295400"/>
            <a:ext cx="8229600" cy="4830763"/>
          </a:xfrm>
        </p:spPr>
        <p:txBody>
          <a:bodyPr>
            <a:normAutofit lnSpcReduction="10000"/>
          </a:bodyPr>
          <a:lstStyle/>
          <a:p>
            <a:pPr marL="0" marR="0">
              <a:spcBef>
                <a:spcPts val="0"/>
              </a:spcBef>
              <a:spcAft>
                <a:spcPts val="0"/>
              </a:spcAft>
            </a:pPr>
            <a:r>
              <a:rPr lang="en-US" sz="3200" dirty="0" smtClean="0">
                <a:solidFill>
                  <a:schemeClr val="tx1"/>
                </a:solidFill>
                <a:effectLst/>
                <a:latin typeface="Bell MT"/>
                <a:ea typeface="Times New Roman"/>
              </a:rPr>
              <a:t>Choose a landscape photo and write a description of it – using as many strong words and sensory details as possible.  Your description may be sentences or phrases.  Write for about five minutes.</a:t>
            </a:r>
            <a:endParaRPr lang="en-US" sz="3200" dirty="0" smtClean="0">
              <a:solidFill>
                <a:schemeClr val="tx1"/>
              </a:solidFill>
              <a:effectLst/>
              <a:latin typeface="Times New Roman"/>
              <a:ea typeface="Times New Roman"/>
            </a:endParaRPr>
          </a:p>
          <a:p>
            <a:pPr marL="0" marR="0" indent="0">
              <a:spcBef>
                <a:spcPts val="0"/>
              </a:spcBef>
              <a:spcAft>
                <a:spcPts val="0"/>
              </a:spcAft>
              <a:buNone/>
            </a:pPr>
            <a:r>
              <a:rPr lang="en-US" sz="3200" dirty="0" smtClean="0">
                <a:solidFill>
                  <a:schemeClr val="tx1"/>
                </a:solidFill>
                <a:effectLst/>
                <a:latin typeface="Bell MT"/>
                <a:ea typeface="Times New Roman"/>
              </a:rPr>
              <a:t>NEXT:</a:t>
            </a:r>
            <a:endParaRPr lang="en-US" sz="3200" dirty="0" smtClean="0">
              <a:solidFill>
                <a:schemeClr val="tx1"/>
              </a:solidFill>
              <a:effectLst/>
              <a:latin typeface="Times New Roman"/>
              <a:ea typeface="Times New Roman"/>
            </a:endParaRPr>
          </a:p>
          <a:p>
            <a:pPr marL="0" marR="0">
              <a:spcBef>
                <a:spcPts val="0"/>
              </a:spcBef>
              <a:spcAft>
                <a:spcPts val="0"/>
              </a:spcAft>
            </a:pPr>
            <a:r>
              <a:rPr lang="en-US" sz="3200" dirty="0" smtClean="0">
                <a:solidFill>
                  <a:schemeClr val="tx1"/>
                </a:solidFill>
                <a:effectLst/>
                <a:latin typeface="Bell MT"/>
                <a:ea typeface="Times New Roman"/>
              </a:rPr>
              <a:t>Go through your writing and cross out all “empty” words (it, is, are, was, were, there, that, like, an, a, the . . .).  Then circle your strongest words.</a:t>
            </a:r>
            <a:endParaRPr lang="en-US" sz="3200" dirty="0" smtClean="0">
              <a:solidFill>
                <a:schemeClr val="tx1"/>
              </a:solidFill>
              <a:effectLst/>
              <a:latin typeface="Times New Roman"/>
              <a:ea typeface="Times New Roman"/>
            </a:endParaRPr>
          </a:p>
          <a:p>
            <a:endParaRPr lang="en-US" sz="2800" dirty="0">
              <a:solidFill>
                <a:schemeClr val="tx1"/>
              </a:solidFill>
            </a:endParaRPr>
          </a:p>
        </p:txBody>
      </p:sp>
    </p:spTree>
    <p:extLst>
      <p:ext uri="{BB962C8B-B14F-4D97-AF65-F5344CB8AC3E}">
        <p14:creationId xmlns:p14="http://schemas.microsoft.com/office/powerpoint/2010/main" val="182911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latin typeface="Bell MT"/>
                <a:ea typeface="Times New Roman"/>
                <a:cs typeface="Times New Roman"/>
              </a:rPr>
              <a:t>“20” </a:t>
            </a:r>
            <a:endParaRPr lang="en-US" dirty="0"/>
          </a:p>
        </p:txBody>
      </p:sp>
      <p:sp>
        <p:nvSpPr>
          <p:cNvPr id="3" name="Content Placeholder 2"/>
          <p:cNvSpPr>
            <a:spLocks noGrp="1"/>
          </p:cNvSpPr>
          <p:nvPr>
            <p:ph idx="1"/>
          </p:nvPr>
        </p:nvSpPr>
        <p:spPr/>
        <p:txBody>
          <a:bodyPr>
            <a:normAutofit/>
          </a:bodyPr>
          <a:lstStyle/>
          <a:p>
            <a:r>
              <a:rPr lang="en-US" sz="4000" dirty="0" smtClean="0">
                <a:solidFill>
                  <a:schemeClr val="tx1"/>
                </a:solidFill>
                <a:effectLst/>
                <a:latin typeface="Bell MT"/>
                <a:ea typeface="Times New Roman"/>
              </a:rPr>
              <a:t>Using </a:t>
            </a:r>
            <a:r>
              <a:rPr lang="en-US" sz="4000" b="1" dirty="0" smtClean="0">
                <a:solidFill>
                  <a:schemeClr val="tx1"/>
                </a:solidFill>
                <a:effectLst/>
                <a:latin typeface="Bell MT"/>
                <a:ea typeface="Times New Roman"/>
              </a:rPr>
              <a:t>only</a:t>
            </a:r>
            <a:r>
              <a:rPr lang="en-US" sz="4000" dirty="0" smtClean="0">
                <a:solidFill>
                  <a:schemeClr val="tx1"/>
                </a:solidFill>
                <a:effectLst/>
                <a:latin typeface="Bell MT"/>
                <a:ea typeface="Times New Roman"/>
              </a:rPr>
              <a:t> strong words (those you came up with for “Picture” and a few others you add in), write a 20 word poem that vividly describes a scene (that could be happening/could have happened in your picture).</a:t>
            </a:r>
            <a:endParaRPr lang="en-US" sz="4000" dirty="0" smtClean="0">
              <a:solidFill>
                <a:schemeClr val="tx1"/>
              </a:solidFill>
              <a:effectLst/>
              <a:latin typeface="Times New Roman"/>
              <a:ea typeface="Times New Roman"/>
            </a:endParaRPr>
          </a:p>
          <a:p>
            <a:endParaRPr lang="en-US" sz="4000" dirty="0">
              <a:solidFill>
                <a:schemeClr val="tx1"/>
              </a:solidFill>
            </a:endParaRPr>
          </a:p>
        </p:txBody>
      </p:sp>
    </p:spTree>
    <p:extLst>
      <p:ext uri="{BB962C8B-B14F-4D97-AF65-F5344CB8AC3E}">
        <p14:creationId xmlns:p14="http://schemas.microsoft.com/office/powerpoint/2010/main" val="9280056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latin typeface="Bell MT"/>
                <a:ea typeface="Times New Roman"/>
                <a:cs typeface="Times New Roman"/>
              </a:rPr>
              <a:t>“100” </a:t>
            </a:r>
            <a:endParaRPr lang="en-US" dirty="0"/>
          </a:p>
        </p:txBody>
      </p:sp>
      <p:sp>
        <p:nvSpPr>
          <p:cNvPr id="3" name="Content Placeholder 2"/>
          <p:cNvSpPr>
            <a:spLocks noGrp="1"/>
          </p:cNvSpPr>
          <p:nvPr>
            <p:ph idx="1"/>
          </p:nvPr>
        </p:nvSpPr>
        <p:spPr/>
        <p:txBody>
          <a:bodyPr>
            <a:normAutofit/>
          </a:bodyPr>
          <a:lstStyle/>
          <a:p>
            <a:r>
              <a:rPr lang="en-US" sz="3200" dirty="0" smtClean="0">
                <a:solidFill>
                  <a:schemeClr val="tx1"/>
                </a:solidFill>
                <a:effectLst/>
                <a:latin typeface="Bell MT"/>
                <a:ea typeface="Times New Roman"/>
              </a:rPr>
              <a:t>Keeping the “strong word” goal of “20”, write a poem with 100 words. </a:t>
            </a:r>
          </a:p>
          <a:p>
            <a:r>
              <a:rPr lang="en-US" sz="3200" dirty="0" smtClean="0">
                <a:solidFill>
                  <a:schemeClr val="tx1"/>
                </a:solidFill>
                <a:effectLst/>
                <a:latin typeface="Bell MT"/>
                <a:ea typeface="Times New Roman"/>
              </a:rPr>
              <a:t>Try use literary devices/poetic terms we have been using or you learned in previous English courses.</a:t>
            </a:r>
          </a:p>
          <a:p>
            <a:r>
              <a:rPr lang="en-US" sz="3200" dirty="0" smtClean="0">
                <a:solidFill>
                  <a:schemeClr val="tx1"/>
                </a:solidFill>
                <a:latin typeface="Bell MT"/>
                <a:ea typeface="Times New Roman"/>
              </a:rPr>
              <a:t>May use no more </a:t>
            </a:r>
            <a:r>
              <a:rPr lang="en-US" sz="3200" smtClean="0">
                <a:solidFill>
                  <a:schemeClr val="tx1"/>
                </a:solidFill>
                <a:latin typeface="Bell MT"/>
                <a:ea typeface="Times New Roman"/>
              </a:rPr>
              <a:t>than 5-10 weak words.</a:t>
            </a:r>
            <a:r>
              <a:rPr lang="en-US" sz="3200" smtClean="0">
                <a:solidFill>
                  <a:schemeClr val="tx1"/>
                </a:solidFill>
                <a:effectLst/>
                <a:latin typeface="Bell MT"/>
                <a:ea typeface="Times New Roman"/>
              </a:rPr>
              <a:t>  </a:t>
            </a:r>
            <a:endParaRPr lang="en-US" sz="3200" dirty="0" smtClean="0">
              <a:solidFill>
                <a:schemeClr val="tx1"/>
              </a:solidFill>
              <a:effectLst/>
              <a:latin typeface="Bell MT"/>
              <a:ea typeface="Times New Roman"/>
            </a:endParaRPr>
          </a:p>
          <a:p>
            <a:r>
              <a:rPr lang="en-US" sz="3200" dirty="0" smtClean="0">
                <a:solidFill>
                  <a:schemeClr val="tx1"/>
                </a:solidFill>
                <a:effectLst/>
                <a:latin typeface="Bell MT"/>
                <a:ea typeface="Times New Roman"/>
              </a:rPr>
              <a:t>You may use “20” as a jumping off point, or you could start with a whole new vision.</a:t>
            </a:r>
            <a:endParaRPr lang="en-US" sz="3200" dirty="0" smtClean="0">
              <a:solidFill>
                <a:schemeClr val="tx1"/>
              </a:solidFill>
              <a:effectLst/>
              <a:latin typeface="Times New Roman"/>
              <a:ea typeface="Times New Roman"/>
            </a:endParaRPr>
          </a:p>
          <a:p>
            <a:endParaRPr lang="en-US" sz="3200" dirty="0">
              <a:solidFill>
                <a:schemeClr val="tx1"/>
              </a:solidFill>
            </a:endParaRPr>
          </a:p>
        </p:txBody>
      </p:sp>
    </p:spTree>
    <p:extLst>
      <p:ext uri="{BB962C8B-B14F-4D97-AF65-F5344CB8AC3E}">
        <p14:creationId xmlns:p14="http://schemas.microsoft.com/office/powerpoint/2010/main" val="28915222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304800"/>
            <a:ext cx="8229600" cy="838200"/>
          </a:xfrm>
        </p:spPr>
        <p:txBody>
          <a:bodyPr/>
          <a:lstStyle/>
          <a:p>
            <a:r>
              <a:rPr lang="en-US" i="1" dirty="0" smtClean="0">
                <a:solidFill>
                  <a:schemeClr val="tx1"/>
                </a:solidFill>
              </a:rPr>
              <a:t>10 Things I Hate About You</a:t>
            </a:r>
            <a:endParaRPr lang="en-US" i="1" dirty="0">
              <a:solidFill>
                <a:schemeClr val="tx1"/>
              </a:solidFill>
            </a:endParaRPr>
          </a:p>
        </p:txBody>
      </p:sp>
      <p:sp>
        <p:nvSpPr>
          <p:cNvPr id="3" name="Content Placeholder 2"/>
          <p:cNvSpPr>
            <a:spLocks noGrp="1"/>
          </p:cNvSpPr>
          <p:nvPr>
            <p:ph idx="1"/>
          </p:nvPr>
        </p:nvSpPr>
        <p:spPr>
          <a:xfrm>
            <a:off x="457200" y="1371600"/>
            <a:ext cx="8229600" cy="5181600"/>
          </a:xfrm>
        </p:spPr>
        <p:txBody>
          <a:bodyPr>
            <a:normAutofit/>
          </a:bodyPr>
          <a:lstStyle/>
          <a:p>
            <a:r>
              <a:rPr lang="en-US" dirty="0">
                <a:solidFill>
                  <a:schemeClr val="tx1"/>
                </a:solidFill>
              </a:rPr>
              <a:t>Kat Stratford (Julia Stiles) is beautiful, smart and quite abrasive to most of her fellow teens, meaning that she doesn't attract many boys. Unfortunately for her younger sister, Bianca (Larisa </a:t>
            </a:r>
            <a:r>
              <a:rPr lang="en-US" dirty="0" err="1">
                <a:solidFill>
                  <a:schemeClr val="tx1"/>
                </a:solidFill>
              </a:rPr>
              <a:t>Oleynik</a:t>
            </a:r>
            <a:r>
              <a:rPr lang="en-US" dirty="0">
                <a:solidFill>
                  <a:schemeClr val="tx1"/>
                </a:solidFill>
              </a:rPr>
              <a:t>), house rules say that she can't date until Kat has a boyfriend, so strings are pulled to set the dour damsel up for a romance. Soon Kat crosses paths with handsome new arrival Patrick Verona (Heath Ledger). Will Kat let her guard down enough to fall for the effortlessly charming Patrick</a:t>
            </a:r>
            <a:r>
              <a:rPr lang="en-US" dirty="0" smtClean="0">
                <a:solidFill>
                  <a:schemeClr val="tx1"/>
                </a:solidFill>
              </a:rPr>
              <a:t>?*</a:t>
            </a:r>
          </a:p>
          <a:p>
            <a:endParaRPr lang="en-US" dirty="0" smtClean="0">
              <a:solidFill>
                <a:schemeClr val="tx1"/>
              </a:solidFill>
            </a:endParaRPr>
          </a:p>
          <a:p>
            <a:pPr marL="0" indent="0">
              <a:buNone/>
            </a:pPr>
            <a:endParaRPr lang="en-US" dirty="0">
              <a:solidFill>
                <a:schemeClr val="tx1"/>
              </a:solidFill>
            </a:endParaRPr>
          </a:p>
          <a:p>
            <a:pPr marL="0" indent="0">
              <a:buNone/>
            </a:pPr>
            <a:r>
              <a:rPr lang="en-US" dirty="0" smtClean="0">
                <a:solidFill>
                  <a:schemeClr val="tx1"/>
                </a:solidFill>
              </a:rPr>
              <a:t>*Thanks Google for the information</a:t>
            </a:r>
            <a:endParaRPr lang="en-US" dirty="0">
              <a:solidFill>
                <a:schemeClr val="tx1"/>
              </a:solidFill>
            </a:endParaRPr>
          </a:p>
        </p:txBody>
      </p:sp>
    </p:spTree>
    <p:extLst>
      <p:ext uri="{BB962C8B-B14F-4D97-AF65-F5344CB8AC3E}">
        <p14:creationId xmlns:p14="http://schemas.microsoft.com/office/powerpoint/2010/main" val="41087006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228600"/>
            <a:ext cx="8229600" cy="685800"/>
          </a:xfrm>
        </p:spPr>
        <p:txBody>
          <a:bodyPr/>
          <a:lstStyle/>
          <a:p>
            <a:r>
              <a:rPr lang="en-US" i="1" dirty="0" smtClean="0">
                <a:solidFill>
                  <a:schemeClr val="tx1"/>
                </a:solidFill>
              </a:rPr>
              <a:t>10 Things I Hate About You</a:t>
            </a:r>
            <a:endParaRPr lang="en-US" i="1" dirty="0">
              <a:solidFill>
                <a:schemeClr val="tx1"/>
              </a:solidFill>
            </a:endParaRPr>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r>
              <a:rPr lang="en-US" sz="3200" dirty="0" smtClean="0">
                <a:solidFill>
                  <a:schemeClr val="tx1"/>
                </a:solidFill>
              </a:rPr>
              <a:t>We are watching the 1999 film to understand the importance of creative outlets, specifically poetry</a:t>
            </a:r>
          </a:p>
          <a:p>
            <a:r>
              <a:rPr lang="en-US" sz="3200" dirty="0" smtClean="0">
                <a:solidFill>
                  <a:schemeClr val="tx1"/>
                </a:solidFill>
              </a:rPr>
              <a:t>Your end task will be writing a 20 line poem depicting your feelings about senior year and the possibilities that await you when you graduate</a:t>
            </a:r>
          </a:p>
          <a:p>
            <a:r>
              <a:rPr lang="en-US" sz="3200" dirty="0" smtClean="0">
                <a:solidFill>
                  <a:schemeClr val="tx1"/>
                </a:solidFill>
              </a:rPr>
              <a:t>Any form, rhyme, rhythm, structure, etc. that you want</a:t>
            </a:r>
          </a:p>
          <a:p>
            <a:r>
              <a:rPr lang="en-US" sz="3200" dirty="0" smtClean="0">
                <a:solidFill>
                  <a:schemeClr val="tx1"/>
                </a:solidFill>
              </a:rPr>
              <a:t>Must be 20 lines with a creative title</a:t>
            </a:r>
          </a:p>
          <a:p>
            <a:endParaRPr lang="en-US" dirty="0"/>
          </a:p>
        </p:txBody>
      </p:sp>
    </p:spTree>
    <p:extLst>
      <p:ext uri="{BB962C8B-B14F-4D97-AF65-F5344CB8AC3E}">
        <p14:creationId xmlns:p14="http://schemas.microsoft.com/office/powerpoint/2010/main" val="4950647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Poetry Assessment</a:t>
            </a:r>
            <a:endParaRPr lang="en-US" dirty="0"/>
          </a:p>
        </p:txBody>
      </p:sp>
      <p:sp>
        <p:nvSpPr>
          <p:cNvPr id="3" name="Content Placeholder 2"/>
          <p:cNvSpPr>
            <a:spLocks noGrp="1"/>
          </p:cNvSpPr>
          <p:nvPr>
            <p:ph idx="1"/>
          </p:nvPr>
        </p:nvSpPr>
        <p:spPr/>
        <p:txBody>
          <a:bodyPr>
            <a:normAutofit/>
          </a:bodyPr>
          <a:lstStyle/>
          <a:p>
            <a:r>
              <a:rPr lang="en-US" sz="3600" dirty="0" smtClean="0">
                <a:solidFill>
                  <a:schemeClr val="tx1"/>
                </a:solidFill>
              </a:rPr>
              <a:t>Poetry book of your five favorite poems from class (your own), edited and refined</a:t>
            </a:r>
          </a:p>
          <a:p>
            <a:r>
              <a:rPr lang="en-US" sz="3600" dirty="0" smtClean="0">
                <a:solidFill>
                  <a:schemeClr val="tx1"/>
                </a:solidFill>
              </a:rPr>
              <a:t>Must add embellishment and illustrations to make the portfolio aesthetically pleasing </a:t>
            </a:r>
            <a:endParaRPr lang="en-US" sz="3600" dirty="0">
              <a:solidFill>
                <a:schemeClr val="tx1"/>
              </a:solidFill>
            </a:endParaRPr>
          </a:p>
        </p:txBody>
      </p:sp>
    </p:spTree>
    <p:extLst>
      <p:ext uri="{BB962C8B-B14F-4D97-AF65-F5344CB8AC3E}">
        <p14:creationId xmlns:p14="http://schemas.microsoft.com/office/powerpoint/2010/main" val="50025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tx1"/>
                </a:solidFill>
              </a:rPr>
              <a:t>Personification, Onomatopoeia, Simile</a:t>
            </a:r>
            <a:endParaRPr lang="en-US" dirty="0">
              <a:solidFill>
                <a:schemeClr val="tx1"/>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61424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sz="2800" dirty="0">
                <a:solidFill>
                  <a:schemeClr val="tx1"/>
                </a:solidFill>
                <a:latin typeface="Cambria"/>
                <a:ea typeface="Calibri"/>
                <a:cs typeface="Times New Roman"/>
              </a:rPr>
              <a:t>Choose your poems for your portfolio. You must have a total of </a:t>
            </a:r>
            <a:r>
              <a:rPr lang="en-US" sz="2800" dirty="0" smtClean="0">
                <a:solidFill>
                  <a:schemeClr val="tx1"/>
                </a:solidFill>
                <a:latin typeface="Cambria"/>
                <a:ea typeface="Calibri"/>
                <a:cs typeface="Times New Roman"/>
              </a:rPr>
              <a:t>5 pieces </a:t>
            </a:r>
            <a:r>
              <a:rPr lang="en-US" sz="2800" dirty="0">
                <a:solidFill>
                  <a:schemeClr val="tx1"/>
                </a:solidFill>
                <a:latin typeface="Cambria"/>
                <a:ea typeface="Calibri"/>
                <a:cs typeface="Times New Roman"/>
              </a:rPr>
              <a:t>of poetry. The following must be included in your portfolio</a:t>
            </a:r>
            <a:r>
              <a:rPr lang="en-US" sz="2800" dirty="0" smtClean="0">
                <a:solidFill>
                  <a:schemeClr val="tx1"/>
                </a:solidFill>
                <a:latin typeface="Cambria"/>
                <a:ea typeface="Calibri"/>
                <a:cs typeface="Times New Roman"/>
              </a:rPr>
              <a:t>:</a:t>
            </a:r>
          </a:p>
          <a:p>
            <a:pPr lvl="1"/>
            <a:r>
              <a:rPr lang="en-US" sz="2400" dirty="0" smtClean="0">
                <a:solidFill>
                  <a:schemeClr val="tx1"/>
                </a:solidFill>
                <a:latin typeface="Cambria"/>
                <a:ea typeface="Calibri"/>
                <a:cs typeface="Times New Roman"/>
              </a:rPr>
              <a:t>Childhood poem</a:t>
            </a:r>
          </a:p>
          <a:p>
            <a:pPr lvl="1"/>
            <a:r>
              <a:rPr lang="en-US" sz="2400" dirty="0" smtClean="0">
                <a:solidFill>
                  <a:schemeClr val="tx1"/>
                </a:solidFill>
                <a:latin typeface="Cambria"/>
                <a:ea typeface="Calibri"/>
                <a:cs typeface="Times New Roman"/>
              </a:rPr>
              <a:t>A Snapshot in Time poem</a:t>
            </a:r>
            <a:endParaRPr lang="en-US" sz="2400" dirty="0">
              <a:solidFill>
                <a:schemeClr val="tx1"/>
              </a:solidFill>
              <a:latin typeface="Cambria"/>
              <a:ea typeface="Calibri"/>
              <a:cs typeface="Times New Roman"/>
            </a:endParaRPr>
          </a:p>
          <a:p>
            <a:pPr marL="514350" indent="-514350">
              <a:buFont typeface="+mj-lt"/>
              <a:buAutoNum type="arabicPeriod"/>
            </a:pPr>
            <a:r>
              <a:rPr lang="en-US" sz="2800" dirty="0">
                <a:solidFill>
                  <a:schemeClr val="tx1"/>
                </a:solidFill>
                <a:latin typeface="Cambria"/>
                <a:ea typeface="Calibri"/>
                <a:cs typeface="Times New Roman"/>
              </a:rPr>
              <a:t>Type and edit your poems. Make sure you follow all the rules and hit all of the required checkpoints. Clean up your work to make it meaningful and easy to follow. </a:t>
            </a:r>
            <a:endParaRPr lang="en-US" sz="2800" dirty="0">
              <a:solidFill>
                <a:schemeClr val="tx1"/>
              </a:solidFill>
            </a:endParaRPr>
          </a:p>
        </p:txBody>
      </p:sp>
    </p:spTree>
    <p:extLst>
      <p:ext uri="{BB962C8B-B14F-4D97-AF65-F5344CB8AC3E}">
        <p14:creationId xmlns:p14="http://schemas.microsoft.com/office/powerpoint/2010/main" val="10095478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248400"/>
          </a:xfrm>
        </p:spPr>
        <p:txBody>
          <a:bodyPr>
            <a:noAutofit/>
          </a:bodyPr>
          <a:lstStyle/>
          <a:p>
            <a:pPr marL="514350" lvl="0" indent="-514350">
              <a:buFont typeface="+mj-lt"/>
              <a:buAutoNum type="arabicPeriod"/>
            </a:pPr>
            <a:r>
              <a:rPr lang="en-US" sz="2000" dirty="0">
                <a:solidFill>
                  <a:schemeClr val="tx1"/>
                </a:solidFill>
                <a:latin typeface="Cambria"/>
                <a:ea typeface="Calibri"/>
                <a:cs typeface="Times New Roman"/>
              </a:rPr>
              <a:t>Find at least </a:t>
            </a:r>
            <a:r>
              <a:rPr lang="en-US" sz="2000" u="sng" dirty="0">
                <a:solidFill>
                  <a:schemeClr val="tx1"/>
                </a:solidFill>
                <a:latin typeface="Cambria"/>
                <a:ea typeface="Calibri"/>
                <a:cs typeface="Times New Roman"/>
              </a:rPr>
              <a:t>four meaningful pictures</a:t>
            </a:r>
            <a:r>
              <a:rPr lang="en-US" sz="2000" dirty="0">
                <a:solidFill>
                  <a:schemeClr val="tx1"/>
                </a:solidFill>
                <a:latin typeface="Cambria"/>
                <a:ea typeface="Calibri"/>
                <a:cs typeface="Times New Roman"/>
              </a:rPr>
              <a:t>—you may draw or use stuff from computers—to go with your poems. The pictures must be meaningful and should not be super, super obvious (in other words, if you write about riding your bike in your journey poem, you picture better be something more than a bike). You should place your picture on the same page as the poem.</a:t>
            </a:r>
          </a:p>
          <a:p>
            <a:pPr marL="514350" lvl="0" indent="-514350">
              <a:buFont typeface="+mj-lt"/>
              <a:buAutoNum type="arabicPeriod"/>
            </a:pPr>
            <a:r>
              <a:rPr lang="en-US" sz="2000" dirty="0">
                <a:solidFill>
                  <a:schemeClr val="tx1"/>
                </a:solidFill>
                <a:latin typeface="Cambria"/>
                <a:ea typeface="Calibri"/>
                <a:cs typeface="Times New Roman"/>
              </a:rPr>
              <a:t>Write </a:t>
            </a:r>
            <a:r>
              <a:rPr lang="en-US" sz="2000" u="sng" dirty="0">
                <a:solidFill>
                  <a:schemeClr val="tx1"/>
                </a:solidFill>
                <a:latin typeface="Cambria"/>
                <a:ea typeface="Calibri"/>
                <a:cs typeface="Times New Roman"/>
              </a:rPr>
              <a:t>commentary</a:t>
            </a:r>
            <a:r>
              <a:rPr lang="en-US" sz="2000" dirty="0">
                <a:solidFill>
                  <a:schemeClr val="tx1"/>
                </a:solidFill>
                <a:latin typeface="Cambria"/>
                <a:ea typeface="Calibri"/>
                <a:cs typeface="Times New Roman"/>
              </a:rPr>
              <a:t> on </a:t>
            </a:r>
            <a:r>
              <a:rPr lang="en-US" sz="2000" u="sng" dirty="0">
                <a:solidFill>
                  <a:schemeClr val="tx1"/>
                </a:solidFill>
                <a:latin typeface="Cambria"/>
                <a:ea typeface="Calibri"/>
                <a:cs typeface="Times New Roman"/>
              </a:rPr>
              <a:t>two</a:t>
            </a:r>
            <a:r>
              <a:rPr lang="en-US" sz="2000" dirty="0">
                <a:solidFill>
                  <a:schemeClr val="tx1"/>
                </a:solidFill>
                <a:latin typeface="Cambria"/>
                <a:ea typeface="Calibri"/>
                <a:cs typeface="Times New Roman"/>
              </a:rPr>
              <a:t> of you </a:t>
            </a:r>
            <a:r>
              <a:rPr lang="en-US" sz="2000" dirty="0" smtClean="0">
                <a:solidFill>
                  <a:schemeClr val="tx1"/>
                </a:solidFill>
                <a:latin typeface="Cambria"/>
                <a:ea typeface="Calibri"/>
                <a:cs typeface="Times New Roman"/>
              </a:rPr>
              <a:t>poems—the Childhood Poem </a:t>
            </a:r>
            <a:r>
              <a:rPr lang="en-US" sz="2000" dirty="0">
                <a:solidFill>
                  <a:schemeClr val="tx1"/>
                </a:solidFill>
                <a:latin typeface="Cambria"/>
                <a:ea typeface="Calibri"/>
                <a:cs typeface="Times New Roman"/>
              </a:rPr>
              <a:t>and one other one—this should explain the poem, the meaning behind, the symbolism, what you were trying to accomplish, etc. Your commentary should be at least ½ </a:t>
            </a:r>
            <a:r>
              <a:rPr lang="en-US" sz="2000" dirty="0" smtClean="0">
                <a:solidFill>
                  <a:schemeClr val="tx1"/>
                </a:solidFill>
                <a:latin typeface="Cambria"/>
                <a:ea typeface="Calibri"/>
                <a:cs typeface="Times New Roman"/>
              </a:rPr>
              <a:t>typed page</a:t>
            </a:r>
            <a:r>
              <a:rPr lang="en-US" sz="2000" dirty="0">
                <a:solidFill>
                  <a:schemeClr val="tx1"/>
                </a:solidFill>
                <a:latin typeface="Cambria"/>
                <a:ea typeface="Calibri"/>
                <a:cs typeface="Times New Roman"/>
              </a:rPr>
              <a:t>, single spaced</a:t>
            </a:r>
            <a:r>
              <a:rPr lang="en-US" sz="2000" dirty="0" smtClean="0">
                <a:solidFill>
                  <a:schemeClr val="tx1"/>
                </a:solidFill>
                <a:latin typeface="Cambria"/>
                <a:ea typeface="Calibri"/>
                <a:cs typeface="Times New Roman"/>
              </a:rPr>
              <a:t>.</a:t>
            </a:r>
          </a:p>
          <a:p>
            <a:pPr marL="514350" indent="-514350">
              <a:buFont typeface="+mj-lt"/>
              <a:buAutoNum type="arabicPeriod"/>
            </a:pPr>
            <a:r>
              <a:rPr lang="en-US" sz="2000" dirty="0">
                <a:solidFill>
                  <a:schemeClr val="tx1"/>
                </a:solidFill>
                <a:latin typeface="Cambria"/>
                <a:ea typeface="Calibri"/>
                <a:cs typeface="Times New Roman"/>
              </a:rPr>
              <a:t>Find a friend to </a:t>
            </a:r>
            <a:r>
              <a:rPr lang="en-US" sz="2000" dirty="0" smtClean="0">
                <a:solidFill>
                  <a:schemeClr val="tx1"/>
                </a:solidFill>
                <a:latin typeface="Cambria"/>
                <a:ea typeface="Calibri"/>
                <a:cs typeface="Times New Roman"/>
              </a:rPr>
              <a:t>write (typed, ½ page) </a:t>
            </a:r>
            <a:r>
              <a:rPr lang="en-US" sz="2000" dirty="0">
                <a:solidFill>
                  <a:schemeClr val="tx1"/>
                </a:solidFill>
                <a:latin typeface="Cambria"/>
                <a:ea typeface="Calibri"/>
                <a:cs typeface="Times New Roman"/>
              </a:rPr>
              <a:t>commentary on another one of your poems—one you have not written commentary on. Have them read the poem and explicate it. Then add that commentary to your portfolio. Make sure you commenter puts their name on their work so they can receive credit.  </a:t>
            </a:r>
          </a:p>
          <a:p>
            <a:pPr marL="514350" lvl="0" indent="-514350">
              <a:buFont typeface="+mj-lt"/>
              <a:buAutoNum type="arabicPeriod"/>
            </a:pPr>
            <a:r>
              <a:rPr lang="en-US" sz="2000" dirty="0">
                <a:solidFill>
                  <a:schemeClr val="tx1"/>
                </a:solidFill>
                <a:latin typeface="Cambria"/>
                <a:ea typeface="Calibri"/>
                <a:cs typeface="Times New Roman"/>
              </a:rPr>
              <a:t>Create a </a:t>
            </a:r>
            <a:r>
              <a:rPr lang="en-US" sz="2000" u="sng" dirty="0">
                <a:solidFill>
                  <a:schemeClr val="tx1"/>
                </a:solidFill>
                <a:latin typeface="Cambria"/>
                <a:ea typeface="Calibri"/>
                <a:cs typeface="Times New Roman"/>
              </a:rPr>
              <a:t>cover page</a:t>
            </a:r>
            <a:r>
              <a:rPr lang="en-US" sz="2000" dirty="0">
                <a:solidFill>
                  <a:schemeClr val="tx1"/>
                </a:solidFill>
                <a:latin typeface="Cambria"/>
                <a:ea typeface="Calibri"/>
                <a:cs typeface="Times New Roman"/>
              </a:rPr>
              <a:t> and </a:t>
            </a:r>
            <a:r>
              <a:rPr lang="en-US" sz="2000" u="sng" dirty="0">
                <a:solidFill>
                  <a:schemeClr val="tx1"/>
                </a:solidFill>
                <a:latin typeface="Cambria"/>
                <a:ea typeface="Calibri"/>
                <a:cs typeface="Times New Roman"/>
              </a:rPr>
              <a:t>table of contents </a:t>
            </a:r>
            <a:r>
              <a:rPr lang="en-US" sz="2000" dirty="0">
                <a:solidFill>
                  <a:schemeClr val="tx1"/>
                </a:solidFill>
                <a:latin typeface="Cambria"/>
                <a:ea typeface="Calibri"/>
                <a:cs typeface="Times New Roman"/>
              </a:rPr>
              <a:t>(including the commentary). Number your pages, bind it in some meaningful way—stable, binder, three-hole punch folder, </a:t>
            </a:r>
            <a:r>
              <a:rPr lang="en-US" sz="2000" dirty="0" smtClean="0">
                <a:solidFill>
                  <a:schemeClr val="tx1"/>
                </a:solidFill>
                <a:latin typeface="Cambria"/>
                <a:ea typeface="Calibri"/>
                <a:cs typeface="Times New Roman"/>
              </a:rPr>
              <a:t>etc.</a:t>
            </a:r>
            <a:endParaRPr lang="en-US" sz="2000" dirty="0">
              <a:solidFill>
                <a:schemeClr val="tx1"/>
              </a:solidFill>
              <a:latin typeface="Cambria"/>
              <a:ea typeface="Calibri"/>
              <a:cs typeface="Times New Roman"/>
            </a:endParaRPr>
          </a:p>
          <a:p>
            <a:endParaRPr lang="en-US" sz="2000" dirty="0">
              <a:solidFill>
                <a:schemeClr val="tx1"/>
              </a:solidFill>
            </a:endParaRPr>
          </a:p>
        </p:txBody>
      </p:sp>
    </p:spTree>
    <p:extLst>
      <p:ext uri="{BB962C8B-B14F-4D97-AF65-F5344CB8AC3E}">
        <p14:creationId xmlns:p14="http://schemas.microsoft.com/office/powerpoint/2010/main" val="21709506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3200" dirty="0" smtClean="0">
                <a:solidFill>
                  <a:schemeClr val="tx1"/>
                </a:solidFill>
              </a:rPr>
              <a:t>Any font size, and font, multiple poems per page</a:t>
            </a:r>
          </a:p>
          <a:p>
            <a:r>
              <a:rPr lang="en-US" sz="3200" dirty="0" smtClean="0">
                <a:solidFill>
                  <a:schemeClr val="tx1"/>
                </a:solidFill>
              </a:rPr>
              <a:t>Pictures can be from as many/as few poems as you like</a:t>
            </a:r>
          </a:p>
          <a:p>
            <a:pPr lvl="1"/>
            <a:r>
              <a:rPr lang="en-US" sz="2000" dirty="0" smtClean="0">
                <a:solidFill>
                  <a:schemeClr val="tx1"/>
                </a:solidFill>
              </a:rPr>
              <a:t>One poem could have three pictures</a:t>
            </a:r>
          </a:p>
          <a:p>
            <a:r>
              <a:rPr lang="en-US" sz="3200" dirty="0" smtClean="0">
                <a:solidFill>
                  <a:schemeClr val="tx1"/>
                </a:solidFill>
              </a:rPr>
              <a:t>Table of Contents:</a:t>
            </a:r>
          </a:p>
          <a:p>
            <a:pPr lvl="1"/>
            <a:r>
              <a:rPr lang="en-US" sz="2000" dirty="0" smtClean="0">
                <a:solidFill>
                  <a:schemeClr val="tx1"/>
                </a:solidFill>
              </a:rPr>
              <a:t>Page 1: To Target (Journey Poem)</a:t>
            </a:r>
          </a:p>
          <a:p>
            <a:pPr lvl="1"/>
            <a:r>
              <a:rPr lang="en-US" sz="2000" dirty="0" smtClean="0">
                <a:solidFill>
                  <a:schemeClr val="tx1"/>
                </a:solidFill>
              </a:rPr>
              <a:t>Page 2: Journey Poem Commentary</a:t>
            </a:r>
          </a:p>
          <a:p>
            <a:pPr lvl="1"/>
            <a:r>
              <a:rPr lang="en-US" sz="2000" dirty="0" smtClean="0">
                <a:solidFill>
                  <a:schemeClr val="tx1"/>
                </a:solidFill>
              </a:rPr>
              <a:t>Page 3: All poetry commentary</a:t>
            </a:r>
          </a:p>
          <a:p>
            <a:pPr lvl="1"/>
            <a:endParaRPr lang="en-US" dirty="0"/>
          </a:p>
        </p:txBody>
      </p:sp>
    </p:spTree>
    <p:extLst>
      <p:ext uri="{BB962C8B-B14F-4D97-AF65-F5344CB8AC3E}">
        <p14:creationId xmlns:p14="http://schemas.microsoft.com/office/powerpoint/2010/main" val="19519832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Poetry?</a:t>
            </a:r>
            <a:endParaRPr lang="en-US" dirty="0"/>
          </a:p>
        </p:txBody>
      </p:sp>
      <p:sp>
        <p:nvSpPr>
          <p:cNvPr id="3" name="Content Placeholder 2"/>
          <p:cNvSpPr>
            <a:spLocks noGrp="1"/>
          </p:cNvSpPr>
          <p:nvPr>
            <p:ph idx="1"/>
          </p:nvPr>
        </p:nvSpPr>
        <p:spPr/>
        <p:txBody>
          <a:bodyPr/>
          <a:lstStyle/>
          <a:p>
            <a:r>
              <a:rPr lang="en-US" sz="2800" dirty="0" smtClean="0">
                <a:solidFill>
                  <a:schemeClr val="tx1"/>
                </a:solidFill>
              </a:rPr>
              <a:t>Clips from </a:t>
            </a:r>
            <a:r>
              <a:rPr lang="en-US" sz="2800" i="1" dirty="0" smtClean="0">
                <a:solidFill>
                  <a:schemeClr val="tx1"/>
                </a:solidFill>
              </a:rPr>
              <a:t>Dead Poets Society</a:t>
            </a:r>
          </a:p>
          <a:p>
            <a:pPr marL="457200" indent="-457200">
              <a:buFont typeface="+mj-lt"/>
              <a:buAutoNum type="arabicPeriod"/>
            </a:pPr>
            <a:r>
              <a:rPr lang="en-US" sz="3200" dirty="0" smtClean="0">
                <a:solidFill>
                  <a:schemeClr val="tx1"/>
                </a:solidFill>
              </a:rPr>
              <a:t>What is the purpose of poetry?</a:t>
            </a:r>
          </a:p>
          <a:p>
            <a:pPr marL="457200" indent="-457200">
              <a:buFont typeface="+mj-lt"/>
              <a:buAutoNum type="arabicPeriod"/>
            </a:pPr>
            <a:r>
              <a:rPr lang="en-US" sz="3200" dirty="0" smtClean="0">
                <a:solidFill>
                  <a:schemeClr val="tx1"/>
                </a:solidFill>
              </a:rPr>
              <a:t>What can poetry do that prose cannot?</a:t>
            </a:r>
          </a:p>
          <a:p>
            <a:pPr marL="457200" indent="-457200">
              <a:buFont typeface="+mj-lt"/>
              <a:buAutoNum type="arabicPeriod"/>
            </a:pPr>
            <a:r>
              <a:rPr lang="en-US" sz="3200" dirty="0">
                <a:solidFill>
                  <a:schemeClr val="tx1"/>
                </a:solidFill>
              </a:rPr>
              <a:t>What is your favorite poem ever? Why?</a:t>
            </a:r>
          </a:p>
          <a:p>
            <a:pPr marL="0" indent="0">
              <a:buNone/>
            </a:pPr>
            <a:endParaRPr lang="en-US" dirty="0">
              <a:solidFill>
                <a:schemeClr val="tx1"/>
              </a:solidFill>
            </a:endParaRPr>
          </a:p>
          <a:p>
            <a:r>
              <a:rPr lang="en-US" dirty="0" smtClean="0">
                <a:solidFill>
                  <a:schemeClr val="tx1"/>
                </a:solidFill>
                <a:hlinkClick r:id="rId2"/>
              </a:rPr>
              <a:t>https://www.youtube.com/watch?v=LjHORRHXtyI</a:t>
            </a:r>
            <a:endParaRPr lang="en-US" dirty="0" smtClean="0">
              <a:solidFill>
                <a:schemeClr val="tx1"/>
              </a:solidFill>
            </a:endParaRPr>
          </a:p>
          <a:p>
            <a:r>
              <a:rPr lang="en-US" dirty="0" smtClean="0">
                <a:solidFill>
                  <a:schemeClr val="tx1"/>
                </a:solidFill>
                <a:hlinkClick r:id="rId3"/>
              </a:rPr>
              <a:t>https://www.youtube.com/watch?v=R_zsMwCOoEs</a:t>
            </a:r>
            <a:endParaRPr lang="en-US" dirty="0" smtClean="0">
              <a:solidFill>
                <a:schemeClr val="tx1"/>
              </a:solidFill>
            </a:endParaRPr>
          </a:p>
          <a:p>
            <a:pPr marL="0" indent="0">
              <a:buNone/>
            </a:pPr>
            <a:r>
              <a:rPr lang="en-US" dirty="0" smtClean="0">
                <a:solidFill>
                  <a:schemeClr val="tx1"/>
                </a:solidFill>
              </a:rPr>
              <a:t> </a:t>
            </a:r>
            <a:r>
              <a:rPr lang="en-US" i="1" dirty="0" smtClean="0">
                <a:solidFill>
                  <a:schemeClr val="tx1"/>
                </a:solidFill>
              </a:rPr>
              <a:t> </a:t>
            </a:r>
          </a:p>
          <a:p>
            <a:endParaRPr lang="en-US" dirty="0">
              <a:solidFill>
                <a:schemeClr val="tx1"/>
              </a:solidFill>
            </a:endParaRPr>
          </a:p>
        </p:txBody>
      </p:sp>
    </p:spTree>
    <p:extLst>
      <p:ext uri="{BB962C8B-B14F-4D97-AF65-F5344CB8AC3E}">
        <p14:creationId xmlns:p14="http://schemas.microsoft.com/office/powerpoint/2010/main" val="33152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3">
                                            <p:txEl>
                                              <p:pRg st="6" end="6"/>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Personification</a:t>
            </a:r>
            <a:r>
              <a:rPr lang="en-US" dirty="0"/>
              <a:t>  </a:t>
            </a:r>
            <a:br>
              <a:rPr lang="en-US" dirty="0"/>
            </a:br>
            <a:endParaRPr lang="en-US" dirty="0"/>
          </a:p>
        </p:txBody>
      </p:sp>
      <p:sp>
        <p:nvSpPr>
          <p:cNvPr id="3" name="Content Placeholder 2"/>
          <p:cNvSpPr>
            <a:spLocks noGrp="1"/>
          </p:cNvSpPr>
          <p:nvPr>
            <p:ph idx="1"/>
          </p:nvPr>
        </p:nvSpPr>
        <p:spPr>
          <a:xfrm>
            <a:off x="228600" y="1143000"/>
            <a:ext cx="8763000" cy="5410200"/>
          </a:xfrm>
        </p:spPr>
        <p:txBody>
          <a:bodyPr>
            <a:normAutofit lnSpcReduction="10000"/>
          </a:bodyPr>
          <a:lstStyle/>
          <a:p>
            <a:r>
              <a:rPr lang="en-US" sz="3600" dirty="0" smtClean="0">
                <a:solidFill>
                  <a:schemeClr val="tx1"/>
                </a:solidFill>
              </a:rPr>
              <a:t>The </a:t>
            </a:r>
            <a:r>
              <a:rPr lang="en-US" sz="3600" dirty="0">
                <a:solidFill>
                  <a:schemeClr val="tx1"/>
                </a:solidFill>
              </a:rPr>
              <a:t>assignment of human traits to things, colors, qualities and ideas.</a:t>
            </a:r>
          </a:p>
          <a:p>
            <a:pPr marL="514350" indent="-514350">
              <a:buFont typeface="+mj-lt"/>
              <a:buAutoNum type="arabicPeriod"/>
            </a:pPr>
            <a:r>
              <a:rPr lang="en-US" sz="3600" dirty="0">
                <a:solidFill>
                  <a:schemeClr val="tx1"/>
                </a:solidFill>
                <a:latin typeface="Book Antiqua"/>
                <a:ea typeface="Times New Roman"/>
                <a:cs typeface="Times New Roman"/>
              </a:rPr>
              <a:t>Personify things, ideas, and qualities by writing a </a:t>
            </a:r>
            <a:r>
              <a:rPr lang="en-US" sz="3600" i="1" dirty="0">
                <a:solidFill>
                  <a:schemeClr val="tx1"/>
                </a:solidFill>
                <a:latin typeface="Book Antiqua"/>
                <a:ea typeface="Times New Roman"/>
                <a:cs typeface="Times New Roman"/>
              </a:rPr>
              <a:t>human action</a:t>
            </a:r>
            <a:r>
              <a:rPr lang="en-US" sz="3600" dirty="0">
                <a:solidFill>
                  <a:schemeClr val="tx1"/>
                </a:solidFill>
                <a:latin typeface="Book Antiqua"/>
                <a:ea typeface="Times New Roman"/>
                <a:cs typeface="Times New Roman"/>
              </a:rPr>
              <a:t> next to each object </a:t>
            </a:r>
            <a:r>
              <a:rPr lang="en-US" sz="3600" dirty="0" smtClean="0">
                <a:solidFill>
                  <a:schemeClr val="tx1"/>
                </a:solidFill>
                <a:latin typeface="Book Antiqua"/>
                <a:ea typeface="Times New Roman"/>
                <a:cs typeface="Times New Roman"/>
              </a:rPr>
              <a:t>listed.</a:t>
            </a:r>
            <a:r>
              <a:rPr lang="en-US" sz="3600" dirty="0">
                <a:solidFill>
                  <a:schemeClr val="tx1"/>
                </a:solidFill>
                <a:latin typeface="Book Antiqua"/>
                <a:ea typeface="Times New Roman"/>
                <a:cs typeface="Times New Roman"/>
              </a:rPr>
              <a:t> </a:t>
            </a:r>
            <a:endParaRPr lang="en-US" sz="3600" dirty="0" smtClean="0">
              <a:solidFill>
                <a:schemeClr val="tx1"/>
              </a:solidFill>
              <a:latin typeface="Book Antiqua"/>
              <a:ea typeface="Times New Roman"/>
              <a:cs typeface="Times New Roman"/>
            </a:endParaRPr>
          </a:p>
          <a:p>
            <a:pPr marL="914400" lvl="1" indent="-514350"/>
            <a:r>
              <a:rPr lang="en-US" sz="2400" dirty="0" smtClean="0">
                <a:solidFill>
                  <a:schemeClr val="tx1"/>
                </a:solidFill>
                <a:latin typeface="Arial Narrow"/>
                <a:ea typeface="Times New Roman"/>
                <a:cs typeface="Times New Roman"/>
              </a:rPr>
              <a:t>Ex: The </a:t>
            </a:r>
            <a:r>
              <a:rPr lang="en-US" sz="2400" dirty="0">
                <a:solidFill>
                  <a:schemeClr val="tx1"/>
                </a:solidFill>
                <a:latin typeface="Arial Narrow"/>
                <a:ea typeface="Times New Roman"/>
                <a:cs typeface="Times New Roman"/>
              </a:rPr>
              <a:t>moon </a:t>
            </a:r>
            <a:r>
              <a:rPr lang="en-US" sz="2400" u="sng" dirty="0">
                <a:solidFill>
                  <a:schemeClr val="tx1"/>
                </a:solidFill>
                <a:latin typeface="Arial Narrow"/>
                <a:ea typeface="Times New Roman"/>
                <a:cs typeface="Times New Roman"/>
              </a:rPr>
              <a:t>winked</a:t>
            </a:r>
            <a:r>
              <a:rPr lang="en-US" sz="2400" dirty="0">
                <a:solidFill>
                  <a:schemeClr val="tx1"/>
                </a:solidFill>
                <a:latin typeface="Arial Narrow"/>
                <a:ea typeface="Times New Roman"/>
                <a:cs typeface="Times New Roman"/>
              </a:rPr>
              <a:t>.</a:t>
            </a:r>
            <a:endParaRPr lang="en-US" sz="2400" dirty="0" smtClean="0">
              <a:solidFill>
                <a:schemeClr val="tx1"/>
              </a:solidFill>
              <a:latin typeface="Book Antiqua"/>
              <a:ea typeface="Times New Roman"/>
              <a:cs typeface="Times New Roman"/>
            </a:endParaRPr>
          </a:p>
          <a:p>
            <a:pPr marL="514350" indent="-514350">
              <a:buFont typeface="+mj-lt"/>
              <a:buAutoNum type="arabicPeriod"/>
            </a:pPr>
            <a:r>
              <a:rPr lang="en-US" sz="3600" dirty="0" smtClean="0">
                <a:solidFill>
                  <a:schemeClr val="tx1"/>
                </a:solidFill>
                <a:latin typeface="Book Antiqua"/>
                <a:ea typeface="Times New Roman"/>
                <a:cs typeface="Times New Roman"/>
              </a:rPr>
              <a:t>Then</a:t>
            </a:r>
            <a:r>
              <a:rPr lang="en-US" sz="3600" dirty="0">
                <a:solidFill>
                  <a:schemeClr val="tx1"/>
                </a:solidFill>
                <a:latin typeface="Book Antiqua"/>
                <a:ea typeface="Times New Roman"/>
                <a:cs typeface="Times New Roman"/>
              </a:rPr>
              <a:t>, expand some by answering Who? What? Where? When? Why? or How? </a:t>
            </a:r>
            <a:endParaRPr lang="en-US" sz="3600" dirty="0" smtClean="0">
              <a:solidFill>
                <a:schemeClr val="tx1"/>
              </a:solidFill>
              <a:latin typeface="Book Antiqua"/>
              <a:ea typeface="Times New Roman"/>
              <a:cs typeface="Times New Roman"/>
            </a:endParaRPr>
          </a:p>
          <a:p>
            <a:pPr marL="914400" lvl="1" indent="-514350"/>
            <a:r>
              <a:rPr lang="en-US" sz="2400" dirty="0" smtClean="0">
                <a:solidFill>
                  <a:schemeClr val="tx1"/>
                </a:solidFill>
                <a:latin typeface="Book Antiqua"/>
                <a:ea typeface="Times New Roman"/>
                <a:cs typeface="Times New Roman"/>
              </a:rPr>
              <a:t>Ex: </a:t>
            </a:r>
            <a:r>
              <a:rPr lang="en-US" sz="2400" dirty="0">
                <a:solidFill>
                  <a:schemeClr val="tx1"/>
                </a:solidFill>
                <a:latin typeface="Arial Narrow"/>
                <a:ea typeface="Times New Roman"/>
              </a:rPr>
              <a:t>Dirty clothes </a:t>
            </a:r>
            <a:r>
              <a:rPr lang="en-US" sz="2400" u="sng" dirty="0">
                <a:solidFill>
                  <a:schemeClr val="tx1"/>
                </a:solidFill>
                <a:latin typeface="Arial Narrow"/>
                <a:ea typeface="Times New Roman"/>
              </a:rPr>
              <a:t>got up and walked</a:t>
            </a:r>
            <a:r>
              <a:rPr lang="en-US" sz="2400" dirty="0">
                <a:solidFill>
                  <a:schemeClr val="tx1"/>
                </a:solidFill>
                <a:latin typeface="Arial Narrow"/>
                <a:ea typeface="Times New Roman"/>
              </a:rPr>
              <a:t> (Where?) </a:t>
            </a:r>
            <a:r>
              <a:rPr lang="en-US" sz="2400" u="sng" dirty="0">
                <a:solidFill>
                  <a:schemeClr val="tx1"/>
                </a:solidFill>
                <a:latin typeface="Arial Narrow"/>
                <a:ea typeface="Times New Roman"/>
              </a:rPr>
              <a:t>into the laundry room</a:t>
            </a:r>
            <a:r>
              <a:rPr lang="en-US" sz="2400" dirty="0">
                <a:solidFill>
                  <a:schemeClr val="tx1"/>
                </a:solidFill>
                <a:latin typeface="Arial Narrow"/>
                <a:ea typeface="Times New Roman"/>
              </a:rPr>
              <a:t>.</a:t>
            </a:r>
            <a:endParaRPr lang="en-US" sz="2400" dirty="0">
              <a:solidFill>
                <a:schemeClr val="tx1"/>
              </a:solidFill>
              <a:latin typeface="Times New Roman"/>
              <a:ea typeface="Times New Roman"/>
            </a:endParaRPr>
          </a:p>
          <a:p>
            <a:pPr marL="914400" lvl="1" indent="-514350"/>
            <a:endParaRPr lang="en-US" dirty="0" smtClean="0">
              <a:solidFill>
                <a:schemeClr val="tx1"/>
              </a:solidFill>
              <a:latin typeface="Book Antiqua"/>
              <a:ea typeface="Times New Roman"/>
              <a:cs typeface="Times New Roman"/>
            </a:endParaRPr>
          </a:p>
          <a:p>
            <a:pPr marL="914400" lvl="1" indent="-514350">
              <a:buFont typeface="+mj-lt"/>
              <a:buAutoNum type="arabicPeriod"/>
            </a:pPr>
            <a:endParaRPr lang="en-US" dirty="0">
              <a:solidFill>
                <a:schemeClr val="tx1"/>
              </a:solidFill>
            </a:endParaRPr>
          </a:p>
        </p:txBody>
      </p:sp>
    </p:spTree>
    <p:extLst>
      <p:ext uri="{BB962C8B-B14F-4D97-AF65-F5344CB8AC3E}">
        <p14:creationId xmlns:p14="http://schemas.microsoft.com/office/powerpoint/2010/main" val="26536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1557</TotalTime>
  <Words>4955</Words>
  <Application>Microsoft Office PowerPoint</Application>
  <PresentationFormat>On-screen Show (4:3)</PresentationFormat>
  <Paragraphs>587</Paragraphs>
  <Slides>83</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83</vt:i4>
      </vt:variant>
    </vt:vector>
  </HeadingPairs>
  <TitlesOfParts>
    <vt:vector size="98" baseType="lpstr">
      <vt:lpstr>Arial</vt:lpstr>
      <vt:lpstr>Arial Narrow</vt:lpstr>
      <vt:lpstr>Bell MT</vt:lpstr>
      <vt:lpstr>Book Antiqua</vt:lpstr>
      <vt:lpstr>Calibri</vt:lpstr>
      <vt:lpstr>Cambria</vt:lpstr>
      <vt:lpstr>Century</vt:lpstr>
      <vt:lpstr>Century Gothic</vt:lpstr>
      <vt:lpstr>Courier New</vt:lpstr>
      <vt:lpstr>Franklin Gothic Demi Cond</vt:lpstr>
      <vt:lpstr>Times New Roman</vt:lpstr>
      <vt:lpstr>Times-Bold</vt:lpstr>
      <vt:lpstr>Times-Italic</vt:lpstr>
      <vt:lpstr>Times-Roman</vt:lpstr>
      <vt:lpstr>Executive</vt:lpstr>
      <vt:lpstr>Poetry Unit</vt:lpstr>
      <vt:lpstr>Practice</vt:lpstr>
      <vt:lpstr>What is Poetry?</vt:lpstr>
      <vt:lpstr>My favorite</vt:lpstr>
      <vt:lpstr>Learning Targets </vt:lpstr>
      <vt:lpstr>Your task </vt:lpstr>
      <vt:lpstr>Learning Targets</vt:lpstr>
      <vt:lpstr>Personification, Onomatopoeia, Simile</vt:lpstr>
      <vt:lpstr>Personification   </vt:lpstr>
      <vt:lpstr>Object needs a human trait </vt:lpstr>
      <vt:lpstr>Continued</vt:lpstr>
      <vt:lpstr>Human trait needs an object</vt:lpstr>
      <vt:lpstr>Onomatopoeia</vt:lpstr>
      <vt:lpstr>Purpose</vt:lpstr>
      <vt:lpstr>Simile</vt:lpstr>
      <vt:lpstr>Your Task</vt:lpstr>
      <vt:lpstr>Poetry Quick Writes</vt:lpstr>
      <vt:lpstr>Learning Targets </vt:lpstr>
      <vt:lpstr>Quick Write </vt:lpstr>
      <vt:lpstr>Limerick and Haiku</vt:lpstr>
      <vt:lpstr>Learning Targets </vt:lpstr>
      <vt:lpstr>Limerick </vt:lpstr>
      <vt:lpstr>Examples</vt:lpstr>
      <vt:lpstr>Haiku</vt:lpstr>
      <vt:lpstr>Your Task</vt:lpstr>
      <vt:lpstr>Childhood Poems</vt:lpstr>
      <vt:lpstr>Learning Targets </vt:lpstr>
      <vt:lpstr>Poems of Childhood Analysis</vt:lpstr>
      <vt:lpstr>Your Task: Childhood Poem</vt:lpstr>
      <vt:lpstr>Color Poem </vt:lpstr>
      <vt:lpstr>Learning Targets </vt:lpstr>
      <vt:lpstr>Color Poem </vt:lpstr>
      <vt:lpstr>Examples</vt:lpstr>
      <vt:lpstr>Postcard Poem</vt:lpstr>
      <vt:lpstr>Learning Targets </vt:lpstr>
      <vt:lpstr>What is a postcard? </vt:lpstr>
      <vt:lpstr>Postcard Poem </vt:lpstr>
      <vt:lpstr>Postcard Poem </vt:lpstr>
      <vt:lpstr> Postcard from Fir Island</vt:lpstr>
      <vt:lpstr>Full Poem</vt:lpstr>
      <vt:lpstr>Self and Society Poems </vt:lpstr>
      <vt:lpstr>Learning Targets </vt:lpstr>
      <vt:lpstr>Society and Self Poems</vt:lpstr>
      <vt:lpstr>Your turn</vt:lpstr>
      <vt:lpstr>Snapshot in Time Poem</vt:lpstr>
      <vt:lpstr>Learning Targets</vt:lpstr>
      <vt:lpstr>Step One </vt:lpstr>
      <vt:lpstr>Step Two </vt:lpstr>
      <vt:lpstr>: For example</vt:lpstr>
      <vt:lpstr>Step Three</vt:lpstr>
      <vt:lpstr>Examples</vt:lpstr>
      <vt:lpstr>Lyrical Poetry Analysis</vt:lpstr>
      <vt:lpstr>Learning Target</vt:lpstr>
      <vt:lpstr> Lyrical Poetry Analysis</vt:lpstr>
      <vt:lpstr>Requirements </vt:lpstr>
      <vt:lpstr>Poetry Portfolio</vt:lpstr>
      <vt:lpstr>Poetry Unit Assessment</vt:lpstr>
      <vt:lpstr>Requirements </vt:lpstr>
      <vt:lpstr>PowerPoint Presentation</vt:lpstr>
      <vt:lpstr>Other Details</vt:lpstr>
      <vt:lpstr>Grading </vt:lpstr>
      <vt:lpstr>Older Files</vt:lpstr>
      <vt:lpstr> Step One: Preparing to Write the Explanation </vt:lpstr>
      <vt:lpstr>Step Two: The Large Issues</vt:lpstr>
      <vt:lpstr>Step Three: The Details</vt:lpstr>
      <vt:lpstr>Step Four: The Patterns</vt:lpstr>
      <vt:lpstr>Tips to Keep in Mind</vt:lpstr>
      <vt:lpstr>Learning Targets </vt:lpstr>
      <vt:lpstr>Journey Poem </vt:lpstr>
      <vt:lpstr>  Going to the Matinee, Anacortes, 1960</vt:lpstr>
      <vt:lpstr>PowerPoint Presentation</vt:lpstr>
      <vt:lpstr>PowerPoint Presentation</vt:lpstr>
      <vt:lpstr>Learning Targets </vt:lpstr>
      <vt:lpstr>Picture Poem </vt:lpstr>
      <vt:lpstr>“20” </vt:lpstr>
      <vt:lpstr>“100” </vt:lpstr>
      <vt:lpstr>10 Things I Hate About You</vt:lpstr>
      <vt:lpstr>10 Things I Hate About You</vt:lpstr>
      <vt:lpstr>Poetry Assessment</vt:lpstr>
      <vt:lpstr>Requirements </vt:lpstr>
      <vt:lpstr>PowerPoint Presentation</vt:lpstr>
      <vt:lpstr>PowerPoint Presentation</vt:lpstr>
      <vt:lpstr>What is Poetry?</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Poetry Unit</dc:title>
  <dc:creator>Woldendorp, Kirsten    SHS-Staff</dc:creator>
  <cp:lastModifiedBy>Woldendorp, Kirsten    SHS-Staff</cp:lastModifiedBy>
  <cp:revision>138</cp:revision>
  <cp:lastPrinted>2016-05-03T20:00:37Z</cp:lastPrinted>
  <dcterms:created xsi:type="dcterms:W3CDTF">2015-10-05T20:36:44Z</dcterms:created>
  <dcterms:modified xsi:type="dcterms:W3CDTF">2019-12-06T18:35:07Z</dcterms:modified>
</cp:coreProperties>
</file>