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59" r:id="rId5"/>
    <p:sldId id="261" r:id="rId6"/>
    <p:sldId id="262" r:id="rId7"/>
    <p:sldId id="263" r:id="rId8"/>
    <p:sldId id="264" r:id="rId9"/>
    <p:sldId id="266"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F88490-7750-42E6-A2F6-1374C149846A}"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F2E57-AC32-4750-ADF6-3A0C56EEDA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88490-7750-42E6-A2F6-1374C149846A}"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F2E57-AC32-4750-ADF6-3A0C56EEDA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88490-7750-42E6-A2F6-1374C149846A}"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F2E57-AC32-4750-ADF6-3A0C56EEDA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88490-7750-42E6-A2F6-1374C149846A}"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F2E57-AC32-4750-ADF6-3A0C56EEDA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F88490-7750-42E6-A2F6-1374C149846A}"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F2E57-AC32-4750-ADF6-3A0C56EEDA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F88490-7750-42E6-A2F6-1374C149846A}"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F2E57-AC32-4750-ADF6-3A0C56EEDA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F88490-7750-42E6-A2F6-1374C149846A}"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CF2E57-AC32-4750-ADF6-3A0C56EEDA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F88490-7750-42E6-A2F6-1374C149846A}"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CF2E57-AC32-4750-ADF6-3A0C56EEDA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88490-7750-42E6-A2F6-1374C149846A}"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CF2E57-AC32-4750-ADF6-3A0C56EEDA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F88490-7750-42E6-A2F6-1374C149846A}"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F2E57-AC32-4750-ADF6-3A0C56EEDAB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7F88490-7750-42E6-A2F6-1374C149846A}" type="datetimeFigureOut">
              <a:rPr lang="en-US" smtClean="0"/>
              <a:t>4/16/2020</a:t>
            </a:fld>
            <a:endParaRPr lang="en-US"/>
          </a:p>
        </p:txBody>
      </p:sp>
      <p:sp>
        <p:nvSpPr>
          <p:cNvPr id="9" name="Slide Number Placeholder 8"/>
          <p:cNvSpPr>
            <a:spLocks noGrp="1"/>
          </p:cNvSpPr>
          <p:nvPr>
            <p:ph type="sldNum" sz="quarter" idx="11"/>
          </p:nvPr>
        </p:nvSpPr>
        <p:spPr/>
        <p:txBody>
          <a:bodyPr/>
          <a:lstStyle/>
          <a:p>
            <a:fld id="{6DCF2E57-AC32-4750-ADF6-3A0C56EEDAB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DCF2E57-AC32-4750-ADF6-3A0C56EEDAB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7F88490-7750-42E6-A2F6-1374C149846A}" type="datetimeFigureOut">
              <a:rPr lang="en-US" smtClean="0"/>
              <a:t>4/16/2020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Poetry Unit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1662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t>
            </a:r>
            <a:r>
              <a:rPr lang="en-US" dirty="0" smtClean="0"/>
              <a:t>Targets 4/23-4/24</a:t>
            </a:r>
            <a:endParaRPr lang="en-US" dirty="0"/>
          </a:p>
        </p:txBody>
      </p:sp>
      <p:sp>
        <p:nvSpPr>
          <p:cNvPr id="3" name="Content Placeholder 2"/>
          <p:cNvSpPr>
            <a:spLocks noGrp="1"/>
          </p:cNvSpPr>
          <p:nvPr>
            <p:ph idx="1"/>
          </p:nvPr>
        </p:nvSpPr>
        <p:spPr>
          <a:xfrm>
            <a:off x="228600" y="1600200"/>
            <a:ext cx="8077200" cy="5029200"/>
          </a:xfrm>
        </p:spPr>
        <p:txBody>
          <a:bodyPr>
            <a:normAutofit/>
          </a:bodyPr>
          <a:lstStyle/>
          <a:p>
            <a:r>
              <a:rPr lang="en-US" sz="4800" dirty="0" smtClean="0">
                <a:solidFill>
                  <a:schemeClr val="tx1"/>
                </a:solidFill>
              </a:rPr>
              <a:t>I can correctly define and use personification </a:t>
            </a:r>
            <a:r>
              <a:rPr lang="en-US" sz="4800" dirty="0" smtClean="0">
                <a:solidFill>
                  <a:schemeClr val="tx1"/>
                </a:solidFill>
              </a:rPr>
              <a:t>and onomatopoeia in poetry </a:t>
            </a:r>
          </a:p>
          <a:p>
            <a:pPr marL="114300" indent="0">
              <a:buNone/>
            </a:pPr>
            <a:endParaRPr lang="en-US" sz="4800" dirty="0">
              <a:solidFill>
                <a:schemeClr val="tx1"/>
              </a:solidFill>
            </a:endParaRPr>
          </a:p>
        </p:txBody>
      </p:sp>
    </p:spTree>
    <p:extLst>
      <p:ext uri="{BB962C8B-B14F-4D97-AF65-F5344CB8AC3E}">
        <p14:creationId xmlns:p14="http://schemas.microsoft.com/office/powerpoint/2010/main" val="3086673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Personification</a:t>
            </a:r>
            <a:r>
              <a:rPr lang="en-US" dirty="0"/>
              <a:t>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sz="3200" dirty="0" smtClean="0">
                <a:solidFill>
                  <a:schemeClr val="tx1"/>
                </a:solidFill>
              </a:rPr>
              <a:t>The </a:t>
            </a:r>
            <a:r>
              <a:rPr lang="en-US" sz="3200" dirty="0">
                <a:solidFill>
                  <a:schemeClr val="tx1"/>
                </a:solidFill>
              </a:rPr>
              <a:t>assignment of human traits to things, colors, qualities and ideas.</a:t>
            </a:r>
          </a:p>
          <a:p>
            <a:pPr marL="514350" indent="-514350">
              <a:buFont typeface="+mj-lt"/>
              <a:buAutoNum type="arabicPeriod"/>
            </a:pPr>
            <a:r>
              <a:rPr lang="en-US" sz="3200" dirty="0">
                <a:solidFill>
                  <a:schemeClr val="tx1"/>
                </a:solidFill>
                <a:latin typeface="Book Antiqua"/>
                <a:ea typeface="Times New Roman"/>
                <a:cs typeface="Times New Roman"/>
              </a:rPr>
              <a:t>Personify things, ideas, and qualities by writing a </a:t>
            </a:r>
            <a:r>
              <a:rPr lang="en-US" sz="3200" i="1" dirty="0">
                <a:solidFill>
                  <a:schemeClr val="tx1"/>
                </a:solidFill>
                <a:latin typeface="Book Antiqua"/>
                <a:ea typeface="Times New Roman"/>
                <a:cs typeface="Times New Roman"/>
              </a:rPr>
              <a:t>human action</a:t>
            </a:r>
            <a:r>
              <a:rPr lang="en-US" sz="3200" dirty="0">
                <a:solidFill>
                  <a:schemeClr val="tx1"/>
                </a:solidFill>
                <a:latin typeface="Book Antiqua"/>
                <a:ea typeface="Times New Roman"/>
                <a:cs typeface="Times New Roman"/>
              </a:rPr>
              <a:t> next to each object </a:t>
            </a:r>
            <a:r>
              <a:rPr lang="en-US" sz="3200" dirty="0" smtClean="0">
                <a:solidFill>
                  <a:schemeClr val="tx1"/>
                </a:solidFill>
                <a:latin typeface="Book Antiqua"/>
                <a:ea typeface="Times New Roman"/>
                <a:cs typeface="Times New Roman"/>
              </a:rPr>
              <a:t>listed.</a:t>
            </a:r>
            <a:r>
              <a:rPr lang="en-US" sz="3200" dirty="0">
                <a:solidFill>
                  <a:schemeClr val="tx1"/>
                </a:solidFill>
                <a:latin typeface="Book Antiqua"/>
                <a:ea typeface="Times New Roman"/>
                <a:cs typeface="Times New Roman"/>
              </a:rPr>
              <a:t> </a:t>
            </a:r>
            <a:endParaRPr lang="en-US" sz="3200" dirty="0" smtClean="0">
              <a:solidFill>
                <a:schemeClr val="tx1"/>
              </a:solidFill>
              <a:latin typeface="Book Antiqua"/>
              <a:ea typeface="Times New Roman"/>
              <a:cs typeface="Times New Roman"/>
            </a:endParaRPr>
          </a:p>
          <a:p>
            <a:pPr marL="914400" lvl="1" indent="-514350"/>
            <a:r>
              <a:rPr lang="en-US" sz="2000" dirty="0" smtClean="0">
                <a:solidFill>
                  <a:schemeClr val="tx1"/>
                </a:solidFill>
                <a:latin typeface="Arial Narrow"/>
                <a:ea typeface="Times New Roman"/>
                <a:cs typeface="Times New Roman"/>
              </a:rPr>
              <a:t>Ex: The </a:t>
            </a:r>
            <a:r>
              <a:rPr lang="en-US" sz="2000" dirty="0">
                <a:solidFill>
                  <a:schemeClr val="tx1"/>
                </a:solidFill>
                <a:latin typeface="Arial Narrow"/>
                <a:ea typeface="Times New Roman"/>
                <a:cs typeface="Times New Roman"/>
              </a:rPr>
              <a:t>moon </a:t>
            </a:r>
            <a:r>
              <a:rPr lang="en-US" sz="2000" u="sng" dirty="0">
                <a:solidFill>
                  <a:schemeClr val="tx1"/>
                </a:solidFill>
                <a:latin typeface="Arial Narrow"/>
                <a:ea typeface="Times New Roman"/>
                <a:cs typeface="Times New Roman"/>
              </a:rPr>
              <a:t>winked</a:t>
            </a:r>
            <a:r>
              <a:rPr lang="en-US" sz="2000" dirty="0">
                <a:solidFill>
                  <a:schemeClr val="tx1"/>
                </a:solidFill>
                <a:latin typeface="Arial Narrow"/>
                <a:ea typeface="Times New Roman"/>
                <a:cs typeface="Times New Roman"/>
              </a:rPr>
              <a:t>.</a:t>
            </a:r>
            <a:endParaRPr lang="en-US" sz="2000" dirty="0" smtClean="0">
              <a:solidFill>
                <a:schemeClr val="tx1"/>
              </a:solidFill>
              <a:latin typeface="Book Antiqua"/>
              <a:ea typeface="Times New Roman"/>
              <a:cs typeface="Times New Roman"/>
            </a:endParaRPr>
          </a:p>
          <a:p>
            <a:pPr marL="514350" indent="-514350">
              <a:buFont typeface="+mj-lt"/>
              <a:buAutoNum type="arabicPeriod"/>
            </a:pPr>
            <a:r>
              <a:rPr lang="en-US" sz="3200" dirty="0" smtClean="0">
                <a:solidFill>
                  <a:schemeClr val="tx1"/>
                </a:solidFill>
                <a:latin typeface="Book Antiqua"/>
                <a:ea typeface="Times New Roman"/>
                <a:cs typeface="Times New Roman"/>
              </a:rPr>
              <a:t>Then</a:t>
            </a:r>
            <a:r>
              <a:rPr lang="en-US" sz="3200" dirty="0">
                <a:solidFill>
                  <a:schemeClr val="tx1"/>
                </a:solidFill>
                <a:latin typeface="Book Antiqua"/>
                <a:ea typeface="Times New Roman"/>
                <a:cs typeface="Times New Roman"/>
              </a:rPr>
              <a:t>, expand some by answering Who? What? Where? When? Why? or How? </a:t>
            </a:r>
            <a:endParaRPr lang="en-US" sz="3200" dirty="0" smtClean="0">
              <a:solidFill>
                <a:schemeClr val="tx1"/>
              </a:solidFill>
              <a:latin typeface="Book Antiqua"/>
              <a:ea typeface="Times New Roman"/>
              <a:cs typeface="Times New Roman"/>
            </a:endParaRPr>
          </a:p>
          <a:p>
            <a:pPr marL="914400" lvl="1" indent="-514350"/>
            <a:r>
              <a:rPr lang="en-US" sz="2000" dirty="0" smtClean="0">
                <a:solidFill>
                  <a:schemeClr val="tx1"/>
                </a:solidFill>
                <a:latin typeface="Book Antiqua"/>
                <a:ea typeface="Times New Roman"/>
                <a:cs typeface="Times New Roman"/>
              </a:rPr>
              <a:t>Ex: </a:t>
            </a:r>
            <a:r>
              <a:rPr lang="en-US" sz="2000" dirty="0">
                <a:solidFill>
                  <a:schemeClr val="tx1"/>
                </a:solidFill>
                <a:latin typeface="Arial Narrow"/>
                <a:ea typeface="Times New Roman"/>
              </a:rPr>
              <a:t>Dirty clothes </a:t>
            </a:r>
            <a:r>
              <a:rPr lang="en-US" sz="2000" u="sng" dirty="0">
                <a:solidFill>
                  <a:schemeClr val="tx1"/>
                </a:solidFill>
                <a:latin typeface="Arial Narrow"/>
                <a:ea typeface="Times New Roman"/>
              </a:rPr>
              <a:t>got up and walked</a:t>
            </a:r>
            <a:r>
              <a:rPr lang="en-US" sz="2000" dirty="0">
                <a:solidFill>
                  <a:schemeClr val="tx1"/>
                </a:solidFill>
                <a:latin typeface="Arial Narrow"/>
                <a:ea typeface="Times New Roman"/>
              </a:rPr>
              <a:t> (Where?) </a:t>
            </a:r>
            <a:r>
              <a:rPr lang="en-US" sz="2000" u="sng" dirty="0">
                <a:solidFill>
                  <a:schemeClr val="tx1"/>
                </a:solidFill>
                <a:latin typeface="Arial Narrow"/>
                <a:ea typeface="Times New Roman"/>
              </a:rPr>
              <a:t>into the laundry room</a:t>
            </a:r>
            <a:r>
              <a:rPr lang="en-US" sz="2000" dirty="0">
                <a:solidFill>
                  <a:schemeClr val="tx1"/>
                </a:solidFill>
                <a:latin typeface="Arial Narrow"/>
                <a:ea typeface="Times New Roman"/>
              </a:rPr>
              <a:t>.</a:t>
            </a:r>
            <a:endParaRPr lang="en-US" sz="2000" dirty="0">
              <a:solidFill>
                <a:schemeClr val="tx1"/>
              </a:solidFill>
              <a:latin typeface="Times New Roman"/>
              <a:ea typeface="Times New Roman"/>
            </a:endParaRPr>
          </a:p>
          <a:p>
            <a:pPr marL="914400" lvl="1" indent="-514350"/>
            <a:endParaRPr lang="en-US" dirty="0" smtClean="0">
              <a:solidFill>
                <a:schemeClr val="tx1"/>
              </a:solidFill>
              <a:latin typeface="Book Antiqua"/>
              <a:ea typeface="Times New Roman"/>
              <a:cs typeface="Times New Roman"/>
            </a:endParaRPr>
          </a:p>
          <a:p>
            <a:pPr marL="914400" lvl="1" indent="-514350">
              <a:buFont typeface="+mj-lt"/>
              <a:buAutoNum type="arabicPeriod"/>
            </a:pPr>
            <a:endParaRPr lang="en-US" dirty="0">
              <a:solidFill>
                <a:schemeClr val="tx1"/>
              </a:solidFill>
            </a:endParaRPr>
          </a:p>
        </p:txBody>
      </p:sp>
    </p:spTree>
    <p:extLst>
      <p:ext uri="{BB962C8B-B14F-4D97-AF65-F5344CB8AC3E}">
        <p14:creationId xmlns:p14="http://schemas.microsoft.com/office/powerpoint/2010/main" val="1997748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Object needs a human trait </a:t>
            </a:r>
            <a:endParaRPr lang="en-US" dirty="0"/>
          </a:p>
        </p:txBody>
      </p:sp>
      <p:sp>
        <p:nvSpPr>
          <p:cNvPr id="3" name="Content Placeholder 2"/>
          <p:cNvSpPr>
            <a:spLocks noGrp="1"/>
          </p:cNvSpPr>
          <p:nvPr>
            <p:ph sz="half" idx="2"/>
          </p:nvPr>
        </p:nvSpPr>
        <p:spPr/>
        <p:txBody>
          <a:bodyPr numCol="2">
            <a:normAutofit/>
          </a:bodyPr>
          <a:lstStyle/>
          <a:p>
            <a:r>
              <a:rPr lang="en-US" sz="3400" dirty="0">
                <a:solidFill>
                  <a:schemeClr val="tx1"/>
                </a:solidFill>
              </a:rPr>
              <a:t>oceans</a:t>
            </a:r>
          </a:p>
          <a:p>
            <a:r>
              <a:rPr lang="en-US" sz="3400" dirty="0">
                <a:solidFill>
                  <a:schemeClr val="tx1"/>
                </a:solidFill>
              </a:rPr>
              <a:t>waves</a:t>
            </a:r>
          </a:p>
          <a:p>
            <a:r>
              <a:rPr lang="en-US" sz="3400" dirty="0">
                <a:solidFill>
                  <a:schemeClr val="tx1"/>
                </a:solidFill>
              </a:rPr>
              <a:t>cars</a:t>
            </a:r>
          </a:p>
          <a:p>
            <a:r>
              <a:rPr lang="en-US" sz="3400" dirty="0">
                <a:solidFill>
                  <a:schemeClr val="tx1"/>
                </a:solidFill>
              </a:rPr>
              <a:t>wheels</a:t>
            </a:r>
          </a:p>
          <a:p>
            <a:r>
              <a:rPr lang="en-US" sz="3400" dirty="0">
                <a:solidFill>
                  <a:schemeClr val="tx1"/>
                </a:solidFill>
              </a:rPr>
              <a:t>trash</a:t>
            </a:r>
          </a:p>
          <a:p>
            <a:r>
              <a:rPr lang="en-US" sz="3400" dirty="0">
                <a:solidFill>
                  <a:schemeClr val="tx1"/>
                </a:solidFill>
              </a:rPr>
              <a:t>birds</a:t>
            </a:r>
          </a:p>
          <a:p>
            <a:r>
              <a:rPr lang="en-US" sz="2800" dirty="0">
                <a:solidFill>
                  <a:schemeClr val="tx1"/>
                </a:solidFill>
              </a:rPr>
              <a:t>machines</a:t>
            </a:r>
          </a:p>
          <a:p>
            <a:r>
              <a:rPr lang="en-US" sz="3400" dirty="0">
                <a:solidFill>
                  <a:schemeClr val="tx1"/>
                </a:solidFill>
              </a:rPr>
              <a:t>heart</a:t>
            </a:r>
          </a:p>
          <a:p>
            <a:r>
              <a:rPr lang="en-US" sz="3400" dirty="0">
                <a:solidFill>
                  <a:schemeClr val="tx1"/>
                </a:solidFill>
              </a:rPr>
              <a:t>math</a:t>
            </a:r>
          </a:p>
          <a:p>
            <a:r>
              <a:rPr lang="en-US" sz="3400" dirty="0">
                <a:solidFill>
                  <a:schemeClr val="tx1"/>
                </a:solidFill>
              </a:rPr>
              <a:t>sun</a:t>
            </a:r>
          </a:p>
          <a:p>
            <a:r>
              <a:rPr lang="en-US" sz="3400" dirty="0">
                <a:solidFill>
                  <a:schemeClr val="tx1"/>
                </a:solidFill>
              </a:rPr>
              <a:t>hands</a:t>
            </a:r>
          </a:p>
          <a:p>
            <a:r>
              <a:rPr lang="en-US" sz="3400" dirty="0">
                <a:solidFill>
                  <a:schemeClr val="tx1"/>
                </a:solidFill>
              </a:rPr>
              <a:t>hats</a:t>
            </a:r>
          </a:p>
          <a:p>
            <a:pPr marL="0" indent="0">
              <a:buNone/>
            </a:pPr>
            <a:r>
              <a:rPr lang="en-US" dirty="0">
                <a:solidFill>
                  <a:schemeClr val="tx1"/>
                </a:solidFill>
              </a:rPr>
              <a:t/>
            </a:r>
            <a:br>
              <a:rPr lang="en-US" dirty="0">
                <a:solidFill>
                  <a:schemeClr val="tx1"/>
                </a:solidFill>
              </a:rPr>
            </a:br>
            <a:endParaRPr lang="en-US" dirty="0">
              <a:solidFill>
                <a:schemeClr val="tx1"/>
              </a:solidFill>
            </a:endParaRPr>
          </a:p>
        </p:txBody>
      </p:sp>
      <p:sp>
        <p:nvSpPr>
          <p:cNvPr id="7" name="Content Placeholder 6"/>
          <p:cNvSpPr>
            <a:spLocks noGrp="1"/>
          </p:cNvSpPr>
          <p:nvPr>
            <p:ph sz="quarter" idx="4294967295"/>
          </p:nvPr>
        </p:nvSpPr>
        <p:spPr>
          <a:xfrm>
            <a:off x="365760" y="1600200"/>
            <a:ext cx="4041648" cy="4526280"/>
          </a:xfrm>
          <a:prstGeom prst="rect">
            <a:avLst/>
          </a:prstGeom>
        </p:spPr>
        <p:txBody>
          <a:bodyPr numCol="2">
            <a:normAutofit/>
          </a:bodyPr>
          <a:lstStyle/>
          <a:p>
            <a:r>
              <a:rPr lang="en-US" sz="2800" dirty="0" smtClean="0">
                <a:solidFill>
                  <a:schemeClr val="tx1"/>
                </a:solidFill>
              </a:rPr>
              <a:t>necklaces</a:t>
            </a:r>
            <a:endParaRPr lang="en-US" sz="2800" dirty="0">
              <a:solidFill>
                <a:schemeClr val="tx1"/>
              </a:solidFill>
            </a:endParaRPr>
          </a:p>
          <a:p>
            <a:r>
              <a:rPr lang="en-US" dirty="0">
                <a:solidFill>
                  <a:schemeClr val="tx1"/>
                </a:solidFill>
              </a:rPr>
              <a:t>homework</a:t>
            </a:r>
          </a:p>
          <a:p>
            <a:r>
              <a:rPr lang="en-US" sz="2800" dirty="0">
                <a:solidFill>
                  <a:schemeClr val="tx1"/>
                </a:solidFill>
              </a:rPr>
              <a:t>dogs</a:t>
            </a:r>
          </a:p>
          <a:p>
            <a:r>
              <a:rPr lang="en-US" sz="2800" dirty="0">
                <a:solidFill>
                  <a:schemeClr val="tx1"/>
                </a:solidFill>
              </a:rPr>
              <a:t>glasses</a:t>
            </a:r>
          </a:p>
          <a:p>
            <a:r>
              <a:rPr lang="en-US" sz="2800" dirty="0">
                <a:solidFill>
                  <a:schemeClr val="tx1"/>
                </a:solidFill>
              </a:rPr>
              <a:t>sound</a:t>
            </a:r>
          </a:p>
          <a:p>
            <a:r>
              <a:rPr lang="en-US" sz="2800" dirty="0">
                <a:solidFill>
                  <a:schemeClr val="tx1"/>
                </a:solidFill>
              </a:rPr>
              <a:t>river</a:t>
            </a:r>
          </a:p>
          <a:p>
            <a:r>
              <a:rPr lang="en-US" sz="2800" dirty="0">
                <a:solidFill>
                  <a:schemeClr val="tx1"/>
                </a:solidFill>
              </a:rPr>
              <a:t>moon</a:t>
            </a:r>
          </a:p>
          <a:p>
            <a:r>
              <a:rPr lang="en-US" sz="2800" dirty="0">
                <a:solidFill>
                  <a:schemeClr val="tx1"/>
                </a:solidFill>
              </a:rPr>
              <a:t>house</a:t>
            </a:r>
          </a:p>
          <a:p>
            <a:r>
              <a:rPr lang="en-US" sz="2800" dirty="0">
                <a:solidFill>
                  <a:schemeClr val="tx1"/>
                </a:solidFill>
              </a:rPr>
              <a:t>eyes</a:t>
            </a:r>
          </a:p>
          <a:p>
            <a:r>
              <a:rPr lang="en-US" sz="2800" dirty="0">
                <a:solidFill>
                  <a:schemeClr val="tx1"/>
                </a:solidFill>
              </a:rPr>
              <a:t>flashlights</a:t>
            </a:r>
          </a:p>
          <a:p>
            <a:r>
              <a:rPr lang="en-US" sz="2800" dirty="0">
                <a:solidFill>
                  <a:schemeClr val="tx1"/>
                </a:solidFill>
              </a:rPr>
              <a:t>staplers</a:t>
            </a:r>
          </a:p>
          <a:p>
            <a:r>
              <a:rPr lang="en-US" dirty="0">
                <a:solidFill>
                  <a:schemeClr val="tx1"/>
                </a:solidFill>
              </a:rPr>
              <a:t>computers</a:t>
            </a:r>
          </a:p>
          <a:p>
            <a:endParaRPr lang="en-US" dirty="0">
              <a:solidFill>
                <a:schemeClr val="tx1"/>
              </a:solidFill>
            </a:endParaRPr>
          </a:p>
        </p:txBody>
      </p:sp>
    </p:spTree>
    <p:extLst>
      <p:ext uri="{BB962C8B-B14F-4D97-AF65-F5344CB8AC3E}">
        <p14:creationId xmlns:p14="http://schemas.microsoft.com/office/powerpoint/2010/main" val="3778626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524000"/>
            <a:ext cx="8229600" cy="4525963"/>
          </a:xfrm>
        </p:spPr>
        <p:txBody>
          <a:bodyPr>
            <a:normAutofit/>
          </a:bodyPr>
          <a:lstStyle/>
          <a:p>
            <a:pPr marL="742950" indent="-742950">
              <a:buFont typeface="+mj-lt"/>
              <a:buAutoNum type="arabicPeriod"/>
            </a:pPr>
            <a:r>
              <a:rPr lang="en-US" sz="3600" dirty="0">
                <a:solidFill>
                  <a:schemeClr val="tx1"/>
                </a:solidFill>
                <a:latin typeface="Book Antiqua"/>
                <a:ea typeface="Times New Roman"/>
                <a:cs typeface="Times New Roman"/>
              </a:rPr>
              <a:t>Write the name of an object next to the adjective </a:t>
            </a:r>
            <a:r>
              <a:rPr lang="en-US" sz="3600" dirty="0" smtClean="0">
                <a:solidFill>
                  <a:schemeClr val="tx1"/>
                </a:solidFill>
                <a:latin typeface="Book Antiqua"/>
                <a:ea typeface="Times New Roman"/>
                <a:cs typeface="Times New Roman"/>
              </a:rPr>
              <a:t>listed.</a:t>
            </a:r>
            <a:r>
              <a:rPr lang="en-US" sz="3600" dirty="0">
                <a:solidFill>
                  <a:schemeClr val="tx1"/>
                </a:solidFill>
                <a:latin typeface="Book Antiqua"/>
                <a:ea typeface="Times New Roman"/>
                <a:cs typeface="Times New Roman"/>
              </a:rPr>
              <a:t> </a:t>
            </a:r>
            <a:endParaRPr lang="en-US" sz="3600" dirty="0" smtClean="0">
              <a:solidFill>
                <a:schemeClr val="tx1"/>
              </a:solidFill>
              <a:latin typeface="Book Antiqua"/>
              <a:ea typeface="Times New Roman"/>
              <a:cs typeface="Times New Roman"/>
            </a:endParaRPr>
          </a:p>
          <a:p>
            <a:pPr lvl="1"/>
            <a:r>
              <a:rPr lang="en-US" sz="2400" dirty="0" smtClean="0">
                <a:solidFill>
                  <a:schemeClr val="tx1"/>
                </a:solidFill>
                <a:latin typeface="Book Antiqua"/>
                <a:ea typeface="Times New Roman"/>
                <a:cs typeface="Times New Roman"/>
              </a:rPr>
              <a:t>Ex: Honest </a:t>
            </a:r>
            <a:r>
              <a:rPr lang="en-US" sz="2400" u="sng" dirty="0" smtClean="0">
                <a:solidFill>
                  <a:schemeClr val="tx1"/>
                </a:solidFill>
                <a:latin typeface="Book Antiqua"/>
                <a:ea typeface="Times New Roman"/>
                <a:cs typeface="Times New Roman"/>
              </a:rPr>
              <a:t>machines</a:t>
            </a:r>
            <a:endParaRPr lang="en-US" sz="2400" dirty="0" smtClean="0">
              <a:solidFill>
                <a:schemeClr val="tx1"/>
              </a:solidFill>
              <a:latin typeface="Book Antiqua"/>
              <a:ea typeface="Times New Roman"/>
              <a:cs typeface="Times New Roman"/>
            </a:endParaRPr>
          </a:p>
          <a:p>
            <a:pPr marL="742950" indent="-742950">
              <a:buFont typeface="+mj-lt"/>
              <a:buAutoNum type="arabicPeriod"/>
            </a:pPr>
            <a:r>
              <a:rPr lang="en-US" sz="3600" dirty="0" smtClean="0">
                <a:solidFill>
                  <a:schemeClr val="tx1"/>
                </a:solidFill>
                <a:latin typeface="Book Antiqua"/>
                <a:ea typeface="Times New Roman"/>
                <a:cs typeface="Times New Roman"/>
              </a:rPr>
              <a:t>Then</a:t>
            </a:r>
            <a:r>
              <a:rPr lang="en-US" sz="3600" dirty="0">
                <a:solidFill>
                  <a:schemeClr val="tx1"/>
                </a:solidFill>
                <a:latin typeface="Book Antiqua"/>
                <a:ea typeface="Times New Roman"/>
                <a:cs typeface="Times New Roman"/>
              </a:rPr>
              <a:t>, expand the expression by answering Who? What? When? Where? Why? or How</a:t>
            </a:r>
            <a:r>
              <a:rPr lang="en-US" sz="3600" dirty="0" smtClean="0">
                <a:solidFill>
                  <a:schemeClr val="tx1"/>
                </a:solidFill>
                <a:latin typeface="Book Antiqua"/>
                <a:ea typeface="Times New Roman"/>
                <a:cs typeface="Times New Roman"/>
              </a:rPr>
              <a:t>?</a:t>
            </a:r>
            <a:r>
              <a:rPr lang="en-US" sz="3600" dirty="0">
                <a:solidFill>
                  <a:schemeClr val="tx1"/>
                </a:solidFill>
                <a:latin typeface="Book Antiqua"/>
                <a:ea typeface="Times New Roman"/>
                <a:cs typeface="Times New Roman"/>
              </a:rPr>
              <a:t> </a:t>
            </a:r>
            <a:endParaRPr lang="en-US" sz="3600" dirty="0" smtClean="0">
              <a:solidFill>
                <a:schemeClr val="tx1"/>
              </a:solidFill>
              <a:latin typeface="Book Antiqua"/>
              <a:ea typeface="Times New Roman"/>
              <a:cs typeface="Times New Roman"/>
            </a:endParaRPr>
          </a:p>
          <a:p>
            <a:pPr lvl="1"/>
            <a:r>
              <a:rPr lang="en-US" sz="2400" dirty="0" smtClean="0">
                <a:solidFill>
                  <a:schemeClr val="tx1"/>
                </a:solidFill>
                <a:latin typeface="Book Antiqua"/>
                <a:ea typeface="Times New Roman"/>
                <a:cs typeface="Times New Roman"/>
              </a:rPr>
              <a:t>Ex: Talking </a:t>
            </a:r>
            <a:r>
              <a:rPr lang="en-US" sz="2400" u="sng" dirty="0">
                <a:solidFill>
                  <a:schemeClr val="tx1"/>
                </a:solidFill>
                <a:latin typeface="Book Antiqua"/>
                <a:ea typeface="Times New Roman"/>
                <a:cs typeface="Times New Roman"/>
              </a:rPr>
              <a:t>hands</a:t>
            </a:r>
            <a:r>
              <a:rPr lang="en-US" sz="2400" dirty="0">
                <a:solidFill>
                  <a:schemeClr val="tx1"/>
                </a:solidFill>
                <a:latin typeface="Book Antiqua"/>
                <a:ea typeface="Times New Roman"/>
                <a:cs typeface="Times New Roman"/>
              </a:rPr>
              <a:t> (What?) </a:t>
            </a:r>
            <a:r>
              <a:rPr lang="en-US" sz="2400" u="sng" dirty="0">
                <a:solidFill>
                  <a:schemeClr val="tx1"/>
                </a:solidFill>
                <a:latin typeface="Book Antiqua"/>
                <a:ea typeface="Times New Roman"/>
                <a:cs typeface="Times New Roman"/>
              </a:rPr>
              <a:t>speak about</a:t>
            </a:r>
            <a:r>
              <a:rPr lang="en-US" sz="2400" dirty="0">
                <a:solidFill>
                  <a:schemeClr val="tx1"/>
                </a:solidFill>
                <a:latin typeface="Book Antiqua"/>
                <a:ea typeface="Times New Roman"/>
                <a:cs typeface="Times New Roman"/>
              </a:rPr>
              <a:t> friendship.</a:t>
            </a:r>
            <a:r>
              <a:rPr lang="en-US" sz="2400" dirty="0">
                <a:solidFill>
                  <a:schemeClr val="tx1"/>
                </a:solidFill>
                <a:latin typeface="Arial Narrow"/>
                <a:ea typeface="Times New Roman"/>
                <a:cs typeface="Times New Roman"/>
              </a:rPr>
              <a:t> </a:t>
            </a:r>
            <a:endParaRPr lang="en-US" sz="2400" dirty="0">
              <a:solidFill>
                <a:schemeClr val="tx1"/>
              </a:solidFill>
            </a:endParaRPr>
          </a:p>
        </p:txBody>
      </p:sp>
    </p:spTree>
    <p:extLst>
      <p:ext uri="{BB962C8B-B14F-4D97-AF65-F5344CB8AC3E}">
        <p14:creationId xmlns:p14="http://schemas.microsoft.com/office/powerpoint/2010/main" val="4124426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1)">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Human trait </a:t>
            </a:r>
            <a:r>
              <a:rPr lang="en-US" dirty="0" smtClean="0"/>
              <a:t>needs an object</a:t>
            </a:r>
            <a:endParaRPr lang="en-US" dirty="0"/>
          </a:p>
        </p:txBody>
      </p:sp>
      <p:sp>
        <p:nvSpPr>
          <p:cNvPr id="3" name="Content Placeholder 2"/>
          <p:cNvSpPr>
            <a:spLocks noGrp="1"/>
          </p:cNvSpPr>
          <p:nvPr>
            <p:ph sz="half" idx="2"/>
          </p:nvPr>
        </p:nvSpPr>
        <p:spPr/>
        <p:txBody>
          <a:bodyPr>
            <a:normAutofit/>
          </a:bodyPr>
          <a:lstStyle/>
          <a:p>
            <a:pPr marL="0" marR="0">
              <a:spcBef>
                <a:spcPts val="0"/>
              </a:spcBef>
              <a:spcAft>
                <a:spcPts val="0"/>
              </a:spcAft>
            </a:pPr>
            <a:r>
              <a:rPr lang="en-US" sz="4000" dirty="0">
                <a:solidFill>
                  <a:schemeClr val="tx1"/>
                </a:solidFill>
                <a:latin typeface="Arial Narrow"/>
                <a:ea typeface="Times New Roman"/>
              </a:rPr>
              <a:t>happy</a:t>
            </a:r>
            <a:endParaRPr lang="en-US" sz="4000" dirty="0">
              <a:solidFill>
                <a:schemeClr val="tx1"/>
              </a:solidFill>
              <a:latin typeface="Times New Roman"/>
              <a:ea typeface="Times New Roman"/>
            </a:endParaRPr>
          </a:p>
          <a:p>
            <a:pPr marL="0" marR="0">
              <a:spcBef>
                <a:spcPts val="0"/>
              </a:spcBef>
              <a:spcAft>
                <a:spcPts val="0"/>
              </a:spcAft>
            </a:pPr>
            <a:r>
              <a:rPr lang="en-US" sz="4000" dirty="0">
                <a:solidFill>
                  <a:schemeClr val="tx1"/>
                </a:solidFill>
                <a:latin typeface="Arial Narrow"/>
                <a:ea typeface="Times New Roman"/>
              </a:rPr>
              <a:t>thoughtful</a:t>
            </a:r>
            <a:endParaRPr lang="en-US" sz="4000" dirty="0">
              <a:solidFill>
                <a:schemeClr val="tx1"/>
              </a:solidFill>
              <a:latin typeface="Times New Roman"/>
              <a:ea typeface="Times New Roman"/>
            </a:endParaRPr>
          </a:p>
          <a:p>
            <a:pPr marL="0" marR="0">
              <a:spcBef>
                <a:spcPts val="0"/>
              </a:spcBef>
              <a:spcAft>
                <a:spcPts val="0"/>
              </a:spcAft>
            </a:pPr>
            <a:r>
              <a:rPr lang="en-US" sz="4000" dirty="0">
                <a:solidFill>
                  <a:schemeClr val="tx1"/>
                </a:solidFill>
                <a:latin typeface="Arial Narrow"/>
                <a:ea typeface="Times New Roman"/>
              </a:rPr>
              <a:t>mean</a:t>
            </a:r>
            <a:endParaRPr lang="en-US" sz="4000" dirty="0">
              <a:solidFill>
                <a:schemeClr val="tx1"/>
              </a:solidFill>
              <a:latin typeface="Times New Roman"/>
              <a:ea typeface="Times New Roman"/>
            </a:endParaRPr>
          </a:p>
          <a:p>
            <a:pPr marL="0" marR="0">
              <a:spcBef>
                <a:spcPts val="0"/>
              </a:spcBef>
              <a:spcAft>
                <a:spcPts val="0"/>
              </a:spcAft>
            </a:pPr>
            <a:r>
              <a:rPr lang="en-US" sz="4000" dirty="0">
                <a:solidFill>
                  <a:schemeClr val="tx1"/>
                </a:solidFill>
                <a:latin typeface="Arial Narrow"/>
                <a:ea typeface="Times New Roman"/>
              </a:rPr>
              <a:t>caring</a:t>
            </a:r>
            <a:endParaRPr lang="en-US" sz="4000" dirty="0">
              <a:solidFill>
                <a:schemeClr val="tx1"/>
              </a:solidFill>
              <a:latin typeface="Times New Roman"/>
              <a:ea typeface="Times New Roman"/>
            </a:endParaRPr>
          </a:p>
          <a:p>
            <a:pPr marL="0" marR="0">
              <a:spcBef>
                <a:spcPts val="0"/>
              </a:spcBef>
              <a:spcAft>
                <a:spcPts val="0"/>
              </a:spcAft>
            </a:pPr>
            <a:r>
              <a:rPr lang="en-US" sz="4000" dirty="0">
                <a:solidFill>
                  <a:schemeClr val="tx1"/>
                </a:solidFill>
                <a:latin typeface="Arial Narrow"/>
                <a:ea typeface="Times New Roman"/>
              </a:rPr>
              <a:t>loyal</a:t>
            </a:r>
            <a:endParaRPr lang="en-US" sz="4000" dirty="0">
              <a:solidFill>
                <a:schemeClr val="tx1"/>
              </a:solidFill>
              <a:latin typeface="Times New Roman"/>
              <a:ea typeface="Times New Roman"/>
            </a:endParaRPr>
          </a:p>
          <a:p>
            <a:pPr marL="0" marR="0">
              <a:spcBef>
                <a:spcPts val="0"/>
              </a:spcBef>
              <a:spcAft>
                <a:spcPts val="0"/>
              </a:spcAft>
            </a:pPr>
            <a:r>
              <a:rPr lang="en-US" sz="4000" dirty="0" smtClean="0">
                <a:solidFill>
                  <a:schemeClr val="tx1"/>
                </a:solidFill>
                <a:latin typeface="Arial Narrow"/>
                <a:ea typeface="Times New Roman"/>
              </a:rPr>
              <a:t>dumb</a:t>
            </a:r>
          </a:p>
          <a:p>
            <a:pPr marL="0" marR="0">
              <a:spcBef>
                <a:spcPts val="0"/>
              </a:spcBef>
              <a:spcAft>
                <a:spcPts val="0"/>
              </a:spcAft>
            </a:pPr>
            <a:r>
              <a:rPr lang="en-US" sz="4000" dirty="0" smtClean="0">
                <a:solidFill>
                  <a:schemeClr val="tx1"/>
                </a:solidFill>
                <a:latin typeface="Arial Narrow"/>
                <a:ea typeface="Times New Roman"/>
              </a:rPr>
              <a:t>annoying</a:t>
            </a:r>
            <a:endParaRPr lang="en-US" sz="4000" dirty="0">
              <a:solidFill>
                <a:schemeClr val="tx1"/>
              </a:solidFill>
              <a:latin typeface="Times New Roman"/>
              <a:ea typeface="Times New Roman"/>
            </a:endParaRPr>
          </a:p>
          <a:p>
            <a:endParaRPr lang="en-US" dirty="0">
              <a:solidFill>
                <a:schemeClr val="tx1"/>
              </a:solidFill>
            </a:endParaRPr>
          </a:p>
        </p:txBody>
      </p:sp>
      <p:sp>
        <p:nvSpPr>
          <p:cNvPr id="5" name="Content Placeholder 4"/>
          <p:cNvSpPr>
            <a:spLocks noGrp="1"/>
          </p:cNvSpPr>
          <p:nvPr>
            <p:ph sz="quarter" idx="4294967295"/>
          </p:nvPr>
        </p:nvSpPr>
        <p:spPr>
          <a:xfrm>
            <a:off x="365760" y="1600200"/>
            <a:ext cx="4041648" cy="4526280"/>
          </a:xfrm>
          <a:prstGeom prst="rect">
            <a:avLst/>
          </a:prstGeom>
        </p:spPr>
        <p:txBody>
          <a:bodyPr>
            <a:normAutofit/>
          </a:bodyPr>
          <a:lstStyle/>
          <a:p>
            <a:pPr marL="0" marR="0">
              <a:spcBef>
                <a:spcPts val="0"/>
              </a:spcBef>
              <a:spcAft>
                <a:spcPts val="0"/>
              </a:spcAft>
            </a:pPr>
            <a:r>
              <a:rPr lang="en-US" sz="4000" dirty="0">
                <a:solidFill>
                  <a:schemeClr val="tx1"/>
                </a:solidFill>
                <a:latin typeface="Arial Narrow"/>
                <a:ea typeface="Times New Roman"/>
              </a:rPr>
              <a:t>lying</a:t>
            </a:r>
            <a:endParaRPr lang="en-US" sz="4000" dirty="0">
              <a:solidFill>
                <a:schemeClr val="tx1"/>
              </a:solidFill>
              <a:latin typeface="Times New Roman"/>
              <a:ea typeface="Times New Roman"/>
            </a:endParaRPr>
          </a:p>
          <a:p>
            <a:pPr marL="0" marR="0">
              <a:spcBef>
                <a:spcPts val="0"/>
              </a:spcBef>
              <a:spcAft>
                <a:spcPts val="0"/>
              </a:spcAft>
            </a:pPr>
            <a:r>
              <a:rPr lang="en-US" sz="4000" dirty="0">
                <a:solidFill>
                  <a:schemeClr val="tx1"/>
                </a:solidFill>
                <a:latin typeface="Arial Narrow"/>
                <a:ea typeface="Times New Roman"/>
              </a:rPr>
              <a:t>smart</a:t>
            </a:r>
            <a:endParaRPr lang="en-US" sz="4000" dirty="0">
              <a:solidFill>
                <a:schemeClr val="tx1"/>
              </a:solidFill>
              <a:latin typeface="Times New Roman"/>
              <a:ea typeface="Times New Roman"/>
            </a:endParaRPr>
          </a:p>
          <a:p>
            <a:pPr marL="0" marR="0">
              <a:spcBef>
                <a:spcPts val="0"/>
              </a:spcBef>
              <a:spcAft>
                <a:spcPts val="0"/>
              </a:spcAft>
            </a:pPr>
            <a:r>
              <a:rPr lang="en-US" sz="4000" dirty="0">
                <a:solidFill>
                  <a:schemeClr val="tx1"/>
                </a:solidFill>
                <a:latin typeface="Arial Narrow"/>
                <a:ea typeface="Times New Roman"/>
              </a:rPr>
              <a:t>honest</a:t>
            </a:r>
            <a:endParaRPr lang="en-US" sz="4000" dirty="0">
              <a:solidFill>
                <a:schemeClr val="tx1"/>
              </a:solidFill>
              <a:latin typeface="Times New Roman"/>
              <a:ea typeface="Times New Roman"/>
            </a:endParaRPr>
          </a:p>
          <a:p>
            <a:pPr marL="0" marR="0">
              <a:spcBef>
                <a:spcPts val="0"/>
              </a:spcBef>
              <a:spcAft>
                <a:spcPts val="0"/>
              </a:spcAft>
            </a:pPr>
            <a:r>
              <a:rPr lang="en-US" sz="4000" dirty="0">
                <a:solidFill>
                  <a:schemeClr val="tx1"/>
                </a:solidFill>
                <a:latin typeface="Arial Narrow"/>
                <a:ea typeface="Times New Roman"/>
              </a:rPr>
              <a:t>lazy</a:t>
            </a:r>
            <a:endParaRPr lang="en-US" sz="4000" dirty="0">
              <a:solidFill>
                <a:schemeClr val="tx1"/>
              </a:solidFill>
              <a:latin typeface="Times New Roman"/>
              <a:ea typeface="Times New Roman"/>
            </a:endParaRPr>
          </a:p>
          <a:p>
            <a:pPr marL="0" marR="0">
              <a:spcBef>
                <a:spcPts val="0"/>
              </a:spcBef>
              <a:spcAft>
                <a:spcPts val="0"/>
              </a:spcAft>
            </a:pPr>
            <a:r>
              <a:rPr lang="en-US" sz="4000" dirty="0">
                <a:solidFill>
                  <a:schemeClr val="tx1"/>
                </a:solidFill>
                <a:latin typeface="Arial Narrow"/>
                <a:ea typeface="Times New Roman"/>
              </a:rPr>
              <a:t>sulky</a:t>
            </a:r>
            <a:endParaRPr lang="en-US" sz="4000" dirty="0">
              <a:solidFill>
                <a:schemeClr val="tx1"/>
              </a:solidFill>
              <a:latin typeface="Times New Roman"/>
              <a:ea typeface="Times New Roman"/>
            </a:endParaRPr>
          </a:p>
          <a:p>
            <a:pPr marL="0" marR="0">
              <a:spcBef>
                <a:spcPts val="0"/>
              </a:spcBef>
              <a:spcAft>
                <a:spcPts val="0"/>
              </a:spcAft>
            </a:pPr>
            <a:r>
              <a:rPr lang="en-US" sz="4000" dirty="0" smtClean="0">
                <a:solidFill>
                  <a:schemeClr val="tx1"/>
                </a:solidFill>
                <a:latin typeface="Arial Narrow"/>
                <a:ea typeface="Times New Roman"/>
              </a:rPr>
              <a:t>sneaky</a:t>
            </a:r>
          </a:p>
          <a:p>
            <a:pPr marL="0" marR="0">
              <a:spcBef>
                <a:spcPts val="0"/>
              </a:spcBef>
              <a:spcAft>
                <a:spcPts val="0"/>
              </a:spcAft>
            </a:pPr>
            <a:r>
              <a:rPr lang="en-US" sz="4000" dirty="0" smtClean="0">
                <a:solidFill>
                  <a:schemeClr val="tx1"/>
                </a:solidFill>
                <a:latin typeface="Arial Narrow" panose="020B0606020202030204" pitchFamily="34" charset="0"/>
                <a:ea typeface="Times New Roman"/>
              </a:rPr>
              <a:t>sad</a:t>
            </a:r>
            <a:endParaRPr lang="en-US" sz="4000" dirty="0">
              <a:solidFill>
                <a:schemeClr val="tx1"/>
              </a:solidFill>
              <a:latin typeface="Arial Narrow" panose="020B0606020202030204" pitchFamily="34" charset="0"/>
              <a:ea typeface="Times New Roman"/>
            </a:endParaRPr>
          </a:p>
          <a:p>
            <a:endParaRPr lang="en-US" dirty="0">
              <a:solidFill>
                <a:schemeClr val="tx1"/>
              </a:solidFill>
            </a:endParaRPr>
          </a:p>
        </p:txBody>
      </p:sp>
    </p:spTree>
    <p:extLst>
      <p:ext uri="{BB962C8B-B14F-4D97-AF65-F5344CB8AC3E}">
        <p14:creationId xmlns:p14="http://schemas.microsoft.com/office/powerpoint/2010/main" val="412270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t>Onomatopoeia</a:t>
            </a:r>
            <a:endParaRPr lang="en-US" dirty="0"/>
          </a:p>
        </p:txBody>
      </p:sp>
      <p:sp>
        <p:nvSpPr>
          <p:cNvPr id="3" name="Content Placeholder 2"/>
          <p:cNvSpPr>
            <a:spLocks noGrp="1"/>
          </p:cNvSpPr>
          <p:nvPr>
            <p:ph sz="half" idx="2"/>
          </p:nvPr>
        </p:nvSpPr>
        <p:spPr>
          <a:xfrm>
            <a:off x="3962400" y="1447800"/>
            <a:ext cx="4191000" cy="4876800"/>
          </a:xfrm>
        </p:spPr>
        <p:txBody>
          <a:bodyPr numCol="3">
            <a:normAutofit fontScale="32500" lnSpcReduction="20000"/>
          </a:bodyPr>
          <a:lstStyle/>
          <a:p>
            <a:pPr marL="0" indent="0">
              <a:buNone/>
            </a:pPr>
            <a:r>
              <a:rPr lang="en-US" sz="9600" smtClean="0">
                <a:solidFill>
                  <a:schemeClr val="tx1"/>
                </a:solidFill>
              </a:rPr>
              <a:t>bang </a:t>
            </a:r>
            <a:endParaRPr lang="en-US" sz="12800" smtClean="0">
              <a:solidFill>
                <a:schemeClr val="tx1"/>
              </a:solidFill>
            </a:endParaRPr>
          </a:p>
          <a:p>
            <a:pPr marL="0" indent="0">
              <a:buNone/>
            </a:pPr>
            <a:r>
              <a:rPr lang="en-US" sz="9600" smtClean="0">
                <a:solidFill>
                  <a:schemeClr val="tx1"/>
                </a:solidFill>
              </a:rPr>
              <a:t>beep </a:t>
            </a:r>
          </a:p>
          <a:p>
            <a:pPr marL="0" indent="0">
              <a:buNone/>
            </a:pPr>
            <a:r>
              <a:rPr lang="en-US" sz="9600" smtClean="0">
                <a:solidFill>
                  <a:schemeClr val="tx1"/>
                </a:solidFill>
              </a:rPr>
              <a:t>blink</a:t>
            </a:r>
          </a:p>
          <a:p>
            <a:pPr marL="0" indent="0">
              <a:buNone/>
            </a:pPr>
            <a:r>
              <a:rPr lang="en-US" sz="9600" smtClean="0">
                <a:solidFill>
                  <a:schemeClr val="tx1"/>
                </a:solidFill>
              </a:rPr>
              <a:t>boom</a:t>
            </a:r>
          </a:p>
          <a:p>
            <a:pPr marL="0" indent="0">
              <a:buNone/>
            </a:pPr>
            <a:r>
              <a:rPr lang="en-US" sz="9600" smtClean="0">
                <a:solidFill>
                  <a:schemeClr val="tx1"/>
                </a:solidFill>
              </a:rPr>
              <a:t>bow wow</a:t>
            </a:r>
          </a:p>
          <a:p>
            <a:pPr marL="0" indent="0">
              <a:buNone/>
            </a:pPr>
            <a:r>
              <a:rPr lang="en-US" sz="9600" smtClean="0">
                <a:solidFill>
                  <a:schemeClr val="tx1"/>
                </a:solidFill>
              </a:rPr>
              <a:t>buzz</a:t>
            </a:r>
          </a:p>
          <a:p>
            <a:pPr marL="0" indent="0">
              <a:buNone/>
            </a:pPr>
            <a:r>
              <a:rPr lang="en-US" sz="9600" smtClean="0">
                <a:solidFill>
                  <a:schemeClr val="tx1"/>
                </a:solidFill>
              </a:rPr>
              <a:t>chirp</a:t>
            </a:r>
          </a:p>
          <a:p>
            <a:pPr marL="0" indent="0">
              <a:buNone/>
            </a:pPr>
            <a:r>
              <a:rPr lang="en-US" sz="9600" smtClean="0">
                <a:solidFill>
                  <a:schemeClr val="tx1"/>
                </a:solidFill>
              </a:rPr>
              <a:t>chug</a:t>
            </a:r>
          </a:p>
          <a:p>
            <a:pPr marL="0" indent="0">
              <a:buNone/>
            </a:pPr>
            <a:r>
              <a:rPr lang="en-US" sz="9600" smtClean="0">
                <a:solidFill>
                  <a:schemeClr val="tx1"/>
                </a:solidFill>
              </a:rPr>
              <a:t>clang</a:t>
            </a:r>
          </a:p>
          <a:p>
            <a:pPr marL="0" indent="0">
              <a:buNone/>
            </a:pPr>
            <a:r>
              <a:rPr lang="en-US" sz="9600" smtClean="0">
                <a:solidFill>
                  <a:schemeClr val="tx1"/>
                </a:solidFill>
              </a:rPr>
              <a:t>clap</a:t>
            </a:r>
          </a:p>
          <a:p>
            <a:pPr marL="0" indent="0">
              <a:buNone/>
            </a:pPr>
            <a:r>
              <a:rPr lang="en-US" sz="9600" smtClean="0">
                <a:solidFill>
                  <a:schemeClr val="tx1"/>
                </a:solidFill>
              </a:rPr>
              <a:t>clatter</a:t>
            </a:r>
          </a:p>
          <a:p>
            <a:pPr marL="0" indent="0">
              <a:buNone/>
            </a:pPr>
            <a:r>
              <a:rPr lang="en-US" sz="9600" smtClean="0">
                <a:solidFill>
                  <a:schemeClr val="tx1"/>
                </a:solidFill>
              </a:rPr>
              <a:t>click</a:t>
            </a:r>
          </a:p>
          <a:p>
            <a:pPr marL="0" indent="0">
              <a:buNone/>
            </a:pPr>
            <a:r>
              <a:rPr lang="en-US" sz="9600" smtClean="0">
                <a:solidFill>
                  <a:schemeClr val="tx1"/>
                </a:solidFill>
              </a:rPr>
              <a:t>clink</a:t>
            </a:r>
          </a:p>
          <a:p>
            <a:pPr marL="0" indent="0">
              <a:buNone/>
            </a:pPr>
            <a:r>
              <a:rPr lang="en-US" sz="9600" smtClean="0">
                <a:solidFill>
                  <a:schemeClr val="tx1"/>
                </a:solidFill>
              </a:rPr>
              <a:t>cluck</a:t>
            </a:r>
          </a:p>
          <a:p>
            <a:pPr marL="0" indent="0">
              <a:buNone/>
            </a:pPr>
            <a:r>
              <a:rPr lang="en-US" sz="9600" smtClean="0">
                <a:solidFill>
                  <a:schemeClr val="tx1"/>
                </a:solidFill>
              </a:rPr>
              <a:t>crack</a:t>
            </a:r>
          </a:p>
          <a:p>
            <a:pPr marL="0" indent="0">
              <a:buNone/>
            </a:pPr>
            <a:r>
              <a:rPr lang="en-US" sz="8600" smtClean="0">
                <a:solidFill>
                  <a:schemeClr val="tx1"/>
                </a:solidFill>
              </a:rPr>
              <a:t>crackle</a:t>
            </a:r>
          </a:p>
          <a:p>
            <a:pPr marL="0" indent="0">
              <a:buNone/>
            </a:pPr>
            <a:r>
              <a:rPr lang="en-US" sz="9600" smtClean="0">
                <a:solidFill>
                  <a:schemeClr val="tx1"/>
                </a:solidFill>
              </a:rPr>
              <a:t>crash</a:t>
            </a:r>
          </a:p>
          <a:p>
            <a:pPr marL="0" indent="0">
              <a:buNone/>
            </a:pPr>
            <a:r>
              <a:rPr lang="en-US" sz="9600" smtClean="0">
                <a:solidFill>
                  <a:schemeClr val="tx1"/>
                </a:solidFill>
              </a:rPr>
              <a:t>creak</a:t>
            </a:r>
          </a:p>
          <a:p>
            <a:pPr marL="0" indent="0">
              <a:buNone/>
            </a:pPr>
            <a:r>
              <a:rPr lang="en-US" sz="9600" smtClean="0">
                <a:solidFill>
                  <a:schemeClr val="tx1"/>
                </a:solidFill>
              </a:rPr>
              <a:t>crunch</a:t>
            </a:r>
          </a:p>
          <a:p>
            <a:pPr marL="0" indent="0">
              <a:buNone/>
            </a:pPr>
            <a:r>
              <a:rPr lang="en-US" sz="9600" smtClean="0">
                <a:solidFill>
                  <a:schemeClr val="tx1"/>
                </a:solidFill>
              </a:rPr>
              <a:t>cuckoo</a:t>
            </a:r>
          </a:p>
          <a:p>
            <a:pPr marL="0" indent="0">
              <a:buNone/>
            </a:pPr>
            <a:r>
              <a:rPr lang="en-US" sz="9600" smtClean="0">
                <a:solidFill>
                  <a:schemeClr val="tx1"/>
                </a:solidFill>
              </a:rPr>
              <a:t>ding dong</a:t>
            </a:r>
          </a:p>
          <a:p>
            <a:pPr marL="0" indent="0">
              <a:buNone/>
            </a:pPr>
            <a:r>
              <a:rPr lang="en-US" sz="9600" smtClean="0">
                <a:solidFill>
                  <a:schemeClr val="tx1"/>
                </a:solidFill>
              </a:rPr>
              <a:t>drip</a:t>
            </a:r>
          </a:p>
          <a:p>
            <a:pPr marL="0" indent="0">
              <a:buNone/>
            </a:pPr>
            <a:r>
              <a:rPr lang="en-US" sz="9600" smtClean="0">
                <a:solidFill>
                  <a:schemeClr val="tx1"/>
                </a:solidFill>
              </a:rPr>
              <a:t>fizz</a:t>
            </a:r>
          </a:p>
          <a:p>
            <a:pPr marL="0" indent="0">
              <a:buNone/>
            </a:pPr>
            <a:r>
              <a:rPr lang="en-US" sz="9600" smtClean="0">
                <a:solidFill>
                  <a:schemeClr val="tx1"/>
                </a:solidFill>
              </a:rPr>
              <a:t>flip flop</a:t>
            </a:r>
          </a:p>
          <a:p>
            <a:pPr marL="0" indent="0">
              <a:buNone/>
            </a:pPr>
            <a:r>
              <a:rPr lang="en-US" smtClean="0">
                <a:solidFill>
                  <a:schemeClr val="tx1"/>
                </a:solidFill>
              </a:rPr>
              <a:t/>
            </a:r>
            <a:br>
              <a:rPr lang="en-US" smtClean="0">
                <a:solidFill>
                  <a:schemeClr val="tx1"/>
                </a:solidFill>
              </a:rPr>
            </a:br>
            <a:endParaRPr lang="en-US" dirty="0">
              <a:solidFill>
                <a:schemeClr val="tx1"/>
              </a:solidFill>
            </a:endParaRPr>
          </a:p>
        </p:txBody>
      </p:sp>
      <p:sp>
        <p:nvSpPr>
          <p:cNvPr id="4" name="Content Placeholder 3"/>
          <p:cNvSpPr>
            <a:spLocks noGrp="1"/>
          </p:cNvSpPr>
          <p:nvPr>
            <p:ph sz="quarter" idx="4294967295"/>
          </p:nvPr>
        </p:nvSpPr>
        <p:spPr>
          <a:xfrm>
            <a:off x="365760" y="1600200"/>
            <a:ext cx="4041648" cy="4526280"/>
          </a:xfrm>
          <a:prstGeom prst="rect">
            <a:avLst/>
          </a:prstGeom>
        </p:spPr>
        <p:txBody>
          <a:bodyPr numCol="2">
            <a:normAutofit fontScale="25000" lnSpcReduction="20000"/>
          </a:bodyPr>
          <a:lstStyle/>
          <a:p>
            <a:pPr marL="0" indent="0">
              <a:buNone/>
            </a:pPr>
            <a:r>
              <a:rPr lang="en-US" sz="8000" smtClean="0">
                <a:solidFill>
                  <a:schemeClr val="tx1"/>
                </a:solidFill>
              </a:rPr>
              <a:t>honk </a:t>
            </a:r>
          </a:p>
          <a:p>
            <a:pPr marL="0" indent="0">
              <a:buNone/>
            </a:pPr>
            <a:r>
              <a:rPr lang="en-US" sz="8000" smtClean="0">
                <a:solidFill>
                  <a:schemeClr val="tx1"/>
                </a:solidFill>
              </a:rPr>
              <a:t>hum </a:t>
            </a:r>
          </a:p>
          <a:p>
            <a:pPr marL="0" indent="0">
              <a:buNone/>
            </a:pPr>
            <a:r>
              <a:rPr lang="en-US" sz="8000" smtClean="0">
                <a:solidFill>
                  <a:schemeClr val="tx1"/>
                </a:solidFill>
              </a:rPr>
              <a:t>lunge</a:t>
            </a:r>
          </a:p>
          <a:p>
            <a:pPr marL="0" indent="0">
              <a:buNone/>
            </a:pPr>
            <a:r>
              <a:rPr lang="en-US" sz="8000" smtClean="0">
                <a:solidFill>
                  <a:schemeClr val="tx1"/>
                </a:solidFill>
              </a:rPr>
              <a:t>meow</a:t>
            </a:r>
          </a:p>
          <a:p>
            <a:pPr marL="0" indent="0">
              <a:buNone/>
            </a:pPr>
            <a:r>
              <a:rPr lang="en-US" sz="8000" smtClean="0">
                <a:solidFill>
                  <a:schemeClr val="tx1"/>
                </a:solidFill>
              </a:rPr>
              <a:t>moan</a:t>
            </a:r>
          </a:p>
          <a:p>
            <a:pPr marL="0" indent="0">
              <a:buNone/>
            </a:pPr>
            <a:r>
              <a:rPr lang="en-US" sz="8000" smtClean="0">
                <a:solidFill>
                  <a:schemeClr val="tx1"/>
                </a:solidFill>
              </a:rPr>
              <a:t>moo</a:t>
            </a:r>
          </a:p>
          <a:p>
            <a:pPr marL="0" indent="0">
              <a:buNone/>
            </a:pPr>
            <a:r>
              <a:rPr lang="en-US" sz="8000" smtClean="0">
                <a:solidFill>
                  <a:schemeClr val="tx1"/>
                </a:solidFill>
              </a:rPr>
              <a:t>munch</a:t>
            </a:r>
          </a:p>
          <a:p>
            <a:pPr marL="0" indent="0">
              <a:buNone/>
            </a:pPr>
            <a:r>
              <a:rPr lang="en-US" sz="8000" smtClean="0">
                <a:solidFill>
                  <a:schemeClr val="tx1"/>
                </a:solidFill>
              </a:rPr>
              <a:t>murmur</a:t>
            </a:r>
          </a:p>
          <a:p>
            <a:pPr marL="0" indent="0">
              <a:buNone/>
            </a:pPr>
            <a:r>
              <a:rPr lang="en-US" sz="8000" smtClean="0">
                <a:solidFill>
                  <a:schemeClr val="tx1"/>
                </a:solidFill>
              </a:rPr>
              <a:t>ping</a:t>
            </a:r>
          </a:p>
          <a:p>
            <a:pPr marL="0" indent="0">
              <a:buNone/>
            </a:pPr>
            <a:r>
              <a:rPr lang="en-US" sz="8000" smtClean="0">
                <a:solidFill>
                  <a:schemeClr val="tx1"/>
                </a:solidFill>
              </a:rPr>
              <a:t>plop</a:t>
            </a:r>
          </a:p>
          <a:p>
            <a:pPr marL="0" indent="0">
              <a:buNone/>
            </a:pPr>
            <a:r>
              <a:rPr lang="en-US" sz="8000" smtClean="0">
                <a:solidFill>
                  <a:schemeClr val="tx1"/>
                </a:solidFill>
              </a:rPr>
              <a:t>quack</a:t>
            </a:r>
          </a:p>
          <a:p>
            <a:pPr marL="0" indent="0">
              <a:buNone/>
            </a:pPr>
            <a:r>
              <a:rPr lang="en-US" sz="8000" smtClean="0">
                <a:solidFill>
                  <a:schemeClr val="tx1"/>
                </a:solidFill>
              </a:rPr>
              <a:t>rattle</a:t>
            </a:r>
          </a:p>
          <a:p>
            <a:pPr marL="0" indent="0">
              <a:buNone/>
            </a:pPr>
            <a:r>
              <a:rPr lang="en-US" sz="8000" smtClean="0">
                <a:solidFill>
                  <a:schemeClr val="tx1"/>
                </a:solidFill>
              </a:rPr>
              <a:t>ring</a:t>
            </a:r>
          </a:p>
          <a:p>
            <a:pPr marL="0" indent="0">
              <a:buNone/>
            </a:pPr>
            <a:r>
              <a:rPr lang="en-US" sz="8000" smtClean="0">
                <a:solidFill>
                  <a:schemeClr val="tx1"/>
                </a:solidFill>
              </a:rPr>
              <a:t>rip</a:t>
            </a:r>
          </a:p>
          <a:p>
            <a:pPr marL="0" indent="0">
              <a:buNone/>
            </a:pPr>
            <a:r>
              <a:rPr lang="en-US" sz="8000" smtClean="0">
                <a:solidFill>
                  <a:schemeClr val="tx1"/>
                </a:solidFill>
              </a:rPr>
              <a:t>roar</a:t>
            </a:r>
          </a:p>
          <a:p>
            <a:pPr marL="0" indent="0">
              <a:buNone/>
            </a:pPr>
            <a:r>
              <a:rPr lang="en-US" sz="8000" smtClean="0">
                <a:solidFill>
                  <a:schemeClr val="tx1"/>
                </a:solidFill>
              </a:rPr>
              <a:t>rustle</a:t>
            </a:r>
          </a:p>
          <a:p>
            <a:pPr marL="0" indent="0">
              <a:buNone/>
            </a:pPr>
            <a:r>
              <a:rPr lang="en-US" sz="8000" smtClean="0">
                <a:solidFill>
                  <a:schemeClr val="tx1"/>
                </a:solidFill>
              </a:rPr>
              <a:t>sizzle</a:t>
            </a:r>
          </a:p>
          <a:p>
            <a:pPr marL="0" indent="0">
              <a:buNone/>
            </a:pPr>
            <a:r>
              <a:rPr lang="en-US" sz="8000" smtClean="0">
                <a:solidFill>
                  <a:schemeClr val="tx1"/>
                </a:solidFill>
              </a:rPr>
              <a:t>slap</a:t>
            </a:r>
          </a:p>
          <a:p>
            <a:pPr marL="0" indent="0">
              <a:buNone/>
            </a:pPr>
            <a:r>
              <a:rPr lang="en-US" sz="8000" smtClean="0">
                <a:solidFill>
                  <a:schemeClr val="tx1"/>
                </a:solidFill>
              </a:rPr>
              <a:t>slurp</a:t>
            </a:r>
          </a:p>
          <a:p>
            <a:pPr marL="0" indent="0">
              <a:buNone/>
            </a:pPr>
            <a:r>
              <a:rPr lang="en-US" sz="8000" smtClean="0">
                <a:solidFill>
                  <a:schemeClr val="tx1"/>
                </a:solidFill>
              </a:rPr>
              <a:t>smack</a:t>
            </a:r>
          </a:p>
          <a:p>
            <a:pPr marL="0" indent="0">
              <a:buNone/>
            </a:pPr>
            <a:r>
              <a:rPr lang="en-US" sz="8000" smtClean="0">
                <a:solidFill>
                  <a:schemeClr val="tx1"/>
                </a:solidFill>
              </a:rPr>
              <a:t>snap</a:t>
            </a:r>
          </a:p>
          <a:p>
            <a:pPr marL="0" indent="0">
              <a:buNone/>
            </a:pPr>
            <a:r>
              <a:rPr lang="en-US" sz="8000" smtClean="0">
                <a:solidFill>
                  <a:schemeClr val="tx1"/>
                </a:solidFill>
              </a:rPr>
              <a:t>splash</a:t>
            </a:r>
          </a:p>
          <a:p>
            <a:pPr marL="0" indent="0">
              <a:buNone/>
            </a:pPr>
            <a:r>
              <a:rPr lang="en-US" sz="8000" smtClean="0">
                <a:solidFill>
                  <a:schemeClr val="tx1"/>
                </a:solidFill>
              </a:rPr>
              <a:t>squeak</a:t>
            </a:r>
          </a:p>
          <a:p>
            <a:pPr marL="0" indent="0">
              <a:buNone/>
            </a:pPr>
            <a:r>
              <a:rPr lang="en-US" sz="8000" smtClean="0">
                <a:solidFill>
                  <a:schemeClr val="tx1"/>
                </a:solidFill>
              </a:rPr>
              <a:t>squeal</a:t>
            </a:r>
          </a:p>
          <a:p>
            <a:pPr marL="0" indent="0">
              <a:buNone/>
            </a:pPr>
            <a:r>
              <a:rPr lang="en-US" sz="8000" smtClean="0">
                <a:solidFill>
                  <a:schemeClr val="tx1"/>
                </a:solidFill>
              </a:rPr>
              <a:t>squish</a:t>
            </a:r>
          </a:p>
          <a:p>
            <a:pPr marL="0" indent="0">
              <a:buNone/>
            </a:pPr>
            <a:r>
              <a:rPr lang="en-US" sz="8000" smtClean="0">
                <a:solidFill>
                  <a:schemeClr val="tx1"/>
                </a:solidFill>
              </a:rPr>
              <a:t>swirl</a:t>
            </a:r>
          </a:p>
          <a:p>
            <a:pPr marL="0" indent="0">
              <a:buNone/>
            </a:pPr>
            <a:r>
              <a:rPr lang="en-US" sz="8000" smtClean="0">
                <a:solidFill>
                  <a:schemeClr val="tx1"/>
                </a:solidFill>
              </a:rPr>
              <a:t>thump </a:t>
            </a:r>
          </a:p>
          <a:p>
            <a:pPr marL="0" indent="0">
              <a:buNone/>
            </a:pPr>
            <a:r>
              <a:rPr lang="en-US" sz="8000" smtClean="0">
                <a:solidFill>
                  <a:schemeClr val="tx1"/>
                </a:solidFill>
              </a:rPr>
              <a:t>tic toc</a:t>
            </a:r>
          </a:p>
          <a:p>
            <a:pPr marL="0" indent="0">
              <a:buNone/>
            </a:pPr>
            <a:r>
              <a:rPr lang="en-US" sz="8000" smtClean="0">
                <a:solidFill>
                  <a:schemeClr val="tx1"/>
                </a:solidFill>
              </a:rPr>
              <a:t>warble </a:t>
            </a:r>
          </a:p>
          <a:p>
            <a:pPr marL="0" indent="0">
              <a:buNone/>
            </a:pPr>
            <a:r>
              <a:rPr lang="en-US" sz="8000" smtClean="0">
                <a:solidFill>
                  <a:schemeClr val="tx1"/>
                </a:solidFill>
              </a:rPr>
              <a:t>whack</a:t>
            </a:r>
          </a:p>
          <a:p>
            <a:pPr marL="0" indent="0">
              <a:buNone/>
            </a:pPr>
            <a:r>
              <a:rPr lang="en-US" sz="8000" smtClean="0">
                <a:solidFill>
                  <a:schemeClr val="tx1"/>
                </a:solidFill>
              </a:rPr>
              <a:t>whisper</a:t>
            </a:r>
          </a:p>
          <a:p>
            <a:pPr marL="0" indent="0">
              <a:buNone/>
            </a:pPr>
            <a:r>
              <a:rPr lang="en-US" sz="8000" smtClean="0">
                <a:solidFill>
                  <a:schemeClr val="tx1"/>
                </a:solidFill>
              </a:rPr>
              <a:t>yawn</a:t>
            </a:r>
          </a:p>
          <a:p>
            <a:endParaRPr lang="en-US" dirty="0">
              <a:solidFill>
                <a:schemeClr val="tx1"/>
              </a:solidFill>
            </a:endParaRPr>
          </a:p>
        </p:txBody>
      </p:sp>
    </p:spTree>
    <p:extLst>
      <p:ext uri="{BB962C8B-B14F-4D97-AF65-F5344CB8AC3E}">
        <p14:creationId xmlns:p14="http://schemas.microsoft.com/office/powerpoint/2010/main" val="341631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anim calcmode="lin" valueType="num">
                                      <p:cBhvr additive="base">
                                        <p:cTn id="5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12" end="12"/>
                                            </p:txEl>
                                          </p:spTgt>
                                        </p:tgtEl>
                                        <p:attrNameLst>
                                          <p:attrName>style.visibility</p:attrName>
                                        </p:attrNameLst>
                                      </p:cBhvr>
                                      <p:to>
                                        <p:strVal val="visible"/>
                                      </p:to>
                                    </p:set>
                                    <p:anim calcmode="lin" valueType="num">
                                      <p:cBhvr additive="base">
                                        <p:cTn id="5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
                                            <p:txEl>
                                              <p:pRg st="13" end="13"/>
                                            </p:txEl>
                                          </p:spTgt>
                                        </p:tgtEl>
                                        <p:attrNameLst>
                                          <p:attrName>style.visibility</p:attrName>
                                        </p:attrNameLst>
                                      </p:cBhvr>
                                      <p:to>
                                        <p:strVal val="visible"/>
                                      </p:to>
                                    </p:set>
                                    <p:anim calcmode="lin" valueType="num">
                                      <p:cBhvr additive="base">
                                        <p:cTn id="59"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
                                            <p:txEl>
                                              <p:pRg st="14" end="14"/>
                                            </p:txEl>
                                          </p:spTgt>
                                        </p:tgtEl>
                                        <p:attrNameLst>
                                          <p:attrName>style.visibility</p:attrName>
                                        </p:attrNameLst>
                                      </p:cBhvr>
                                      <p:to>
                                        <p:strVal val="visible"/>
                                      </p:to>
                                    </p:set>
                                    <p:anim calcmode="lin" valueType="num">
                                      <p:cBhvr additive="base">
                                        <p:cTn id="63"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4">
                                            <p:txEl>
                                              <p:pRg st="15" end="15"/>
                                            </p:txEl>
                                          </p:spTgt>
                                        </p:tgtEl>
                                        <p:attrNameLst>
                                          <p:attrName>style.visibility</p:attrName>
                                        </p:attrNameLst>
                                      </p:cBhvr>
                                      <p:to>
                                        <p:strVal val="visible"/>
                                      </p:to>
                                    </p:set>
                                    <p:anim calcmode="lin" valueType="num">
                                      <p:cBhvr additive="base">
                                        <p:cTn id="67"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4">
                                            <p:txEl>
                                              <p:pRg st="16" end="16"/>
                                            </p:txEl>
                                          </p:spTgt>
                                        </p:tgtEl>
                                        <p:attrNameLst>
                                          <p:attrName>style.visibility</p:attrName>
                                        </p:attrNameLst>
                                      </p:cBhvr>
                                      <p:to>
                                        <p:strVal val="visible"/>
                                      </p:to>
                                    </p:set>
                                    <p:anim calcmode="lin" valueType="num">
                                      <p:cBhvr additive="base">
                                        <p:cTn id="71"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4">
                                            <p:txEl>
                                              <p:pRg st="16" end="16"/>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4">
                                            <p:txEl>
                                              <p:pRg st="17" end="17"/>
                                            </p:txEl>
                                          </p:spTgt>
                                        </p:tgtEl>
                                        <p:attrNameLst>
                                          <p:attrName>style.visibility</p:attrName>
                                        </p:attrNameLst>
                                      </p:cBhvr>
                                      <p:to>
                                        <p:strVal val="visible"/>
                                      </p:to>
                                    </p:set>
                                    <p:anim calcmode="lin" valueType="num">
                                      <p:cBhvr additive="base">
                                        <p:cTn id="75"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4">
                                            <p:txEl>
                                              <p:pRg st="17" end="17"/>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4">
                                            <p:txEl>
                                              <p:pRg st="18" end="18"/>
                                            </p:txEl>
                                          </p:spTgt>
                                        </p:tgtEl>
                                        <p:attrNameLst>
                                          <p:attrName>style.visibility</p:attrName>
                                        </p:attrNameLst>
                                      </p:cBhvr>
                                      <p:to>
                                        <p:strVal val="visible"/>
                                      </p:to>
                                    </p:set>
                                    <p:anim calcmode="lin" valueType="num">
                                      <p:cBhvr additive="base">
                                        <p:cTn id="79" dur="500" fill="hold"/>
                                        <p:tgtEl>
                                          <p:spTgt spid="4">
                                            <p:txEl>
                                              <p:pRg st="18" end="1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8" end="18"/>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4">
                                            <p:txEl>
                                              <p:pRg st="19" end="19"/>
                                            </p:txEl>
                                          </p:spTgt>
                                        </p:tgtEl>
                                        <p:attrNameLst>
                                          <p:attrName>style.visibility</p:attrName>
                                        </p:attrNameLst>
                                      </p:cBhvr>
                                      <p:to>
                                        <p:strVal val="visible"/>
                                      </p:to>
                                    </p:set>
                                    <p:anim calcmode="lin" valueType="num">
                                      <p:cBhvr additive="base">
                                        <p:cTn id="83" dur="500" fill="hold"/>
                                        <p:tgtEl>
                                          <p:spTgt spid="4">
                                            <p:txEl>
                                              <p:pRg st="19" end="19"/>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txEl>
                                              <p:pRg st="19" end="19"/>
                                            </p:txEl>
                                          </p:spTgt>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4">
                                            <p:txEl>
                                              <p:pRg st="20" end="20"/>
                                            </p:txEl>
                                          </p:spTgt>
                                        </p:tgtEl>
                                        <p:attrNameLst>
                                          <p:attrName>style.visibility</p:attrName>
                                        </p:attrNameLst>
                                      </p:cBhvr>
                                      <p:to>
                                        <p:strVal val="visible"/>
                                      </p:to>
                                    </p:set>
                                    <p:anim calcmode="lin" valueType="num">
                                      <p:cBhvr additive="base">
                                        <p:cTn id="87" dur="500" fill="hold"/>
                                        <p:tgtEl>
                                          <p:spTgt spid="4">
                                            <p:txEl>
                                              <p:pRg st="20" end="20"/>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txEl>
                                              <p:pRg st="20" end="20"/>
                                            </p:txEl>
                                          </p:spTgt>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4">
                                            <p:txEl>
                                              <p:pRg st="21" end="21"/>
                                            </p:txEl>
                                          </p:spTgt>
                                        </p:tgtEl>
                                        <p:attrNameLst>
                                          <p:attrName>style.visibility</p:attrName>
                                        </p:attrNameLst>
                                      </p:cBhvr>
                                      <p:to>
                                        <p:strVal val="visible"/>
                                      </p:to>
                                    </p:set>
                                    <p:anim calcmode="lin" valueType="num">
                                      <p:cBhvr additive="base">
                                        <p:cTn id="91" dur="500" fill="hold"/>
                                        <p:tgtEl>
                                          <p:spTgt spid="4">
                                            <p:txEl>
                                              <p:pRg st="21" end="21"/>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21" end="21"/>
                                            </p:txEl>
                                          </p:spTgt>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4">
                                            <p:txEl>
                                              <p:pRg st="22" end="22"/>
                                            </p:txEl>
                                          </p:spTgt>
                                        </p:tgtEl>
                                        <p:attrNameLst>
                                          <p:attrName>style.visibility</p:attrName>
                                        </p:attrNameLst>
                                      </p:cBhvr>
                                      <p:to>
                                        <p:strVal val="visible"/>
                                      </p:to>
                                    </p:set>
                                    <p:anim calcmode="lin" valueType="num">
                                      <p:cBhvr additive="base">
                                        <p:cTn id="95" dur="500" fill="hold"/>
                                        <p:tgtEl>
                                          <p:spTgt spid="4">
                                            <p:txEl>
                                              <p:pRg st="22" end="22"/>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4">
                                            <p:txEl>
                                              <p:pRg st="22" end="22"/>
                                            </p:txEl>
                                          </p:spTgt>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4">
                                            <p:txEl>
                                              <p:pRg st="23" end="23"/>
                                            </p:txEl>
                                          </p:spTgt>
                                        </p:tgtEl>
                                        <p:attrNameLst>
                                          <p:attrName>style.visibility</p:attrName>
                                        </p:attrNameLst>
                                      </p:cBhvr>
                                      <p:to>
                                        <p:strVal val="visible"/>
                                      </p:to>
                                    </p:set>
                                    <p:anim calcmode="lin" valueType="num">
                                      <p:cBhvr additive="base">
                                        <p:cTn id="99" dur="500" fill="hold"/>
                                        <p:tgtEl>
                                          <p:spTgt spid="4">
                                            <p:txEl>
                                              <p:pRg st="23" end="23"/>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4">
                                            <p:txEl>
                                              <p:pRg st="23" end="23"/>
                                            </p:txEl>
                                          </p:spTgt>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4">
                                            <p:txEl>
                                              <p:pRg st="24" end="24"/>
                                            </p:txEl>
                                          </p:spTgt>
                                        </p:tgtEl>
                                        <p:attrNameLst>
                                          <p:attrName>style.visibility</p:attrName>
                                        </p:attrNameLst>
                                      </p:cBhvr>
                                      <p:to>
                                        <p:strVal val="visible"/>
                                      </p:to>
                                    </p:set>
                                    <p:anim calcmode="lin" valueType="num">
                                      <p:cBhvr additive="base">
                                        <p:cTn id="103" dur="500" fill="hold"/>
                                        <p:tgtEl>
                                          <p:spTgt spid="4">
                                            <p:txEl>
                                              <p:pRg st="24" end="24"/>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txEl>
                                              <p:pRg st="24" end="24"/>
                                            </p:txEl>
                                          </p:spTgt>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4">
                                            <p:txEl>
                                              <p:pRg st="25" end="25"/>
                                            </p:txEl>
                                          </p:spTgt>
                                        </p:tgtEl>
                                        <p:attrNameLst>
                                          <p:attrName>style.visibility</p:attrName>
                                        </p:attrNameLst>
                                      </p:cBhvr>
                                      <p:to>
                                        <p:strVal val="visible"/>
                                      </p:to>
                                    </p:set>
                                    <p:anim calcmode="lin" valueType="num">
                                      <p:cBhvr additive="base">
                                        <p:cTn id="107" dur="500" fill="hold"/>
                                        <p:tgtEl>
                                          <p:spTgt spid="4">
                                            <p:txEl>
                                              <p:pRg st="25" end="25"/>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4">
                                            <p:txEl>
                                              <p:pRg st="25" end="25"/>
                                            </p:txEl>
                                          </p:spTgt>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0"/>
                                  </p:stCondLst>
                                  <p:childTnLst>
                                    <p:set>
                                      <p:cBhvr>
                                        <p:cTn id="110" dur="1" fill="hold">
                                          <p:stCondLst>
                                            <p:cond delay="0"/>
                                          </p:stCondLst>
                                        </p:cTn>
                                        <p:tgtEl>
                                          <p:spTgt spid="4">
                                            <p:txEl>
                                              <p:pRg st="26" end="26"/>
                                            </p:txEl>
                                          </p:spTgt>
                                        </p:tgtEl>
                                        <p:attrNameLst>
                                          <p:attrName>style.visibility</p:attrName>
                                        </p:attrNameLst>
                                      </p:cBhvr>
                                      <p:to>
                                        <p:strVal val="visible"/>
                                      </p:to>
                                    </p:set>
                                    <p:anim calcmode="lin" valueType="num">
                                      <p:cBhvr additive="base">
                                        <p:cTn id="111" dur="500" fill="hold"/>
                                        <p:tgtEl>
                                          <p:spTgt spid="4">
                                            <p:txEl>
                                              <p:pRg st="26" end="26"/>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4">
                                            <p:txEl>
                                              <p:pRg st="26" end="26"/>
                                            </p:txEl>
                                          </p:spTgt>
                                        </p:tgtEl>
                                        <p:attrNameLst>
                                          <p:attrName>ppt_y</p:attrName>
                                        </p:attrNameLst>
                                      </p:cBhvr>
                                      <p:tavLst>
                                        <p:tav tm="0">
                                          <p:val>
                                            <p:strVal val="1+#ppt_h/2"/>
                                          </p:val>
                                        </p:tav>
                                        <p:tav tm="100000">
                                          <p:val>
                                            <p:strVal val="#ppt_y"/>
                                          </p:val>
                                        </p:tav>
                                      </p:tavLst>
                                    </p:anim>
                                  </p:childTnLst>
                                </p:cTn>
                              </p:par>
                              <p:par>
                                <p:cTn id="113" presetID="2" presetClass="entr" presetSubtype="4" fill="hold" nodeType="withEffect">
                                  <p:stCondLst>
                                    <p:cond delay="0"/>
                                  </p:stCondLst>
                                  <p:childTnLst>
                                    <p:set>
                                      <p:cBhvr>
                                        <p:cTn id="114" dur="1" fill="hold">
                                          <p:stCondLst>
                                            <p:cond delay="0"/>
                                          </p:stCondLst>
                                        </p:cTn>
                                        <p:tgtEl>
                                          <p:spTgt spid="4">
                                            <p:txEl>
                                              <p:pRg st="27" end="27"/>
                                            </p:txEl>
                                          </p:spTgt>
                                        </p:tgtEl>
                                        <p:attrNameLst>
                                          <p:attrName>style.visibility</p:attrName>
                                        </p:attrNameLst>
                                      </p:cBhvr>
                                      <p:to>
                                        <p:strVal val="visible"/>
                                      </p:to>
                                    </p:set>
                                    <p:anim calcmode="lin" valueType="num">
                                      <p:cBhvr additive="base">
                                        <p:cTn id="115" dur="500" fill="hold"/>
                                        <p:tgtEl>
                                          <p:spTgt spid="4">
                                            <p:txEl>
                                              <p:pRg st="27" end="27"/>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4">
                                            <p:txEl>
                                              <p:pRg st="27" end="27"/>
                                            </p:txEl>
                                          </p:spTgt>
                                        </p:tgtEl>
                                        <p:attrNameLst>
                                          <p:attrName>ppt_y</p:attrName>
                                        </p:attrNameLst>
                                      </p:cBhvr>
                                      <p:tavLst>
                                        <p:tav tm="0">
                                          <p:val>
                                            <p:strVal val="1+#ppt_h/2"/>
                                          </p:val>
                                        </p:tav>
                                        <p:tav tm="100000">
                                          <p:val>
                                            <p:strVal val="#ppt_y"/>
                                          </p:val>
                                        </p:tav>
                                      </p:tavLst>
                                    </p:anim>
                                  </p:childTnLst>
                                </p:cTn>
                              </p:par>
                              <p:par>
                                <p:cTn id="117" presetID="2" presetClass="entr" presetSubtype="4" fill="hold" nodeType="withEffect">
                                  <p:stCondLst>
                                    <p:cond delay="0"/>
                                  </p:stCondLst>
                                  <p:childTnLst>
                                    <p:set>
                                      <p:cBhvr>
                                        <p:cTn id="118" dur="1" fill="hold">
                                          <p:stCondLst>
                                            <p:cond delay="0"/>
                                          </p:stCondLst>
                                        </p:cTn>
                                        <p:tgtEl>
                                          <p:spTgt spid="4">
                                            <p:txEl>
                                              <p:pRg st="28" end="28"/>
                                            </p:txEl>
                                          </p:spTgt>
                                        </p:tgtEl>
                                        <p:attrNameLst>
                                          <p:attrName>style.visibility</p:attrName>
                                        </p:attrNameLst>
                                      </p:cBhvr>
                                      <p:to>
                                        <p:strVal val="visible"/>
                                      </p:to>
                                    </p:set>
                                    <p:anim calcmode="lin" valueType="num">
                                      <p:cBhvr additive="base">
                                        <p:cTn id="119" dur="500" fill="hold"/>
                                        <p:tgtEl>
                                          <p:spTgt spid="4">
                                            <p:txEl>
                                              <p:pRg st="28" end="28"/>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4">
                                            <p:txEl>
                                              <p:pRg st="28" end="28"/>
                                            </p:txEl>
                                          </p:spTgt>
                                        </p:tgtEl>
                                        <p:attrNameLst>
                                          <p:attrName>ppt_y</p:attrName>
                                        </p:attrNameLst>
                                      </p:cBhvr>
                                      <p:tavLst>
                                        <p:tav tm="0">
                                          <p:val>
                                            <p:strVal val="1+#ppt_h/2"/>
                                          </p:val>
                                        </p:tav>
                                        <p:tav tm="100000">
                                          <p:val>
                                            <p:strVal val="#ppt_y"/>
                                          </p:val>
                                        </p:tav>
                                      </p:tavLst>
                                    </p:anim>
                                  </p:childTnLst>
                                </p:cTn>
                              </p:par>
                              <p:par>
                                <p:cTn id="121" presetID="2" presetClass="entr" presetSubtype="4" fill="hold" nodeType="withEffect">
                                  <p:stCondLst>
                                    <p:cond delay="0"/>
                                  </p:stCondLst>
                                  <p:childTnLst>
                                    <p:set>
                                      <p:cBhvr>
                                        <p:cTn id="122" dur="1" fill="hold">
                                          <p:stCondLst>
                                            <p:cond delay="0"/>
                                          </p:stCondLst>
                                        </p:cTn>
                                        <p:tgtEl>
                                          <p:spTgt spid="4">
                                            <p:txEl>
                                              <p:pRg st="29" end="29"/>
                                            </p:txEl>
                                          </p:spTgt>
                                        </p:tgtEl>
                                        <p:attrNameLst>
                                          <p:attrName>style.visibility</p:attrName>
                                        </p:attrNameLst>
                                      </p:cBhvr>
                                      <p:to>
                                        <p:strVal val="visible"/>
                                      </p:to>
                                    </p:set>
                                    <p:anim calcmode="lin" valueType="num">
                                      <p:cBhvr additive="base">
                                        <p:cTn id="123" dur="500" fill="hold"/>
                                        <p:tgtEl>
                                          <p:spTgt spid="4">
                                            <p:txEl>
                                              <p:pRg st="29" end="29"/>
                                            </p:txEl>
                                          </p:spTgt>
                                        </p:tgtEl>
                                        <p:attrNameLst>
                                          <p:attrName>ppt_x</p:attrName>
                                        </p:attrNameLst>
                                      </p:cBhvr>
                                      <p:tavLst>
                                        <p:tav tm="0">
                                          <p:val>
                                            <p:strVal val="#ppt_x"/>
                                          </p:val>
                                        </p:tav>
                                        <p:tav tm="100000">
                                          <p:val>
                                            <p:strVal val="#ppt_x"/>
                                          </p:val>
                                        </p:tav>
                                      </p:tavLst>
                                    </p:anim>
                                    <p:anim calcmode="lin" valueType="num">
                                      <p:cBhvr additive="base">
                                        <p:cTn id="124" dur="500" fill="hold"/>
                                        <p:tgtEl>
                                          <p:spTgt spid="4">
                                            <p:txEl>
                                              <p:pRg st="29" end="29"/>
                                            </p:txEl>
                                          </p:spTgt>
                                        </p:tgtEl>
                                        <p:attrNameLst>
                                          <p:attrName>ppt_y</p:attrName>
                                        </p:attrNameLst>
                                      </p:cBhvr>
                                      <p:tavLst>
                                        <p:tav tm="0">
                                          <p:val>
                                            <p:strVal val="1+#ppt_h/2"/>
                                          </p:val>
                                        </p:tav>
                                        <p:tav tm="100000">
                                          <p:val>
                                            <p:strVal val="#ppt_y"/>
                                          </p:val>
                                        </p:tav>
                                      </p:tavLst>
                                    </p:anim>
                                  </p:childTnLst>
                                </p:cTn>
                              </p:par>
                              <p:par>
                                <p:cTn id="125" presetID="2" presetClass="entr" presetSubtype="4" fill="hold" nodeType="withEffect">
                                  <p:stCondLst>
                                    <p:cond delay="0"/>
                                  </p:stCondLst>
                                  <p:childTnLst>
                                    <p:set>
                                      <p:cBhvr>
                                        <p:cTn id="126" dur="1" fill="hold">
                                          <p:stCondLst>
                                            <p:cond delay="0"/>
                                          </p:stCondLst>
                                        </p:cTn>
                                        <p:tgtEl>
                                          <p:spTgt spid="4">
                                            <p:txEl>
                                              <p:pRg st="30" end="30"/>
                                            </p:txEl>
                                          </p:spTgt>
                                        </p:tgtEl>
                                        <p:attrNameLst>
                                          <p:attrName>style.visibility</p:attrName>
                                        </p:attrNameLst>
                                      </p:cBhvr>
                                      <p:to>
                                        <p:strVal val="visible"/>
                                      </p:to>
                                    </p:set>
                                    <p:anim calcmode="lin" valueType="num">
                                      <p:cBhvr additive="base">
                                        <p:cTn id="127" dur="500" fill="hold"/>
                                        <p:tgtEl>
                                          <p:spTgt spid="4">
                                            <p:txEl>
                                              <p:pRg st="30" end="30"/>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4">
                                            <p:txEl>
                                              <p:pRg st="30" end="30"/>
                                            </p:txEl>
                                          </p:spTgt>
                                        </p:tgtEl>
                                        <p:attrNameLst>
                                          <p:attrName>ppt_y</p:attrName>
                                        </p:attrNameLst>
                                      </p:cBhvr>
                                      <p:tavLst>
                                        <p:tav tm="0">
                                          <p:val>
                                            <p:strVal val="1+#ppt_h/2"/>
                                          </p:val>
                                        </p:tav>
                                        <p:tav tm="100000">
                                          <p:val>
                                            <p:strVal val="#ppt_y"/>
                                          </p:val>
                                        </p:tav>
                                      </p:tavLst>
                                    </p:anim>
                                  </p:childTnLst>
                                </p:cTn>
                              </p:par>
                              <p:par>
                                <p:cTn id="129" presetID="2" presetClass="entr" presetSubtype="4" fill="hold" nodeType="withEffect">
                                  <p:stCondLst>
                                    <p:cond delay="0"/>
                                  </p:stCondLst>
                                  <p:childTnLst>
                                    <p:set>
                                      <p:cBhvr>
                                        <p:cTn id="130" dur="1" fill="hold">
                                          <p:stCondLst>
                                            <p:cond delay="0"/>
                                          </p:stCondLst>
                                        </p:cTn>
                                        <p:tgtEl>
                                          <p:spTgt spid="4">
                                            <p:txEl>
                                              <p:pRg st="31" end="31"/>
                                            </p:txEl>
                                          </p:spTgt>
                                        </p:tgtEl>
                                        <p:attrNameLst>
                                          <p:attrName>style.visibility</p:attrName>
                                        </p:attrNameLst>
                                      </p:cBhvr>
                                      <p:to>
                                        <p:strVal val="visible"/>
                                      </p:to>
                                    </p:set>
                                    <p:anim calcmode="lin" valueType="num">
                                      <p:cBhvr additive="base">
                                        <p:cTn id="131" dur="500" fill="hold"/>
                                        <p:tgtEl>
                                          <p:spTgt spid="4">
                                            <p:txEl>
                                              <p:pRg st="31" end="31"/>
                                            </p:txEl>
                                          </p:spTgt>
                                        </p:tgtEl>
                                        <p:attrNameLst>
                                          <p:attrName>ppt_x</p:attrName>
                                        </p:attrNameLst>
                                      </p:cBhvr>
                                      <p:tavLst>
                                        <p:tav tm="0">
                                          <p:val>
                                            <p:strVal val="#ppt_x"/>
                                          </p:val>
                                        </p:tav>
                                        <p:tav tm="100000">
                                          <p:val>
                                            <p:strVal val="#ppt_x"/>
                                          </p:val>
                                        </p:tav>
                                      </p:tavLst>
                                    </p:anim>
                                    <p:anim calcmode="lin" valueType="num">
                                      <p:cBhvr additive="base">
                                        <p:cTn id="132" dur="500" fill="hold"/>
                                        <p:tgtEl>
                                          <p:spTgt spid="4">
                                            <p:txEl>
                                              <p:pRg st="31" end="31"/>
                                            </p:txEl>
                                          </p:spTgt>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6" presetClass="entr" presetSubtype="16" fill="hold" nodeType="clickEffect">
                                  <p:stCondLst>
                                    <p:cond delay="0"/>
                                  </p:stCondLst>
                                  <p:childTnLst>
                                    <p:set>
                                      <p:cBhvr>
                                        <p:cTn id="136" dur="1" fill="hold">
                                          <p:stCondLst>
                                            <p:cond delay="0"/>
                                          </p:stCondLst>
                                        </p:cTn>
                                        <p:tgtEl>
                                          <p:spTgt spid="3">
                                            <p:txEl>
                                              <p:pRg st="0" end="0"/>
                                            </p:txEl>
                                          </p:spTgt>
                                        </p:tgtEl>
                                        <p:attrNameLst>
                                          <p:attrName>style.visibility</p:attrName>
                                        </p:attrNameLst>
                                      </p:cBhvr>
                                      <p:to>
                                        <p:strVal val="visible"/>
                                      </p:to>
                                    </p:set>
                                    <p:animEffect transition="in" filter="circle(in)">
                                      <p:cBhvr>
                                        <p:cTn id="137" dur="2000"/>
                                        <p:tgtEl>
                                          <p:spTgt spid="3">
                                            <p:txEl>
                                              <p:pRg st="0" end="0"/>
                                            </p:txEl>
                                          </p:spTgt>
                                        </p:tgtEl>
                                      </p:cBhvr>
                                    </p:animEffect>
                                  </p:childTnLst>
                                </p:cTn>
                              </p:par>
                              <p:par>
                                <p:cTn id="138" presetID="6" presetClass="entr" presetSubtype="16" fill="hold" nodeType="withEffect">
                                  <p:stCondLst>
                                    <p:cond delay="0"/>
                                  </p:stCondLst>
                                  <p:childTnLst>
                                    <p:set>
                                      <p:cBhvr>
                                        <p:cTn id="139" dur="1" fill="hold">
                                          <p:stCondLst>
                                            <p:cond delay="0"/>
                                          </p:stCondLst>
                                        </p:cTn>
                                        <p:tgtEl>
                                          <p:spTgt spid="3">
                                            <p:txEl>
                                              <p:pRg st="1" end="1"/>
                                            </p:txEl>
                                          </p:spTgt>
                                        </p:tgtEl>
                                        <p:attrNameLst>
                                          <p:attrName>style.visibility</p:attrName>
                                        </p:attrNameLst>
                                      </p:cBhvr>
                                      <p:to>
                                        <p:strVal val="visible"/>
                                      </p:to>
                                    </p:set>
                                    <p:animEffect transition="in" filter="circle(in)">
                                      <p:cBhvr>
                                        <p:cTn id="140" dur="2000"/>
                                        <p:tgtEl>
                                          <p:spTgt spid="3">
                                            <p:txEl>
                                              <p:pRg st="1" end="1"/>
                                            </p:txEl>
                                          </p:spTgt>
                                        </p:tgtEl>
                                      </p:cBhvr>
                                    </p:animEffect>
                                  </p:childTnLst>
                                </p:cTn>
                              </p:par>
                              <p:par>
                                <p:cTn id="141" presetID="6" presetClass="entr" presetSubtype="16" fill="hold" nodeType="withEffect">
                                  <p:stCondLst>
                                    <p:cond delay="0"/>
                                  </p:stCondLst>
                                  <p:childTnLst>
                                    <p:set>
                                      <p:cBhvr>
                                        <p:cTn id="142" dur="1" fill="hold">
                                          <p:stCondLst>
                                            <p:cond delay="0"/>
                                          </p:stCondLst>
                                        </p:cTn>
                                        <p:tgtEl>
                                          <p:spTgt spid="3">
                                            <p:txEl>
                                              <p:pRg st="2" end="2"/>
                                            </p:txEl>
                                          </p:spTgt>
                                        </p:tgtEl>
                                        <p:attrNameLst>
                                          <p:attrName>style.visibility</p:attrName>
                                        </p:attrNameLst>
                                      </p:cBhvr>
                                      <p:to>
                                        <p:strVal val="visible"/>
                                      </p:to>
                                    </p:set>
                                    <p:animEffect transition="in" filter="circle(in)">
                                      <p:cBhvr>
                                        <p:cTn id="143" dur="2000"/>
                                        <p:tgtEl>
                                          <p:spTgt spid="3">
                                            <p:txEl>
                                              <p:pRg st="2" end="2"/>
                                            </p:txEl>
                                          </p:spTgt>
                                        </p:tgtEl>
                                      </p:cBhvr>
                                    </p:animEffect>
                                  </p:childTnLst>
                                </p:cTn>
                              </p:par>
                              <p:par>
                                <p:cTn id="144" presetID="6" presetClass="entr" presetSubtype="16" fill="hold" nodeType="withEffect">
                                  <p:stCondLst>
                                    <p:cond delay="0"/>
                                  </p:stCondLst>
                                  <p:childTnLst>
                                    <p:set>
                                      <p:cBhvr>
                                        <p:cTn id="145" dur="1" fill="hold">
                                          <p:stCondLst>
                                            <p:cond delay="0"/>
                                          </p:stCondLst>
                                        </p:cTn>
                                        <p:tgtEl>
                                          <p:spTgt spid="3">
                                            <p:txEl>
                                              <p:pRg st="3" end="3"/>
                                            </p:txEl>
                                          </p:spTgt>
                                        </p:tgtEl>
                                        <p:attrNameLst>
                                          <p:attrName>style.visibility</p:attrName>
                                        </p:attrNameLst>
                                      </p:cBhvr>
                                      <p:to>
                                        <p:strVal val="visible"/>
                                      </p:to>
                                    </p:set>
                                    <p:animEffect transition="in" filter="circle(in)">
                                      <p:cBhvr>
                                        <p:cTn id="146" dur="2000"/>
                                        <p:tgtEl>
                                          <p:spTgt spid="3">
                                            <p:txEl>
                                              <p:pRg st="3" end="3"/>
                                            </p:txEl>
                                          </p:spTgt>
                                        </p:tgtEl>
                                      </p:cBhvr>
                                    </p:animEffect>
                                  </p:childTnLst>
                                </p:cTn>
                              </p:par>
                              <p:par>
                                <p:cTn id="147" presetID="6" presetClass="entr" presetSubtype="16" fill="hold" nodeType="withEffect">
                                  <p:stCondLst>
                                    <p:cond delay="0"/>
                                  </p:stCondLst>
                                  <p:childTnLst>
                                    <p:set>
                                      <p:cBhvr>
                                        <p:cTn id="148" dur="1" fill="hold">
                                          <p:stCondLst>
                                            <p:cond delay="0"/>
                                          </p:stCondLst>
                                        </p:cTn>
                                        <p:tgtEl>
                                          <p:spTgt spid="3">
                                            <p:txEl>
                                              <p:pRg st="4" end="4"/>
                                            </p:txEl>
                                          </p:spTgt>
                                        </p:tgtEl>
                                        <p:attrNameLst>
                                          <p:attrName>style.visibility</p:attrName>
                                        </p:attrNameLst>
                                      </p:cBhvr>
                                      <p:to>
                                        <p:strVal val="visible"/>
                                      </p:to>
                                    </p:set>
                                    <p:animEffect transition="in" filter="circle(in)">
                                      <p:cBhvr>
                                        <p:cTn id="149" dur="2000"/>
                                        <p:tgtEl>
                                          <p:spTgt spid="3">
                                            <p:txEl>
                                              <p:pRg st="4" end="4"/>
                                            </p:txEl>
                                          </p:spTgt>
                                        </p:tgtEl>
                                      </p:cBhvr>
                                    </p:animEffect>
                                  </p:childTnLst>
                                </p:cTn>
                              </p:par>
                              <p:par>
                                <p:cTn id="150" presetID="6" presetClass="entr" presetSubtype="16" fill="hold" nodeType="withEffect">
                                  <p:stCondLst>
                                    <p:cond delay="0"/>
                                  </p:stCondLst>
                                  <p:childTnLst>
                                    <p:set>
                                      <p:cBhvr>
                                        <p:cTn id="151" dur="1" fill="hold">
                                          <p:stCondLst>
                                            <p:cond delay="0"/>
                                          </p:stCondLst>
                                        </p:cTn>
                                        <p:tgtEl>
                                          <p:spTgt spid="3">
                                            <p:txEl>
                                              <p:pRg st="5" end="5"/>
                                            </p:txEl>
                                          </p:spTgt>
                                        </p:tgtEl>
                                        <p:attrNameLst>
                                          <p:attrName>style.visibility</p:attrName>
                                        </p:attrNameLst>
                                      </p:cBhvr>
                                      <p:to>
                                        <p:strVal val="visible"/>
                                      </p:to>
                                    </p:set>
                                    <p:animEffect transition="in" filter="circle(in)">
                                      <p:cBhvr>
                                        <p:cTn id="152" dur="2000"/>
                                        <p:tgtEl>
                                          <p:spTgt spid="3">
                                            <p:txEl>
                                              <p:pRg st="5" end="5"/>
                                            </p:txEl>
                                          </p:spTgt>
                                        </p:tgtEl>
                                      </p:cBhvr>
                                    </p:animEffect>
                                  </p:childTnLst>
                                </p:cTn>
                              </p:par>
                              <p:par>
                                <p:cTn id="153" presetID="6" presetClass="entr" presetSubtype="16" fill="hold" nodeType="withEffect">
                                  <p:stCondLst>
                                    <p:cond delay="0"/>
                                  </p:stCondLst>
                                  <p:childTnLst>
                                    <p:set>
                                      <p:cBhvr>
                                        <p:cTn id="154" dur="1" fill="hold">
                                          <p:stCondLst>
                                            <p:cond delay="0"/>
                                          </p:stCondLst>
                                        </p:cTn>
                                        <p:tgtEl>
                                          <p:spTgt spid="3">
                                            <p:txEl>
                                              <p:pRg st="6" end="6"/>
                                            </p:txEl>
                                          </p:spTgt>
                                        </p:tgtEl>
                                        <p:attrNameLst>
                                          <p:attrName>style.visibility</p:attrName>
                                        </p:attrNameLst>
                                      </p:cBhvr>
                                      <p:to>
                                        <p:strVal val="visible"/>
                                      </p:to>
                                    </p:set>
                                    <p:animEffect transition="in" filter="circle(in)">
                                      <p:cBhvr>
                                        <p:cTn id="155" dur="2000"/>
                                        <p:tgtEl>
                                          <p:spTgt spid="3">
                                            <p:txEl>
                                              <p:pRg st="6" end="6"/>
                                            </p:txEl>
                                          </p:spTgt>
                                        </p:tgtEl>
                                      </p:cBhvr>
                                    </p:animEffect>
                                  </p:childTnLst>
                                </p:cTn>
                              </p:par>
                              <p:par>
                                <p:cTn id="156" presetID="6" presetClass="entr" presetSubtype="16" fill="hold" nodeType="withEffect">
                                  <p:stCondLst>
                                    <p:cond delay="0"/>
                                  </p:stCondLst>
                                  <p:childTnLst>
                                    <p:set>
                                      <p:cBhvr>
                                        <p:cTn id="157" dur="1" fill="hold">
                                          <p:stCondLst>
                                            <p:cond delay="0"/>
                                          </p:stCondLst>
                                        </p:cTn>
                                        <p:tgtEl>
                                          <p:spTgt spid="3">
                                            <p:txEl>
                                              <p:pRg st="7" end="7"/>
                                            </p:txEl>
                                          </p:spTgt>
                                        </p:tgtEl>
                                        <p:attrNameLst>
                                          <p:attrName>style.visibility</p:attrName>
                                        </p:attrNameLst>
                                      </p:cBhvr>
                                      <p:to>
                                        <p:strVal val="visible"/>
                                      </p:to>
                                    </p:set>
                                    <p:animEffect transition="in" filter="circle(in)">
                                      <p:cBhvr>
                                        <p:cTn id="158" dur="2000"/>
                                        <p:tgtEl>
                                          <p:spTgt spid="3">
                                            <p:txEl>
                                              <p:pRg st="7" end="7"/>
                                            </p:txEl>
                                          </p:spTgt>
                                        </p:tgtEl>
                                      </p:cBhvr>
                                    </p:animEffect>
                                  </p:childTnLst>
                                </p:cTn>
                              </p:par>
                              <p:par>
                                <p:cTn id="159" presetID="6" presetClass="entr" presetSubtype="16" fill="hold" nodeType="withEffect">
                                  <p:stCondLst>
                                    <p:cond delay="0"/>
                                  </p:stCondLst>
                                  <p:childTnLst>
                                    <p:set>
                                      <p:cBhvr>
                                        <p:cTn id="160" dur="1" fill="hold">
                                          <p:stCondLst>
                                            <p:cond delay="0"/>
                                          </p:stCondLst>
                                        </p:cTn>
                                        <p:tgtEl>
                                          <p:spTgt spid="3">
                                            <p:txEl>
                                              <p:pRg st="8" end="8"/>
                                            </p:txEl>
                                          </p:spTgt>
                                        </p:tgtEl>
                                        <p:attrNameLst>
                                          <p:attrName>style.visibility</p:attrName>
                                        </p:attrNameLst>
                                      </p:cBhvr>
                                      <p:to>
                                        <p:strVal val="visible"/>
                                      </p:to>
                                    </p:set>
                                    <p:animEffect transition="in" filter="circle(in)">
                                      <p:cBhvr>
                                        <p:cTn id="161" dur="2000"/>
                                        <p:tgtEl>
                                          <p:spTgt spid="3">
                                            <p:txEl>
                                              <p:pRg st="8" end="8"/>
                                            </p:txEl>
                                          </p:spTgt>
                                        </p:tgtEl>
                                      </p:cBhvr>
                                    </p:animEffect>
                                  </p:childTnLst>
                                </p:cTn>
                              </p:par>
                              <p:par>
                                <p:cTn id="162" presetID="6" presetClass="entr" presetSubtype="16" fill="hold" nodeType="withEffect">
                                  <p:stCondLst>
                                    <p:cond delay="0"/>
                                  </p:stCondLst>
                                  <p:childTnLst>
                                    <p:set>
                                      <p:cBhvr>
                                        <p:cTn id="163" dur="1" fill="hold">
                                          <p:stCondLst>
                                            <p:cond delay="0"/>
                                          </p:stCondLst>
                                        </p:cTn>
                                        <p:tgtEl>
                                          <p:spTgt spid="3">
                                            <p:txEl>
                                              <p:pRg st="9" end="9"/>
                                            </p:txEl>
                                          </p:spTgt>
                                        </p:tgtEl>
                                        <p:attrNameLst>
                                          <p:attrName>style.visibility</p:attrName>
                                        </p:attrNameLst>
                                      </p:cBhvr>
                                      <p:to>
                                        <p:strVal val="visible"/>
                                      </p:to>
                                    </p:set>
                                    <p:animEffect transition="in" filter="circle(in)">
                                      <p:cBhvr>
                                        <p:cTn id="164" dur="2000"/>
                                        <p:tgtEl>
                                          <p:spTgt spid="3">
                                            <p:txEl>
                                              <p:pRg st="9" end="9"/>
                                            </p:txEl>
                                          </p:spTgt>
                                        </p:tgtEl>
                                      </p:cBhvr>
                                    </p:animEffect>
                                  </p:childTnLst>
                                </p:cTn>
                              </p:par>
                              <p:par>
                                <p:cTn id="165" presetID="6" presetClass="entr" presetSubtype="16" fill="hold" nodeType="withEffect">
                                  <p:stCondLst>
                                    <p:cond delay="0"/>
                                  </p:stCondLst>
                                  <p:childTnLst>
                                    <p:set>
                                      <p:cBhvr>
                                        <p:cTn id="166" dur="1" fill="hold">
                                          <p:stCondLst>
                                            <p:cond delay="0"/>
                                          </p:stCondLst>
                                        </p:cTn>
                                        <p:tgtEl>
                                          <p:spTgt spid="3">
                                            <p:txEl>
                                              <p:pRg st="10" end="10"/>
                                            </p:txEl>
                                          </p:spTgt>
                                        </p:tgtEl>
                                        <p:attrNameLst>
                                          <p:attrName>style.visibility</p:attrName>
                                        </p:attrNameLst>
                                      </p:cBhvr>
                                      <p:to>
                                        <p:strVal val="visible"/>
                                      </p:to>
                                    </p:set>
                                    <p:animEffect transition="in" filter="circle(in)">
                                      <p:cBhvr>
                                        <p:cTn id="167" dur="2000"/>
                                        <p:tgtEl>
                                          <p:spTgt spid="3">
                                            <p:txEl>
                                              <p:pRg st="10" end="10"/>
                                            </p:txEl>
                                          </p:spTgt>
                                        </p:tgtEl>
                                      </p:cBhvr>
                                    </p:animEffect>
                                  </p:childTnLst>
                                </p:cTn>
                              </p:par>
                              <p:par>
                                <p:cTn id="168" presetID="6" presetClass="entr" presetSubtype="16" fill="hold" nodeType="withEffect">
                                  <p:stCondLst>
                                    <p:cond delay="0"/>
                                  </p:stCondLst>
                                  <p:childTnLst>
                                    <p:set>
                                      <p:cBhvr>
                                        <p:cTn id="169" dur="1" fill="hold">
                                          <p:stCondLst>
                                            <p:cond delay="0"/>
                                          </p:stCondLst>
                                        </p:cTn>
                                        <p:tgtEl>
                                          <p:spTgt spid="3">
                                            <p:txEl>
                                              <p:pRg st="11" end="11"/>
                                            </p:txEl>
                                          </p:spTgt>
                                        </p:tgtEl>
                                        <p:attrNameLst>
                                          <p:attrName>style.visibility</p:attrName>
                                        </p:attrNameLst>
                                      </p:cBhvr>
                                      <p:to>
                                        <p:strVal val="visible"/>
                                      </p:to>
                                    </p:set>
                                    <p:animEffect transition="in" filter="circle(in)">
                                      <p:cBhvr>
                                        <p:cTn id="170" dur="2000"/>
                                        <p:tgtEl>
                                          <p:spTgt spid="3">
                                            <p:txEl>
                                              <p:pRg st="11" end="11"/>
                                            </p:txEl>
                                          </p:spTgt>
                                        </p:tgtEl>
                                      </p:cBhvr>
                                    </p:animEffect>
                                  </p:childTnLst>
                                </p:cTn>
                              </p:par>
                              <p:par>
                                <p:cTn id="171" presetID="6" presetClass="entr" presetSubtype="16" fill="hold" nodeType="withEffect">
                                  <p:stCondLst>
                                    <p:cond delay="0"/>
                                  </p:stCondLst>
                                  <p:childTnLst>
                                    <p:set>
                                      <p:cBhvr>
                                        <p:cTn id="172" dur="1" fill="hold">
                                          <p:stCondLst>
                                            <p:cond delay="0"/>
                                          </p:stCondLst>
                                        </p:cTn>
                                        <p:tgtEl>
                                          <p:spTgt spid="3">
                                            <p:txEl>
                                              <p:pRg st="12" end="12"/>
                                            </p:txEl>
                                          </p:spTgt>
                                        </p:tgtEl>
                                        <p:attrNameLst>
                                          <p:attrName>style.visibility</p:attrName>
                                        </p:attrNameLst>
                                      </p:cBhvr>
                                      <p:to>
                                        <p:strVal val="visible"/>
                                      </p:to>
                                    </p:set>
                                    <p:animEffect transition="in" filter="circle(in)">
                                      <p:cBhvr>
                                        <p:cTn id="173" dur="2000"/>
                                        <p:tgtEl>
                                          <p:spTgt spid="3">
                                            <p:txEl>
                                              <p:pRg st="12" end="12"/>
                                            </p:txEl>
                                          </p:spTgt>
                                        </p:tgtEl>
                                      </p:cBhvr>
                                    </p:animEffect>
                                  </p:childTnLst>
                                </p:cTn>
                              </p:par>
                              <p:par>
                                <p:cTn id="174" presetID="6" presetClass="entr" presetSubtype="16" fill="hold" nodeType="withEffect">
                                  <p:stCondLst>
                                    <p:cond delay="0"/>
                                  </p:stCondLst>
                                  <p:childTnLst>
                                    <p:set>
                                      <p:cBhvr>
                                        <p:cTn id="175" dur="1" fill="hold">
                                          <p:stCondLst>
                                            <p:cond delay="0"/>
                                          </p:stCondLst>
                                        </p:cTn>
                                        <p:tgtEl>
                                          <p:spTgt spid="3">
                                            <p:txEl>
                                              <p:pRg st="13" end="13"/>
                                            </p:txEl>
                                          </p:spTgt>
                                        </p:tgtEl>
                                        <p:attrNameLst>
                                          <p:attrName>style.visibility</p:attrName>
                                        </p:attrNameLst>
                                      </p:cBhvr>
                                      <p:to>
                                        <p:strVal val="visible"/>
                                      </p:to>
                                    </p:set>
                                    <p:animEffect transition="in" filter="circle(in)">
                                      <p:cBhvr>
                                        <p:cTn id="176" dur="2000"/>
                                        <p:tgtEl>
                                          <p:spTgt spid="3">
                                            <p:txEl>
                                              <p:pRg st="13" end="13"/>
                                            </p:txEl>
                                          </p:spTgt>
                                        </p:tgtEl>
                                      </p:cBhvr>
                                    </p:animEffect>
                                  </p:childTnLst>
                                </p:cTn>
                              </p:par>
                              <p:par>
                                <p:cTn id="177" presetID="6" presetClass="entr" presetSubtype="16" fill="hold" nodeType="withEffect">
                                  <p:stCondLst>
                                    <p:cond delay="0"/>
                                  </p:stCondLst>
                                  <p:childTnLst>
                                    <p:set>
                                      <p:cBhvr>
                                        <p:cTn id="178" dur="1" fill="hold">
                                          <p:stCondLst>
                                            <p:cond delay="0"/>
                                          </p:stCondLst>
                                        </p:cTn>
                                        <p:tgtEl>
                                          <p:spTgt spid="3">
                                            <p:txEl>
                                              <p:pRg st="14" end="14"/>
                                            </p:txEl>
                                          </p:spTgt>
                                        </p:tgtEl>
                                        <p:attrNameLst>
                                          <p:attrName>style.visibility</p:attrName>
                                        </p:attrNameLst>
                                      </p:cBhvr>
                                      <p:to>
                                        <p:strVal val="visible"/>
                                      </p:to>
                                    </p:set>
                                    <p:animEffect transition="in" filter="circle(in)">
                                      <p:cBhvr>
                                        <p:cTn id="179" dur="2000"/>
                                        <p:tgtEl>
                                          <p:spTgt spid="3">
                                            <p:txEl>
                                              <p:pRg st="14" end="14"/>
                                            </p:txEl>
                                          </p:spTgt>
                                        </p:tgtEl>
                                      </p:cBhvr>
                                    </p:animEffect>
                                  </p:childTnLst>
                                </p:cTn>
                              </p:par>
                              <p:par>
                                <p:cTn id="180" presetID="6" presetClass="entr" presetSubtype="16" fill="hold" nodeType="withEffect">
                                  <p:stCondLst>
                                    <p:cond delay="0"/>
                                  </p:stCondLst>
                                  <p:childTnLst>
                                    <p:set>
                                      <p:cBhvr>
                                        <p:cTn id="181" dur="1" fill="hold">
                                          <p:stCondLst>
                                            <p:cond delay="0"/>
                                          </p:stCondLst>
                                        </p:cTn>
                                        <p:tgtEl>
                                          <p:spTgt spid="3">
                                            <p:txEl>
                                              <p:pRg st="15" end="15"/>
                                            </p:txEl>
                                          </p:spTgt>
                                        </p:tgtEl>
                                        <p:attrNameLst>
                                          <p:attrName>style.visibility</p:attrName>
                                        </p:attrNameLst>
                                      </p:cBhvr>
                                      <p:to>
                                        <p:strVal val="visible"/>
                                      </p:to>
                                    </p:set>
                                    <p:animEffect transition="in" filter="circle(in)">
                                      <p:cBhvr>
                                        <p:cTn id="182" dur="2000"/>
                                        <p:tgtEl>
                                          <p:spTgt spid="3">
                                            <p:txEl>
                                              <p:pRg st="15" end="15"/>
                                            </p:txEl>
                                          </p:spTgt>
                                        </p:tgtEl>
                                      </p:cBhvr>
                                    </p:animEffect>
                                  </p:childTnLst>
                                </p:cTn>
                              </p:par>
                              <p:par>
                                <p:cTn id="183" presetID="6" presetClass="entr" presetSubtype="16" fill="hold" nodeType="withEffect">
                                  <p:stCondLst>
                                    <p:cond delay="0"/>
                                  </p:stCondLst>
                                  <p:childTnLst>
                                    <p:set>
                                      <p:cBhvr>
                                        <p:cTn id="184" dur="1" fill="hold">
                                          <p:stCondLst>
                                            <p:cond delay="0"/>
                                          </p:stCondLst>
                                        </p:cTn>
                                        <p:tgtEl>
                                          <p:spTgt spid="3">
                                            <p:txEl>
                                              <p:pRg st="16" end="16"/>
                                            </p:txEl>
                                          </p:spTgt>
                                        </p:tgtEl>
                                        <p:attrNameLst>
                                          <p:attrName>style.visibility</p:attrName>
                                        </p:attrNameLst>
                                      </p:cBhvr>
                                      <p:to>
                                        <p:strVal val="visible"/>
                                      </p:to>
                                    </p:set>
                                    <p:animEffect transition="in" filter="circle(in)">
                                      <p:cBhvr>
                                        <p:cTn id="185" dur="2000"/>
                                        <p:tgtEl>
                                          <p:spTgt spid="3">
                                            <p:txEl>
                                              <p:pRg st="16" end="16"/>
                                            </p:txEl>
                                          </p:spTgt>
                                        </p:tgtEl>
                                      </p:cBhvr>
                                    </p:animEffect>
                                  </p:childTnLst>
                                </p:cTn>
                              </p:par>
                              <p:par>
                                <p:cTn id="186" presetID="6" presetClass="entr" presetSubtype="16" fill="hold" nodeType="withEffect">
                                  <p:stCondLst>
                                    <p:cond delay="0"/>
                                  </p:stCondLst>
                                  <p:childTnLst>
                                    <p:set>
                                      <p:cBhvr>
                                        <p:cTn id="187" dur="1" fill="hold">
                                          <p:stCondLst>
                                            <p:cond delay="0"/>
                                          </p:stCondLst>
                                        </p:cTn>
                                        <p:tgtEl>
                                          <p:spTgt spid="3">
                                            <p:txEl>
                                              <p:pRg st="17" end="17"/>
                                            </p:txEl>
                                          </p:spTgt>
                                        </p:tgtEl>
                                        <p:attrNameLst>
                                          <p:attrName>style.visibility</p:attrName>
                                        </p:attrNameLst>
                                      </p:cBhvr>
                                      <p:to>
                                        <p:strVal val="visible"/>
                                      </p:to>
                                    </p:set>
                                    <p:animEffect transition="in" filter="circle(in)">
                                      <p:cBhvr>
                                        <p:cTn id="188" dur="2000"/>
                                        <p:tgtEl>
                                          <p:spTgt spid="3">
                                            <p:txEl>
                                              <p:pRg st="17" end="17"/>
                                            </p:txEl>
                                          </p:spTgt>
                                        </p:tgtEl>
                                      </p:cBhvr>
                                    </p:animEffect>
                                  </p:childTnLst>
                                </p:cTn>
                              </p:par>
                              <p:par>
                                <p:cTn id="189" presetID="6" presetClass="entr" presetSubtype="16" fill="hold" nodeType="withEffect">
                                  <p:stCondLst>
                                    <p:cond delay="0"/>
                                  </p:stCondLst>
                                  <p:childTnLst>
                                    <p:set>
                                      <p:cBhvr>
                                        <p:cTn id="190" dur="1" fill="hold">
                                          <p:stCondLst>
                                            <p:cond delay="0"/>
                                          </p:stCondLst>
                                        </p:cTn>
                                        <p:tgtEl>
                                          <p:spTgt spid="3">
                                            <p:txEl>
                                              <p:pRg st="18" end="18"/>
                                            </p:txEl>
                                          </p:spTgt>
                                        </p:tgtEl>
                                        <p:attrNameLst>
                                          <p:attrName>style.visibility</p:attrName>
                                        </p:attrNameLst>
                                      </p:cBhvr>
                                      <p:to>
                                        <p:strVal val="visible"/>
                                      </p:to>
                                    </p:set>
                                    <p:animEffect transition="in" filter="circle(in)">
                                      <p:cBhvr>
                                        <p:cTn id="191" dur="2000"/>
                                        <p:tgtEl>
                                          <p:spTgt spid="3">
                                            <p:txEl>
                                              <p:pRg st="18" end="18"/>
                                            </p:txEl>
                                          </p:spTgt>
                                        </p:tgtEl>
                                      </p:cBhvr>
                                    </p:animEffect>
                                  </p:childTnLst>
                                </p:cTn>
                              </p:par>
                              <p:par>
                                <p:cTn id="192" presetID="6" presetClass="entr" presetSubtype="16" fill="hold" nodeType="withEffect">
                                  <p:stCondLst>
                                    <p:cond delay="0"/>
                                  </p:stCondLst>
                                  <p:childTnLst>
                                    <p:set>
                                      <p:cBhvr>
                                        <p:cTn id="193" dur="1" fill="hold">
                                          <p:stCondLst>
                                            <p:cond delay="0"/>
                                          </p:stCondLst>
                                        </p:cTn>
                                        <p:tgtEl>
                                          <p:spTgt spid="3">
                                            <p:txEl>
                                              <p:pRg st="19" end="19"/>
                                            </p:txEl>
                                          </p:spTgt>
                                        </p:tgtEl>
                                        <p:attrNameLst>
                                          <p:attrName>style.visibility</p:attrName>
                                        </p:attrNameLst>
                                      </p:cBhvr>
                                      <p:to>
                                        <p:strVal val="visible"/>
                                      </p:to>
                                    </p:set>
                                    <p:animEffect transition="in" filter="circle(in)">
                                      <p:cBhvr>
                                        <p:cTn id="194" dur="2000"/>
                                        <p:tgtEl>
                                          <p:spTgt spid="3">
                                            <p:txEl>
                                              <p:pRg st="19" end="19"/>
                                            </p:txEl>
                                          </p:spTgt>
                                        </p:tgtEl>
                                      </p:cBhvr>
                                    </p:animEffect>
                                  </p:childTnLst>
                                </p:cTn>
                              </p:par>
                              <p:par>
                                <p:cTn id="195" presetID="6" presetClass="entr" presetSubtype="16" fill="hold" nodeType="withEffect">
                                  <p:stCondLst>
                                    <p:cond delay="0"/>
                                  </p:stCondLst>
                                  <p:childTnLst>
                                    <p:set>
                                      <p:cBhvr>
                                        <p:cTn id="196" dur="1" fill="hold">
                                          <p:stCondLst>
                                            <p:cond delay="0"/>
                                          </p:stCondLst>
                                        </p:cTn>
                                        <p:tgtEl>
                                          <p:spTgt spid="3">
                                            <p:txEl>
                                              <p:pRg st="20" end="20"/>
                                            </p:txEl>
                                          </p:spTgt>
                                        </p:tgtEl>
                                        <p:attrNameLst>
                                          <p:attrName>style.visibility</p:attrName>
                                        </p:attrNameLst>
                                      </p:cBhvr>
                                      <p:to>
                                        <p:strVal val="visible"/>
                                      </p:to>
                                    </p:set>
                                    <p:animEffect transition="in" filter="circle(in)">
                                      <p:cBhvr>
                                        <p:cTn id="197" dur="2000"/>
                                        <p:tgtEl>
                                          <p:spTgt spid="3">
                                            <p:txEl>
                                              <p:pRg st="20" end="20"/>
                                            </p:txEl>
                                          </p:spTgt>
                                        </p:tgtEl>
                                      </p:cBhvr>
                                    </p:animEffect>
                                  </p:childTnLst>
                                </p:cTn>
                              </p:par>
                              <p:par>
                                <p:cTn id="198" presetID="6" presetClass="entr" presetSubtype="16" fill="hold" nodeType="withEffect">
                                  <p:stCondLst>
                                    <p:cond delay="0"/>
                                  </p:stCondLst>
                                  <p:childTnLst>
                                    <p:set>
                                      <p:cBhvr>
                                        <p:cTn id="199" dur="1" fill="hold">
                                          <p:stCondLst>
                                            <p:cond delay="0"/>
                                          </p:stCondLst>
                                        </p:cTn>
                                        <p:tgtEl>
                                          <p:spTgt spid="3">
                                            <p:txEl>
                                              <p:pRg st="21" end="21"/>
                                            </p:txEl>
                                          </p:spTgt>
                                        </p:tgtEl>
                                        <p:attrNameLst>
                                          <p:attrName>style.visibility</p:attrName>
                                        </p:attrNameLst>
                                      </p:cBhvr>
                                      <p:to>
                                        <p:strVal val="visible"/>
                                      </p:to>
                                    </p:set>
                                    <p:animEffect transition="in" filter="circle(in)">
                                      <p:cBhvr>
                                        <p:cTn id="200" dur="2000"/>
                                        <p:tgtEl>
                                          <p:spTgt spid="3">
                                            <p:txEl>
                                              <p:pRg st="21" end="21"/>
                                            </p:txEl>
                                          </p:spTgt>
                                        </p:tgtEl>
                                      </p:cBhvr>
                                    </p:animEffect>
                                  </p:childTnLst>
                                </p:cTn>
                              </p:par>
                              <p:par>
                                <p:cTn id="201" presetID="6" presetClass="entr" presetSubtype="16" fill="hold" nodeType="withEffect">
                                  <p:stCondLst>
                                    <p:cond delay="0"/>
                                  </p:stCondLst>
                                  <p:childTnLst>
                                    <p:set>
                                      <p:cBhvr>
                                        <p:cTn id="202" dur="1" fill="hold">
                                          <p:stCondLst>
                                            <p:cond delay="0"/>
                                          </p:stCondLst>
                                        </p:cTn>
                                        <p:tgtEl>
                                          <p:spTgt spid="3">
                                            <p:txEl>
                                              <p:pRg st="22" end="22"/>
                                            </p:txEl>
                                          </p:spTgt>
                                        </p:tgtEl>
                                        <p:attrNameLst>
                                          <p:attrName>style.visibility</p:attrName>
                                        </p:attrNameLst>
                                      </p:cBhvr>
                                      <p:to>
                                        <p:strVal val="visible"/>
                                      </p:to>
                                    </p:set>
                                    <p:animEffect transition="in" filter="circle(in)">
                                      <p:cBhvr>
                                        <p:cTn id="203" dur="2000"/>
                                        <p:tgtEl>
                                          <p:spTgt spid="3">
                                            <p:txEl>
                                              <p:pRg st="22" end="22"/>
                                            </p:txEl>
                                          </p:spTgt>
                                        </p:tgtEl>
                                      </p:cBhvr>
                                    </p:animEffect>
                                  </p:childTnLst>
                                </p:cTn>
                              </p:par>
                              <p:par>
                                <p:cTn id="204" presetID="6" presetClass="entr" presetSubtype="16" fill="hold" nodeType="withEffect">
                                  <p:stCondLst>
                                    <p:cond delay="0"/>
                                  </p:stCondLst>
                                  <p:childTnLst>
                                    <p:set>
                                      <p:cBhvr>
                                        <p:cTn id="205" dur="1" fill="hold">
                                          <p:stCondLst>
                                            <p:cond delay="0"/>
                                          </p:stCondLst>
                                        </p:cTn>
                                        <p:tgtEl>
                                          <p:spTgt spid="3">
                                            <p:txEl>
                                              <p:pRg st="23" end="23"/>
                                            </p:txEl>
                                          </p:spTgt>
                                        </p:tgtEl>
                                        <p:attrNameLst>
                                          <p:attrName>style.visibility</p:attrName>
                                        </p:attrNameLst>
                                      </p:cBhvr>
                                      <p:to>
                                        <p:strVal val="visible"/>
                                      </p:to>
                                    </p:set>
                                    <p:animEffect transition="in" filter="circle(in)">
                                      <p:cBhvr>
                                        <p:cTn id="206" dur="2000"/>
                                        <p:tgtEl>
                                          <p:spTgt spid="3">
                                            <p:txEl>
                                              <p:pRg st="23"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914400"/>
          </a:xfrm>
        </p:spPr>
        <p:txBody>
          <a:bodyPr/>
          <a:lstStyle/>
          <a:p>
            <a:r>
              <a:rPr lang="en-US" dirty="0" smtClean="0"/>
              <a:t>Purpose</a:t>
            </a:r>
            <a:endParaRPr lang="en-US" dirty="0"/>
          </a:p>
        </p:txBody>
      </p:sp>
      <p:sp>
        <p:nvSpPr>
          <p:cNvPr id="6" name="Content Placeholder 5"/>
          <p:cNvSpPr>
            <a:spLocks noGrp="1"/>
          </p:cNvSpPr>
          <p:nvPr>
            <p:ph idx="1"/>
          </p:nvPr>
        </p:nvSpPr>
        <p:spPr>
          <a:xfrm>
            <a:off x="457200" y="1066800"/>
            <a:ext cx="7772400" cy="5486400"/>
          </a:xfrm>
        </p:spPr>
        <p:txBody>
          <a:bodyPr>
            <a:normAutofit/>
          </a:bodyPr>
          <a:lstStyle/>
          <a:p>
            <a:r>
              <a:rPr lang="en-US" sz="2500" dirty="0" smtClean="0">
                <a:solidFill>
                  <a:schemeClr val="tx1"/>
                </a:solidFill>
              </a:rPr>
              <a:t>The words on the previous slide are </a:t>
            </a:r>
            <a:r>
              <a:rPr lang="en-US" sz="2500" dirty="0">
                <a:solidFill>
                  <a:schemeClr val="tx1"/>
                </a:solidFill>
              </a:rPr>
              <a:t>examples of obvious onomatopoeia.  </a:t>
            </a:r>
            <a:endParaRPr lang="en-US" sz="2500" dirty="0" smtClean="0">
              <a:solidFill>
                <a:schemeClr val="tx1"/>
              </a:solidFill>
            </a:endParaRPr>
          </a:p>
          <a:p>
            <a:r>
              <a:rPr lang="en-US" sz="2500" dirty="0" smtClean="0">
                <a:solidFill>
                  <a:schemeClr val="tx1"/>
                </a:solidFill>
              </a:rPr>
              <a:t>When </a:t>
            </a:r>
            <a:r>
              <a:rPr lang="en-US" sz="2500" dirty="0">
                <a:solidFill>
                  <a:schemeClr val="tx1"/>
                </a:solidFill>
              </a:rPr>
              <a:t>used in moderation, these words enhance and broaden the meaning and sensory impact of a poem.  When used in excess, the writing becomes absurd, comic, or exaggerated.  </a:t>
            </a:r>
            <a:endParaRPr lang="en-US" sz="2500" dirty="0" smtClean="0">
              <a:solidFill>
                <a:schemeClr val="tx1"/>
              </a:solidFill>
            </a:endParaRPr>
          </a:p>
          <a:p>
            <a:r>
              <a:rPr lang="en-US" sz="2500" dirty="0" smtClean="0">
                <a:solidFill>
                  <a:schemeClr val="tx1"/>
                </a:solidFill>
              </a:rPr>
              <a:t>The </a:t>
            </a:r>
            <a:r>
              <a:rPr lang="en-US" sz="2500" dirty="0">
                <a:solidFill>
                  <a:schemeClr val="tx1"/>
                </a:solidFill>
              </a:rPr>
              <a:t>other type of onomatopoeia is subtle and suggested by the shape of the mouth or by the volume of sound when the words are pronounced.  </a:t>
            </a:r>
            <a:endParaRPr lang="en-US" sz="2500" dirty="0" smtClean="0">
              <a:solidFill>
                <a:schemeClr val="tx1"/>
              </a:solidFill>
            </a:endParaRPr>
          </a:p>
          <a:p>
            <a:r>
              <a:rPr lang="en-US" sz="2500" dirty="0" smtClean="0">
                <a:solidFill>
                  <a:schemeClr val="tx1"/>
                </a:solidFill>
              </a:rPr>
              <a:t>The </a:t>
            </a:r>
            <a:r>
              <a:rPr lang="en-US" sz="2500" dirty="0">
                <a:solidFill>
                  <a:schemeClr val="tx1"/>
                </a:solidFill>
              </a:rPr>
              <a:t>sound and shape of some words (like round, open, shut, tiny, </a:t>
            </a:r>
            <a:r>
              <a:rPr lang="en-US" sz="2500" dirty="0" smtClean="0">
                <a:solidFill>
                  <a:schemeClr val="tx1"/>
                </a:solidFill>
              </a:rPr>
              <a:t>caress </a:t>
            </a:r>
            <a:r>
              <a:rPr lang="en-US" sz="2500" dirty="0">
                <a:solidFill>
                  <a:schemeClr val="tx1"/>
                </a:solidFill>
              </a:rPr>
              <a:t>and gigantic) resemble the actual meanings.  Many words contain this more subtle form of onomatopoeia.</a:t>
            </a:r>
          </a:p>
          <a:p>
            <a:endParaRPr lang="en-US" dirty="0">
              <a:solidFill>
                <a:schemeClr val="tx1"/>
              </a:solidFill>
            </a:endParaRPr>
          </a:p>
        </p:txBody>
      </p:sp>
    </p:spTree>
    <p:extLst>
      <p:ext uri="{BB962C8B-B14F-4D97-AF65-F5344CB8AC3E}">
        <p14:creationId xmlns:p14="http://schemas.microsoft.com/office/powerpoint/2010/main" val="420637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additive="base">
                                        <p:cTn id="2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Simile</a:t>
            </a:r>
            <a:endParaRPr lang="en-US" dirty="0"/>
          </a:p>
        </p:txBody>
      </p:sp>
      <p:sp>
        <p:nvSpPr>
          <p:cNvPr id="3" name="Content Placeholder 2"/>
          <p:cNvSpPr>
            <a:spLocks noGrp="1"/>
          </p:cNvSpPr>
          <p:nvPr>
            <p:ph idx="1"/>
          </p:nvPr>
        </p:nvSpPr>
        <p:spPr/>
        <p:txBody>
          <a:bodyPr/>
          <a:lstStyle/>
          <a:p>
            <a:r>
              <a:rPr lang="en-US" sz="4000" dirty="0">
                <a:solidFill>
                  <a:schemeClr val="tx1"/>
                </a:solidFill>
              </a:rPr>
              <a:t>Directly compares two different things, usually by employing the words "like", "as", or "than".</a:t>
            </a:r>
          </a:p>
          <a:p>
            <a:pPr>
              <a:buNone/>
            </a:pPr>
            <a:endParaRPr lang="en-US" sz="4000" dirty="0">
              <a:solidFill>
                <a:schemeClr val="tx1"/>
              </a:solidFill>
            </a:endParaRPr>
          </a:p>
          <a:p>
            <a:pPr lvl="1"/>
            <a:r>
              <a:rPr lang="en-US" sz="2800" dirty="0">
                <a:solidFill>
                  <a:schemeClr val="tx1"/>
                </a:solidFill>
              </a:rPr>
              <a:t>Fast as a lion, flopping like a fish</a:t>
            </a:r>
          </a:p>
          <a:p>
            <a:endParaRPr lang="en-US" dirty="0"/>
          </a:p>
        </p:txBody>
      </p:sp>
    </p:spTree>
    <p:extLst>
      <p:ext uri="{BB962C8B-B14F-4D97-AF65-F5344CB8AC3E}">
        <p14:creationId xmlns:p14="http://schemas.microsoft.com/office/powerpoint/2010/main" val="217197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Your </a:t>
            </a:r>
            <a:r>
              <a:rPr lang="en-US" dirty="0" smtClean="0"/>
              <a:t>Task 4/24</a:t>
            </a:r>
            <a:endParaRPr lang="en-US" dirty="0"/>
          </a:p>
        </p:txBody>
      </p:sp>
      <p:sp>
        <p:nvSpPr>
          <p:cNvPr id="3" name="Content Placeholder 2"/>
          <p:cNvSpPr>
            <a:spLocks noGrp="1"/>
          </p:cNvSpPr>
          <p:nvPr>
            <p:ph idx="1"/>
          </p:nvPr>
        </p:nvSpPr>
        <p:spPr>
          <a:xfrm>
            <a:off x="228600" y="990600"/>
            <a:ext cx="8458200" cy="5638800"/>
          </a:xfrm>
        </p:spPr>
        <p:txBody>
          <a:bodyPr>
            <a:noAutofit/>
          </a:bodyPr>
          <a:lstStyle/>
          <a:p>
            <a:pPr marL="514350" indent="-514350">
              <a:buFont typeface="+mj-lt"/>
              <a:buAutoNum type="arabicPeriod"/>
            </a:pPr>
            <a:r>
              <a:rPr lang="en-US" sz="3600" dirty="0" smtClean="0">
                <a:solidFill>
                  <a:schemeClr val="tx1"/>
                </a:solidFill>
              </a:rPr>
              <a:t>Select </a:t>
            </a:r>
            <a:r>
              <a:rPr lang="en-US" sz="3600" dirty="0">
                <a:solidFill>
                  <a:schemeClr val="tx1"/>
                </a:solidFill>
              </a:rPr>
              <a:t>a thing or place that has many </a:t>
            </a:r>
            <a:r>
              <a:rPr lang="en-US" sz="3600" dirty="0" smtClean="0">
                <a:solidFill>
                  <a:schemeClr val="tx1"/>
                </a:solidFill>
              </a:rPr>
              <a:t>sounds</a:t>
            </a:r>
          </a:p>
          <a:p>
            <a:pPr marL="914400" lvl="1" indent="-514350"/>
            <a:r>
              <a:rPr lang="en-US" sz="3600" dirty="0" smtClean="0">
                <a:solidFill>
                  <a:schemeClr val="tx1"/>
                </a:solidFill>
              </a:rPr>
              <a:t>Bank, church, hospital, sports game, school</a:t>
            </a:r>
          </a:p>
          <a:p>
            <a:pPr marL="514350" indent="-514350">
              <a:buFont typeface="+mj-lt"/>
              <a:buAutoNum type="arabicPeriod"/>
            </a:pPr>
            <a:r>
              <a:rPr lang="en-US" sz="3600" dirty="0">
                <a:solidFill>
                  <a:schemeClr val="tx1"/>
                </a:solidFill>
                <a:ea typeface="Times New Roman"/>
                <a:cs typeface="Times New Roman"/>
              </a:rPr>
              <a:t>Write </a:t>
            </a:r>
            <a:r>
              <a:rPr lang="en-US" sz="3600" dirty="0" smtClean="0">
                <a:solidFill>
                  <a:schemeClr val="tx1"/>
                </a:solidFill>
                <a:ea typeface="Times New Roman"/>
                <a:cs typeface="Times New Roman"/>
              </a:rPr>
              <a:t>a 10 line </a:t>
            </a:r>
            <a:r>
              <a:rPr lang="en-US" sz="3600" dirty="0">
                <a:solidFill>
                  <a:schemeClr val="tx1"/>
                </a:solidFill>
                <a:ea typeface="Times New Roman"/>
                <a:cs typeface="Times New Roman"/>
              </a:rPr>
              <a:t>poem describing the place </a:t>
            </a:r>
            <a:r>
              <a:rPr lang="en-US" sz="3600" dirty="0" smtClean="0">
                <a:solidFill>
                  <a:schemeClr val="tx1"/>
                </a:solidFill>
                <a:ea typeface="Times New Roman"/>
                <a:cs typeface="Times New Roman"/>
              </a:rPr>
              <a:t>using:</a:t>
            </a:r>
          </a:p>
          <a:p>
            <a:pPr marL="914400" lvl="1" indent="-514350">
              <a:buFont typeface="+mj-lt"/>
              <a:buAutoNum type="arabicPeriod"/>
            </a:pPr>
            <a:r>
              <a:rPr lang="en-US" sz="3600" u="sng" dirty="0" smtClean="0">
                <a:solidFill>
                  <a:schemeClr val="tx1"/>
                </a:solidFill>
                <a:ea typeface="Times New Roman"/>
                <a:cs typeface="Times New Roman"/>
              </a:rPr>
              <a:t>three onomatopoeic</a:t>
            </a:r>
            <a:r>
              <a:rPr lang="en-US" sz="3600" dirty="0" smtClean="0">
                <a:solidFill>
                  <a:schemeClr val="tx1"/>
                </a:solidFill>
                <a:ea typeface="Times New Roman"/>
                <a:cs typeface="Times New Roman"/>
              </a:rPr>
              <a:t> words, </a:t>
            </a:r>
          </a:p>
          <a:p>
            <a:pPr marL="914400" lvl="1" indent="-514350">
              <a:buFont typeface="+mj-lt"/>
              <a:buAutoNum type="arabicPeriod"/>
            </a:pPr>
            <a:r>
              <a:rPr lang="en-US" sz="3600" u="sng" dirty="0" smtClean="0">
                <a:solidFill>
                  <a:schemeClr val="tx1"/>
                </a:solidFill>
                <a:ea typeface="Times New Roman"/>
                <a:cs typeface="Times New Roman"/>
              </a:rPr>
              <a:t>one instance of personification</a:t>
            </a:r>
            <a:r>
              <a:rPr lang="en-US" sz="3600" dirty="0" smtClean="0">
                <a:solidFill>
                  <a:schemeClr val="tx1"/>
                </a:solidFill>
                <a:ea typeface="Times New Roman"/>
                <a:cs typeface="Times New Roman"/>
              </a:rPr>
              <a:t>, </a:t>
            </a:r>
          </a:p>
          <a:p>
            <a:pPr marL="914400" lvl="1" indent="-514350">
              <a:buFont typeface="+mj-lt"/>
              <a:buAutoNum type="arabicPeriod"/>
            </a:pPr>
            <a:r>
              <a:rPr lang="en-US" sz="3600" dirty="0" smtClean="0">
                <a:solidFill>
                  <a:schemeClr val="tx1"/>
                </a:solidFill>
                <a:ea typeface="Times New Roman"/>
                <a:cs typeface="Times New Roman"/>
              </a:rPr>
              <a:t>and </a:t>
            </a:r>
            <a:r>
              <a:rPr lang="en-US" sz="3600" u="sng" dirty="0" smtClean="0">
                <a:solidFill>
                  <a:schemeClr val="tx1"/>
                </a:solidFill>
                <a:ea typeface="Times New Roman"/>
                <a:cs typeface="Times New Roman"/>
              </a:rPr>
              <a:t>one simile</a:t>
            </a:r>
            <a:r>
              <a:rPr lang="en-US" sz="3600" dirty="0" smtClean="0">
                <a:solidFill>
                  <a:schemeClr val="tx1"/>
                </a:solidFill>
                <a:ea typeface="Times New Roman"/>
                <a:cs typeface="Times New Roman"/>
              </a:rPr>
              <a:t>.</a:t>
            </a:r>
          </a:p>
        </p:txBody>
      </p:sp>
    </p:spTree>
    <p:extLst>
      <p:ext uri="{BB962C8B-B14F-4D97-AF65-F5344CB8AC3E}">
        <p14:creationId xmlns:p14="http://schemas.microsoft.com/office/powerpoint/2010/main" val="181070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circle(in)">
                                      <p:cBhvr>
                                        <p:cTn id="29" dur="2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circle(in)">
                                      <p:cBhvr>
                                        <p:cTn id="3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tx1"/>
                </a:solidFill>
              </a:rPr>
              <a:t>Color Poem </a:t>
            </a:r>
            <a:endParaRPr lang="en-US" dirty="0">
              <a:solidFill>
                <a:schemeClr val="tx1"/>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44714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dirty="0" smtClean="0"/>
              <a:t>A note about this unit</a:t>
            </a:r>
            <a:endParaRPr lang="en-US" dirty="0"/>
          </a:p>
        </p:txBody>
      </p:sp>
      <p:sp>
        <p:nvSpPr>
          <p:cNvPr id="3" name="Content Placeholder 2"/>
          <p:cNvSpPr>
            <a:spLocks noGrp="1"/>
          </p:cNvSpPr>
          <p:nvPr>
            <p:ph idx="1"/>
          </p:nvPr>
        </p:nvSpPr>
        <p:spPr>
          <a:xfrm>
            <a:off x="152400" y="1219200"/>
            <a:ext cx="8077200" cy="5410200"/>
          </a:xfrm>
        </p:spPr>
        <p:txBody>
          <a:bodyPr>
            <a:noAutofit/>
          </a:bodyPr>
          <a:lstStyle/>
          <a:p>
            <a:r>
              <a:rPr lang="en-US" sz="3600" dirty="0" smtClean="0"/>
              <a:t>All poems will be due on turnitin.com by </a:t>
            </a:r>
            <a:r>
              <a:rPr lang="en-US" sz="3600" dirty="0"/>
              <a:t>Tuesday </a:t>
            </a:r>
            <a:r>
              <a:rPr lang="en-US" sz="3600" dirty="0" smtClean="0"/>
              <a:t>5/26 at 10pm. </a:t>
            </a:r>
          </a:p>
          <a:p>
            <a:r>
              <a:rPr lang="en-US" sz="3600" dirty="0" smtClean="0"/>
              <a:t>Make sure you are working on the poems daily, and not waiting until the night before they are due.</a:t>
            </a:r>
          </a:p>
          <a:p>
            <a:r>
              <a:rPr lang="en-US" sz="3600" dirty="0" smtClean="0"/>
              <a:t>You will also be writing your literary analysis essay during this unit, so budget your time.</a:t>
            </a:r>
            <a:endParaRPr lang="en-US" sz="3600" dirty="0"/>
          </a:p>
        </p:txBody>
      </p:sp>
    </p:spTree>
    <p:extLst>
      <p:ext uri="{BB962C8B-B14F-4D97-AF65-F5344CB8AC3E}">
        <p14:creationId xmlns:p14="http://schemas.microsoft.com/office/powerpoint/2010/main" val="655420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52400"/>
            <a:ext cx="8229600" cy="990600"/>
          </a:xfrm>
        </p:spPr>
        <p:txBody>
          <a:bodyPr/>
          <a:lstStyle/>
          <a:p>
            <a:r>
              <a:rPr lang="en-US" dirty="0" smtClean="0"/>
              <a:t>Learning </a:t>
            </a:r>
            <a:r>
              <a:rPr lang="en-US" dirty="0" smtClean="0"/>
              <a:t>Targets 5/14 </a:t>
            </a:r>
            <a:endParaRPr lang="en-US" dirty="0"/>
          </a:p>
        </p:txBody>
      </p:sp>
      <p:sp>
        <p:nvSpPr>
          <p:cNvPr id="3" name="Content Placeholder 2"/>
          <p:cNvSpPr>
            <a:spLocks noGrp="1"/>
          </p:cNvSpPr>
          <p:nvPr>
            <p:ph idx="1"/>
          </p:nvPr>
        </p:nvSpPr>
        <p:spPr>
          <a:xfrm>
            <a:off x="152400" y="1600200"/>
            <a:ext cx="8915400" cy="4953000"/>
          </a:xfrm>
        </p:spPr>
        <p:txBody>
          <a:bodyPr>
            <a:normAutofit/>
          </a:bodyPr>
          <a:lstStyle/>
          <a:p>
            <a:pPr marL="457200" indent="-457200">
              <a:buFont typeface="+mj-lt"/>
              <a:buAutoNum type="arabicPeriod"/>
            </a:pPr>
            <a:r>
              <a:rPr lang="en-US" sz="5400" dirty="0" smtClean="0">
                <a:solidFill>
                  <a:schemeClr val="tx1"/>
                </a:solidFill>
              </a:rPr>
              <a:t>I can use a color to craft a poem </a:t>
            </a:r>
          </a:p>
          <a:p>
            <a:pPr marL="457200" indent="-457200">
              <a:buFont typeface="+mj-lt"/>
              <a:buAutoNum type="arabicPeriod"/>
            </a:pPr>
            <a:r>
              <a:rPr lang="en-US" sz="5400" dirty="0" smtClean="0">
                <a:solidFill>
                  <a:schemeClr val="tx1"/>
                </a:solidFill>
              </a:rPr>
              <a:t>I can create imagery using color</a:t>
            </a:r>
          </a:p>
        </p:txBody>
      </p:sp>
    </p:spTree>
    <p:extLst>
      <p:ext uri="{BB962C8B-B14F-4D97-AF65-F5344CB8AC3E}">
        <p14:creationId xmlns:p14="http://schemas.microsoft.com/office/powerpoint/2010/main" val="3887511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tx1"/>
                </a:solidFill>
              </a:rPr>
              <a:t>Color Poem </a:t>
            </a:r>
            <a:endParaRPr lang="en-US" dirty="0">
              <a:solidFill>
                <a:schemeClr val="tx1"/>
              </a:solidFill>
            </a:endParaRPr>
          </a:p>
        </p:txBody>
      </p:sp>
      <p:sp>
        <p:nvSpPr>
          <p:cNvPr id="3" name="Content Placeholder 2"/>
          <p:cNvSpPr>
            <a:spLocks noGrp="1"/>
          </p:cNvSpPr>
          <p:nvPr>
            <p:ph idx="1"/>
          </p:nvPr>
        </p:nvSpPr>
        <p:spPr>
          <a:xfrm>
            <a:off x="304800" y="1371600"/>
            <a:ext cx="8153400" cy="5181600"/>
          </a:xfrm>
        </p:spPr>
        <p:txBody>
          <a:bodyPr>
            <a:noAutofit/>
          </a:bodyPr>
          <a:lstStyle/>
          <a:p>
            <a:pPr marL="457200" indent="-457200">
              <a:buFont typeface="+mj-lt"/>
              <a:buAutoNum type="arabicPeriod"/>
            </a:pPr>
            <a:r>
              <a:rPr lang="en-US" sz="2800" dirty="0" smtClean="0">
                <a:solidFill>
                  <a:schemeClr val="tx1"/>
                </a:solidFill>
              </a:rPr>
              <a:t>Choose </a:t>
            </a:r>
            <a:r>
              <a:rPr lang="en-US" sz="2800" dirty="0">
                <a:solidFill>
                  <a:schemeClr val="tx1"/>
                </a:solidFill>
              </a:rPr>
              <a:t>a color and write that word as the temporary title.</a:t>
            </a:r>
          </a:p>
          <a:p>
            <a:pPr marL="457200" indent="-457200">
              <a:buFont typeface="+mj-lt"/>
              <a:buAutoNum type="arabicPeriod"/>
            </a:pPr>
            <a:r>
              <a:rPr lang="en-US" sz="2800" dirty="0" smtClean="0">
                <a:solidFill>
                  <a:schemeClr val="tx1"/>
                </a:solidFill>
              </a:rPr>
              <a:t>The </a:t>
            </a:r>
            <a:r>
              <a:rPr lang="en-US" sz="2800" dirty="0">
                <a:solidFill>
                  <a:schemeClr val="tx1"/>
                </a:solidFill>
              </a:rPr>
              <a:t>color word cannot be mentioned in the body of the poem, only </a:t>
            </a:r>
            <a:r>
              <a:rPr lang="en-US" sz="2800" dirty="0" smtClean="0">
                <a:solidFill>
                  <a:schemeClr val="tx1"/>
                </a:solidFill>
              </a:rPr>
              <a:t>in the </a:t>
            </a:r>
            <a:r>
              <a:rPr lang="en-US" sz="2800" dirty="0">
                <a:solidFill>
                  <a:schemeClr val="tx1"/>
                </a:solidFill>
              </a:rPr>
              <a:t>title. Also, the word, “color,” cannot be written within the poem. </a:t>
            </a:r>
            <a:endParaRPr lang="en-US" sz="2800" dirty="0" smtClean="0">
              <a:solidFill>
                <a:schemeClr val="tx1"/>
              </a:solidFill>
            </a:endParaRPr>
          </a:p>
          <a:p>
            <a:pPr marL="457200" indent="-457200">
              <a:buFont typeface="+mj-lt"/>
              <a:buAutoNum type="arabicPeriod"/>
            </a:pPr>
            <a:r>
              <a:rPr lang="en-US" sz="2800" dirty="0" smtClean="0">
                <a:solidFill>
                  <a:schemeClr val="tx1"/>
                </a:solidFill>
              </a:rPr>
              <a:t>Aim </a:t>
            </a:r>
            <a:r>
              <a:rPr lang="en-US" sz="2800" dirty="0">
                <a:solidFill>
                  <a:schemeClr val="tx1"/>
                </a:solidFill>
              </a:rPr>
              <a:t>for variety. </a:t>
            </a:r>
            <a:r>
              <a:rPr lang="en-US" sz="2800" dirty="0" smtClean="0">
                <a:solidFill>
                  <a:schemeClr val="tx1"/>
                </a:solidFill>
              </a:rPr>
              <a:t>Avoid </a:t>
            </a:r>
            <a:r>
              <a:rPr lang="en-US" sz="2800" dirty="0">
                <a:solidFill>
                  <a:schemeClr val="tx1"/>
                </a:solidFill>
              </a:rPr>
              <a:t>common connections </a:t>
            </a:r>
            <a:r>
              <a:rPr lang="en-US" sz="2800" dirty="0" smtClean="0">
                <a:solidFill>
                  <a:schemeClr val="tx1"/>
                </a:solidFill>
              </a:rPr>
              <a:t>with the </a:t>
            </a:r>
            <a:r>
              <a:rPr lang="en-US" sz="2800" dirty="0">
                <a:solidFill>
                  <a:schemeClr val="tx1"/>
                </a:solidFill>
              </a:rPr>
              <a:t>color. For example, if the color is red, </a:t>
            </a:r>
            <a:r>
              <a:rPr lang="en-US" sz="2800" dirty="0" smtClean="0">
                <a:solidFill>
                  <a:schemeClr val="tx1"/>
                </a:solidFill>
              </a:rPr>
              <a:t>stretch </a:t>
            </a:r>
            <a:r>
              <a:rPr lang="en-US" sz="2800" dirty="0">
                <a:solidFill>
                  <a:schemeClr val="tx1"/>
                </a:solidFill>
              </a:rPr>
              <a:t>for newer images than blood</a:t>
            </a:r>
            <a:r>
              <a:rPr lang="en-US" sz="2800" dirty="0" smtClean="0">
                <a:solidFill>
                  <a:schemeClr val="tx1"/>
                </a:solidFill>
              </a:rPr>
              <a:t>, valentines</a:t>
            </a:r>
            <a:r>
              <a:rPr lang="en-US" sz="2800" dirty="0">
                <a:solidFill>
                  <a:schemeClr val="tx1"/>
                </a:solidFill>
              </a:rPr>
              <a:t>, and the stripes on the American </a:t>
            </a:r>
            <a:r>
              <a:rPr lang="en-US" sz="2800" dirty="0" smtClean="0">
                <a:solidFill>
                  <a:schemeClr val="tx1"/>
                </a:solidFill>
              </a:rPr>
              <a:t>flag.</a:t>
            </a:r>
          </a:p>
          <a:p>
            <a:pPr marL="457200" indent="-457200">
              <a:buFont typeface="+mj-lt"/>
              <a:buAutoNum type="arabicPeriod"/>
            </a:pPr>
            <a:r>
              <a:rPr lang="en-US" sz="2800" dirty="0" smtClean="0">
                <a:solidFill>
                  <a:schemeClr val="tx1"/>
                </a:solidFill>
              </a:rPr>
              <a:t>You are going to write a Color Poem using only questions </a:t>
            </a:r>
            <a:endParaRPr lang="en-US" sz="2800" dirty="0">
              <a:solidFill>
                <a:schemeClr val="tx1"/>
              </a:solidFill>
            </a:endParaRPr>
          </a:p>
        </p:txBody>
      </p:sp>
    </p:spTree>
    <p:extLst>
      <p:ext uri="{BB962C8B-B14F-4D97-AF65-F5344CB8AC3E}">
        <p14:creationId xmlns:p14="http://schemas.microsoft.com/office/powerpoint/2010/main" val="2706082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228600"/>
            <a:ext cx="8229600" cy="838200"/>
          </a:xfrm>
        </p:spPr>
        <p:txBody>
          <a:bodyPr/>
          <a:lstStyle/>
          <a:p>
            <a:r>
              <a:rPr lang="en-US" dirty="0" smtClean="0">
                <a:solidFill>
                  <a:schemeClr val="tx1"/>
                </a:solidFill>
              </a:rPr>
              <a:t>Examples</a:t>
            </a:r>
            <a:endParaRPr lang="en-US" dirty="0">
              <a:solidFill>
                <a:schemeClr val="tx1"/>
              </a:solidFill>
            </a:endParaRPr>
          </a:p>
        </p:txBody>
      </p:sp>
      <p:sp>
        <p:nvSpPr>
          <p:cNvPr id="4" name="Content Placeholder 3"/>
          <p:cNvSpPr>
            <a:spLocks noGrp="1"/>
          </p:cNvSpPr>
          <p:nvPr>
            <p:ph sz="half" idx="2"/>
          </p:nvPr>
        </p:nvSpPr>
        <p:spPr>
          <a:xfrm>
            <a:off x="4648200" y="1600200"/>
            <a:ext cx="4038600" cy="5029200"/>
          </a:xfrm>
        </p:spPr>
        <p:txBody>
          <a:bodyPr>
            <a:normAutofit fontScale="70000" lnSpcReduction="20000"/>
          </a:bodyPr>
          <a:lstStyle/>
          <a:p>
            <a:pPr marL="0" indent="0">
              <a:buNone/>
            </a:pPr>
            <a:r>
              <a:rPr lang="en-US" b="1" dirty="0">
                <a:solidFill>
                  <a:schemeClr val="tx1"/>
                </a:solidFill>
              </a:rPr>
              <a:t>Purple</a:t>
            </a:r>
          </a:p>
          <a:p>
            <a:pPr marL="0" indent="0">
              <a:buNone/>
            </a:pPr>
            <a:r>
              <a:rPr lang="en-US" dirty="0">
                <a:solidFill>
                  <a:schemeClr val="tx1"/>
                </a:solidFill>
              </a:rPr>
              <a:t>Is it the finch building a nest</a:t>
            </a:r>
          </a:p>
          <a:p>
            <a:pPr marL="0" indent="0">
              <a:buNone/>
            </a:pPr>
            <a:r>
              <a:rPr lang="en-US" dirty="0">
                <a:solidFill>
                  <a:schemeClr val="tx1"/>
                </a:solidFill>
              </a:rPr>
              <a:t>in our berry bush</a:t>
            </a:r>
          </a:p>
          <a:p>
            <a:pPr marL="0" indent="0">
              <a:buNone/>
            </a:pPr>
            <a:r>
              <a:rPr lang="en-US" dirty="0">
                <a:solidFill>
                  <a:schemeClr val="tx1"/>
                </a:solidFill>
              </a:rPr>
              <a:t>or the berries eaten by robins</a:t>
            </a:r>
            <a:r>
              <a:rPr lang="en-US" dirty="0" smtClean="0">
                <a:solidFill>
                  <a:schemeClr val="tx1"/>
                </a:solidFill>
              </a:rPr>
              <a:t>?</a:t>
            </a:r>
          </a:p>
          <a:p>
            <a:pPr marL="0" indent="0">
              <a:buNone/>
            </a:pPr>
            <a:endParaRPr lang="en-US" dirty="0">
              <a:solidFill>
                <a:schemeClr val="tx1"/>
              </a:solidFill>
            </a:endParaRPr>
          </a:p>
          <a:p>
            <a:pPr marL="0" indent="0">
              <a:buNone/>
            </a:pPr>
            <a:r>
              <a:rPr lang="en-US" dirty="0">
                <a:solidFill>
                  <a:schemeClr val="tx1"/>
                </a:solidFill>
              </a:rPr>
              <a:t>Is it the bruise growing on my arm</a:t>
            </a:r>
          </a:p>
          <a:p>
            <a:pPr marL="0" indent="0">
              <a:buNone/>
            </a:pPr>
            <a:r>
              <a:rPr lang="en-US" dirty="0">
                <a:solidFill>
                  <a:schemeClr val="tx1"/>
                </a:solidFill>
              </a:rPr>
              <a:t>from bumping into the car door?</a:t>
            </a:r>
          </a:p>
          <a:p>
            <a:pPr marL="0" indent="0">
              <a:buNone/>
            </a:pPr>
            <a:r>
              <a:rPr lang="en-US" dirty="0">
                <a:solidFill>
                  <a:schemeClr val="tx1"/>
                </a:solidFill>
              </a:rPr>
              <a:t>Could it be the skin of an eggplant,</a:t>
            </a:r>
          </a:p>
          <a:p>
            <a:pPr marL="0" indent="0">
              <a:buNone/>
            </a:pPr>
            <a:r>
              <a:rPr lang="en-US" dirty="0">
                <a:solidFill>
                  <a:schemeClr val="tx1"/>
                </a:solidFill>
              </a:rPr>
              <a:t>petunias in the flower pot,</a:t>
            </a:r>
          </a:p>
          <a:p>
            <a:pPr marL="0" indent="0">
              <a:buNone/>
            </a:pPr>
            <a:r>
              <a:rPr lang="en-US" dirty="0">
                <a:solidFill>
                  <a:schemeClr val="tx1"/>
                </a:solidFill>
              </a:rPr>
              <a:t>and wisteria climbing the arbor</a:t>
            </a:r>
            <a:r>
              <a:rPr lang="en-US" dirty="0" smtClean="0">
                <a:solidFill>
                  <a:schemeClr val="tx1"/>
                </a:solidFill>
              </a:rPr>
              <a:t>?</a:t>
            </a:r>
          </a:p>
          <a:p>
            <a:pPr marL="0" indent="0">
              <a:buNone/>
            </a:pPr>
            <a:endParaRPr lang="en-US" dirty="0">
              <a:solidFill>
                <a:schemeClr val="tx1"/>
              </a:solidFill>
            </a:endParaRPr>
          </a:p>
          <a:p>
            <a:pPr marL="0" indent="0">
              <a:buNone/>
            </a:pPr>
            <a:r>
              <a:rPr lang="en-US" dirty="0">
                <a:solidFill>
                  <a:schemeClr val="tx1"/>
                </a:solidFill>
              </a:rPr>
              <a:t>Is it my baby brother’s face</a:t>
            </a:r>
          </a:p>
          <a:p>
            <a:pPr marL="0" indent="0">
              <a:buNone/>
            </a:pPr>
            <a:r>
              <a:rPr lang="en-US" dirty="0">
                <a:solidFill>
                  <a:schemeClr val="tx1"/>
                </a:solidFill>
              </a:rPr>
              <a:t>when he cries so hard</a:t>
            </a:r>
          </a:p>
          <a:p>
            <a:pPr marL="0" indent="0">
              <a:buNone/>
            </a:pPr>
            <a:r>
              <a:rPr lang="en-US" dirty="0">
                <a:solidFill>
                  <a:schemeClr val="tx1"/>
                </a:solidFill>
              </a:rPr>
              <a:t>he can hardly breathe?</a:t>
            </a:r>
          </a:p>
          <a:p>
            <a:pPr marL="0" indent="0">
              <a:buNone/>
            </a:pPr>
            <a:r>
              <a:rPr lang="en-US" dirty="0">
                <a:solidFill>
                  <a:schemeClr val="tx1"/>
                </a:solidFill>
              </a:rPr>
              <a:t>What about the helpless starfish</a:t>
            </a:r>
          </a:p>
          <a:p>
            <a:pPr marL="0" indent="0">
              <a:buNone/>
            </a:pPr>
            <a:r>
              <a:rPr lang="en-US" dirty="0">
                <a:solidFill>
                  <a:schemeClr val="tx1"/>
                </a:solidFill>
              </a:rPr>
              <a:t>drying up on the hot rocky shore?</a:t>
            </a:r>
          </a:p>
        </p:txBody>
      </p:sp>
      <p:sp>
        <p:nvSpPr>
          <p:cNvPr id="5" name="Content Placeholder 4"/>
          <p:cNvSpPr>
            <a:spLocks noGrp="1"/>
          </p:cNvSpPr>
          <p:nvPr>
            <p:ph sz="quarter" idx="4294967295"/>
          </p:nvPr>
        </p:nvSpPr>
        <p:spPr>
          <a:xfrm>
            <a:off x="365760" y="1600200"/>
            <a:ext cx="4041648" cy="4953000"/>
          </a:xfrm>
          <a:prstGeom prst="rect">
            <a:avLst/>
          </a:prstGeom>
        </p:spPr>
        <p:txBody>
          <a:bodyPr>
            <a:normAutofit lnSpcReduction="10000"/>
          </a:bodyPr>
          <a:lstStyle/>
          <a:p>
            <a:pPr marL="0" indent="0">
              <a:buNone/>
            </a:pPr>
            <a:r>
              <a:rPr lang="en-US" b="1" dirty="0">
                <a:solidFill>
                  <a:schemeClr val="tx1"/>
                </a:solidFill>
              </a:rPr>
              <a:t>Black</a:t>
            </a:r>
          </a:p>
          <a:p>
            <a:pPr marL="0" indent="0">
              <a:buNone/>
            </a:pPr>
            <a:r>
              <a:rPr lang="en-US" dirty="0">
                <a:solidFill>
                  <a:schemeClr val="tx1"/>
                </a:solidFill>
              </a:rPr>
              <a:t>Is it the cape which covers the sky</a:t>
            </a:r>
          </a:p>
          <a:p>
            <a:pPr marL="0" indent="0">
              <a:buNone/>
            </a:pPr>
            <a:r>
              <a:rPr lang="en-US" dirty="0">
                <a:solidFill>
                  <a:schemeClr val="tx1"/>
                </a:solidFill>
              </a:rPr>
              <a:t>or the chimney covered in pitch?</a:t>
            </a:r>
          </a:p>
          <a:p>
            <a:pPr marL="0" indent="0">
              <a:buNone/>
            </a:pPr>
            <a:r>
              <a:rPr lang="en-US" dirty="0">
                <a:solidFill>
                  <a:schemeClr val="tx1"/>
                </a:solidFill>
              </a:rPr>
              <a:t>Is it the string that is sewn on the zebra</a:t>
            </a:r>
          </a:p>
          <a:p>
            <a:pPr marL="0" indent="0">
              <a:buNone/>
            </a:pPr>
            <a:r>
              <a:rPr lang="en-US" dirty="0">
                <a:solidFill>
                  <a:schemeClr val="tx1"/>
                </a:solidFill>
              </a:rPr>
              <a:t>or maybe those swirls put together to make licorice?</a:t>
            </a:r>
          </a:p>
          <a:p>
            <a:pPr marL="0" indent="0">
              <a:buNone/>
            </a:pPr>
            <a:r>
              <a:rPr lang="en-US" dirty="0">
                <a:solidFill>
                  <a:schemeClr val="tx1"/>
                </a:solidFill>
              </a:rPr>
              <a:t>Might it be the dust on a resting book</a:t>
            </a:r>
          </a:p>
          <a:p>
            <a:pPr marL="0" indent="0">
              <a:buNone/>
            </a:pPr>
            <a:r>
              <a:rPr lang="en-US" dirty="0">
                <a:solidFill>
                  <a:schemeClr val="tx1"/>
                </a:solidFill>
              </a:rPr>
              <a:t>or the emptiness of your life you can’t fulfill?</a:t>
            </a:r>
          </a:p>
          <a:p>
            <a:pPr marL="0" indent="0">
              <a:buNone/>
            </a:pPr>
            <a:r>
              <a:rPr lang="en-US" dirty="0">
                <a:solidFill>
                  <a:schemeClr val="tx1"/>
                </a:solidFill>
              </a:rPr>
              <a:t>The darkness you can’t destroy?</a:t>
            </a:r>
          </a:p>
          <a:p>
            <a:pPr marL="0" indent="0">
              <a:buNone/>
            </a:pPr>
            <a:r>
              <a:rPr lang="en-US" dirty="0">
                <a:solidFill>
                  <a:schemeClr val="tx1"/>
                </a:solidFill>
              </a:rPr>
              <a:t>Or the spider right behind you?</a:t>
            </a:r>
          </a:p>
          <a:p>
            <a:endParaRPr lang="en-US" dirty="0">
              <a:solidFill>
                <a:schemeClr val="tx1"/>
              </a:solidFill>
            </a:endParaRPr>
          </a:p>
        </p:txBody>
      </p:sp>
    </p:spTree>
    <p:extLst>
      <p:ext uri="{BB962C8B-B14F-4D97-AF65-F5344CB8AC3E}">
        <p14:creationId xmlns:p14="http://schemas.microsoft.com/office/powerpoint/2010/main" val="1077558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tx1"/>
                </a:solidFill>
              </a:rPr>
              <a:t>Postcard Poem</a:t>
            </a:r>
            <a:endParaRPr lang="en-US" dirty="0">
              <a:solidFill>
                <a:schemeClr val="tx1"/>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5661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lstStyle/>
          <a:p>
            <a:r>
              <a:rPr lang="en-US" dirty="0" smtClean="0"/>
              <a:t>Learning Targets </a:t>
            </a:r>
            <a:r>
              <a:rPr lang="en-US" dirty="0" smtClean="0"/>
              <a:t>5/15</a:t>
            </a:r>
            <a:endParaRPr lang="en-US" dirty="0"/>
          </a:p>
        </p:txBody>
      </p:sp>
      <p:sp>
        <p:nvSpPr>
          <p:cNvPr id="3" name="Content Placeholder 2"/>
          <p:cNvSpPr>
            <a:spLocks noGrp="1"/>
          </p:cNvSpPr>
          <p:nvPr>
            <p:ph idx="1"/>
          </p:nvPr>
        </p:nvSpPr>
        <p:spPr>
          <a:xfrm>
            <a:off x="152400" y="1600200"/>
            <a:ext cx="8229600" cy="4953000"/>
          </a:xfrm>
        </p:spPr>
        <p:txBody>
          <a:bodyPr>
            <a:normAutofit/>
          </a:bodyPr>
          <a:lstStyle/>
          <a:p>
            <a:pPr marL="457200" indent="-457200">
              <a:buFont typeface="+mj-lt"/>
              <a:buAutoNum type="arabicPeriod"/>
            </a:pPr>
            <a:r>
              <a:rPr lang="en-US" sz="5400" dirty="0" smtClean="0">
                <a:solidFill>
                  <a:schemeClr val="tx1"/>
                </a:solidFill>
              </a:rPr>
              <a:t>I can use a place from my memory to craft a poem </a:t>
            </a:r>
          </a:p>
          <a:p>
            <a:pPr marL="457200" indent="-457200">
              <a:buFont typeface="+mj-lt"/>
              <a:buAutoNum type="arabicPeriod"/>
            </a:pPr>
            <a:r>
              <a:rPr lang="en-US" sz="5400" dirty="0" smtClean="0">
                <a:solidFill>
                  <a:schemeClr val="tx1"/>
                </a:solidFill>
              </a:rPr>
              <a:t>I can follow a specific poetic form </a:t>
            </a:r>
            <a:endParaRPr lang="en-US" sz="5400" dirty="0">
              <a:solidFill>
                <a:schemeClr val="tx1"/>
              </a:solidFill>
            </a:endParaRPr>
          </a:p>
        </p:txBody>
      </p:sp>
    </p:spTree>
    <p:extLst>
      <p:ext uri="{BB962C8B-B14F-4D97-AF65-F5344CB8AC3E}">
        <p14:creationId xmlns:p14="http://schemas.microsoft.com/office/powerpoint/2010/main" val="2038421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20762"/>
          </a:xfrm>
        </p:spPr>
        <p:txBody>
          <a:bodyPr/>
          <a:lstStyle/>
          <a:p>
            <a:r>
              <a:rPr lang="en-US" dirty="0">
                <a:solidFill>
                  <a:schemeClr val="tx1"/>
                </a:solidFill>
                <a:latin typeface="Times-Roman"/>
                <a:ea typeface="Calibri"/>
                <a:cs typeface="Times-Roman"/>
              </a:rPr>
              <a:t>What is a postcard? </a:t>
            </a:r>
            <a:endParaRPr lang="en-US" dirty="0"/>
          </a:p>
        </p:txBody>
      </p:sp>
      <p:sp>
        <p:nvSpPr>
          <p:cNvPr id="3" name="Content Placeholder 2"/>
          <p:cNvSpPr>
            <a:spLocks noGrp="1"/>
          </p:cNvSpPr>
          <p:nvPr>
            <p:ph idx="1"/>
          </p:nvPr>
        </p:nvSpPr>
        <p:spPr>
          <a:xfrm>
            <a:off x="228600" y="1447800"/>
            <a:ext cx="8153400" cy="5181600"/>
          </a:xfrm>
        </p:spPr>
        <p:txBody>
          <a:bodyPr>
            <a:normAutofit/>
          </a:bodyPr>
          <a:lstStyle/>
          <a:p>
            <a:r>
              <a:rPr lang="en-US" sz="2800" dirty="0" smtClean="0">
                <a:solidFill>
                  <a:schemeClr val="tx1"/>
                </a:solidFill>
                <a:latin typeface="Times-Roman"/>
                <a:ea typeface="Calibri"/>
                <a:cs typeface="Times-Roman"/>
              </a:rPr>
              <a:t>Generally </a:t>
            </a:r>
            <a:r>
              <a:rPr lang="en-US" sz="2800" dirty="0">
                <a:solidFill>
                  <a:schemeClr val="tx1"/>
                </a:solidFill>
                <a:latin typeface="Times-Roman"/>
                <a:ea typeface="Calibri"/>
                <a:cs typeface="Times-Roman"/>
              </a:rPr>
              <a:t>we think about sending someone a picture of a place, with just a few jottings on the other side. But what if a "word picture" of the place had to be substituted for a visual image? </a:t>
            </a:r>
            <a:endParaRPr lang="en-US" sz="2800" dirty="0" smtClean="0">
              <a:solidFill>
                <a:schemeClr val="tx1"/>
              </a:solidFill>
              <a:latin typeface="Times-Roman"/>
              <a:ea typeface="Calibri"/>
              <a:cs typeface="Times-Roman"/>
            </a:endParaRPr>
          </a:p>
          <a:p>
            <a:pPr lvl="1"/>
            <a:r>
              <a:rPr lang="en-US" sz="2800" dirty="0" smtClean="0">
                <a:solidFill>
                  <a:schemeClr val="tx1"/>
                </a:solidFill>
                <a:latin typeface="Times-Roman"/>
                <a:ea typeface="Calibri"/>
                <a:cs typeface="Times-Roman"/>
              </a:rPr>
              <a:t>What </a:t>
            </a:r>
            <a:r>
              <a:rPr lang="en-US" sz="2800" dirty="0">
                <a:solidFill>
                  <a:schemeClr val="tx1"/>
                </a:solidFill>
                <a:latin typeface="Times-Roman"/>
                <a:ea typeface="Calibri"/>
                <a:cs typeface="Times-Roman"/>
              </a:rPr>
              <a:t>would you have to put in? </a:t>
            </a:r>
            <a:endParaRPr lang="en-US" sz="2800" dirty="0" smtClean="0">
              <a:solidFill>
                <a:schemeClr val="tx1"/>
              </a:solidFill>
              <a:latin typeface="Times-Roman"/>
              <a:ea typeface="Calibri"/>
              <a:cs typeface="Times-Roman"/>
            </a:endParaRPr>
          </a:p>
          <a:p>
            <a:pPr lvl="1"/>
            <a:r>
              <a:rPr lang="en-US" sz="2800" dirty="0" smtClean="0">
                <a:solidFill>
                  <a:schemeClr val="tx1"/>
                </a:solidFill>
                <a:latin typeface="Times-Roman"/>
                <a:ea typeface="Calibri"/>
                <a:cs typeface="Times-Roman"/>
              </a:rPr>
              <a:t>Leave </a:t>
            </a:r>
            <a:r>
              <a:rPr lang="en-US" sz="2800" dirty="0">
                <a:solidFill>
                  <a:schemeClr val="tx1"/>
                </a:solidFill>
                <a:latin typeface="Times-Roman"/>
                <a:ea typeface="Calibri"/>
                <a:cs typeface="Times-Roman"/>
              </a:rPr>
              <a:t>out? </a:t>
            </a:r>
            <a:endParaRPr lang="en-US" sz="2800" dirty="0" smtClean="0">
              <a:solidFill>
                <a:schemeClr val="tx1"/>
              </a:solidFill>
              <a:latin typeface="Times-Roman"/>
              <a:ea typeface="Calibri"/>
              <a:cs typeface="Times-Roman"/>
            </a:endParaRPr>
          </a:p>
          <a:p>
            <a:pPr lvl="1"/>
            <a:r>
              <a:rPr lang="en-US" sz="2800" dirty="0" smtClean="0">
                <a:solidFill>
                  <a:schemeClr val="tx1"/>
                </a:solidFill>
                <a:latin typeface="Times-Roman"/>
                <a:ea typeface="Calibri"/>
                <a:cs typeface="Times-Roman"/>
              </a:rPr>
              <a:t>The </a:t>
            </a:r>
            <a:r>
              <a:rPr lang="en-US" sz="2800" dirty="0">
                <a:solidFill>
                  <a:schemeClr val="tx1"/>
                </a:solidFill>
                <a:latin typeface="Times-Roman"/>
                <a:ea typeface="Calibri"/>
                <a:cs typeface="Times-Roman"/>
              </a:rPr>
              <a:t>normal postcard doesn't have "judgment" in the image, but presents the image itself. How do you refrain from "judgment" in writing? </a:t>
            </a:r>
            <a:endParaRPr lang="en-US" sz="2800" dirty="0" smtClean="0">
              <a:solidFill>
                <a:schemeClr val="tx1"/>
              </a:solidFill>
              <a:latin typeface="Times-Roman"/>
              <a:ea typeface="Calibri"/>
              <a:cs typeface="Times-Roman"/>
            </a:endParaRPr>
          </a:p>
          <a:p>
            <a:pPr lvl="1"/>
            <a:r>
              <a:rPr lang="en-US" sz="2800" dirty="0" smtClean="0">
                <a:solidFill>
                  <a:schemeClr val="tx1"/>
                </a:solidFill>
                <a:latin typeface="Times-Roman"/>
                <a:ea typeface="Calibri"/>
                <a:cs typeface="Times-Roman"/>
              </a:rPr>
              <a:t>Leave out </a:t>
            </a:r>
            <a:r>
              <a:rPr lang="en-US" sz="2800" dirty="0">
                <a:solidFill>
                  <a:schemeClr val="tx1"/>
                </a:solidFill>
                <a:latin typeface="Times-Roman"/>
                <a:ea typeface="Calibri"/>
                <a:cs typeface="Times-Roman"/>
              </a:rPr>
              <a:t>such adjectives as</a:t>
            </a:r>
            <a:r>
              <a:rPr lang="en-US" sz="2800" dirty="0">
                <a:solidFill>
                  <a:schemeClr val="tx1"/>
                </a:solidFill>
                <a:ea typeface="Calibri"/>
                <a:cs typeface="Times New Roman"/>
              </a:rPr>
              <a:t> </a:t>
            </a:r>
            <a:r>
              <a:rPr lang="en-US" sz="2800" dirty="0" smtClean="0">
                <a:solidFill>
                  <a:schemeClr val="tx1"/>
                </a:solidFill>
                <a:latin typeface="Times-Roman"/>
                <a:ea typeface="Calibri"/>
                <a:cs typeface="Times-Roman"/>
              </a:rPr>
              <a:t>beautiful</a:t>
            </a:r>
            <a:r>
              <a:rPr lang="en-US" sz="2800" dirty="0">
                <a:solidFill>
                  <a:schemeClr val="tx1"/>
                </a:solidFill>
                <a:latin typeface="Times-Roman"/>
                <a:ea typeface="Calibri"/>
                <a:cs typeface="Times-Roman"/>
              </a:rPr>
              <a:t>, magnificent, lovely, amazing, peaceful, etc.</a:t>
            </a:r>
            <a:endParaRPr lang="en-US" sz="2800" dirty="0">
              <a:solidFill>
                <a:schemeClr val="tx1"/>
              </a:solidFill>
              <a:ea typeface="Calibri"/>
              <a:cs typeface="Times New Roman"/>
            </a:endParaRPr>
          </a:p>
          <a:p>
            <a:endParaRPr lang="en-US" dirty="0"/>
          </a:p>
        </p:txBody>
      </p:sp>
    </p:spTree>
    <p:extLst>
      <p:ext uri="{BB962C8B-B14F-4D97-AF65-F5344CB8AC3E}">
        <p14:creationId xmlns:p14="http://schemas.microsoft.com/office/powerpoint/2010/main" val="28004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down)">
                                      <p:cBhvr>
                                        <p:cTn id="28" dur="580">
                                          <p:stCondLst>
                                            <p:cond delay="0"/>
                                          </p:stCondLst>
                                        </p:cTn>
                                        <p:tgtEl>
                                          <p:spTgt spid="3">
                                            <p:txEl>
                                              <p:pRg st="2" end="2"/>
                                            </p:txEl>
                                          </p:spTgt>
                                        </p:tgtEl>
                                      </p:cBhvr>
                                    </p:animEffect>
                                    <p:anim calcmode="lin" valueType="num">
                                      <p:cBhvr>
                                        <p:cTn id="2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2" end="2"/>
                                            </p:txEl>
                                          </p:spTgt>
                                        </p:tgtEl>
                                      </p:cBhvr>
                                      <p:to x="100000" y="60000"/>
                                    </p:animScale>
                                    <p:animScale>
                                      <p:cBhvr>
                                        <p:cTn id="35" dur="166" decel="50000">
                                          <p:stCondLst>
                                            <p:cond delay="676"/>
                                          </p:stCondLst>
                                        </p:cTn>
                                        <p:tgtEl>
                                          <p:spTgt spid="3">
                                            <p:txEl>
                                              <p:pRg st="2" end="2"/>
                                            </p:txEl>
                                          </p:spTgt>
                                        </p:tgtEl>
                                      </p:cBhvr>
                                      <p:to x="100000" y="100000"/>
                                    </p:animScale>
                                    <p:animScale>
                                      <p:cBhvr>
                                        <p:cTn id="36" dur="26">
                                          <p:stCondLst>
                                            <p:cond delay="1312"/>
                                          </p:stCondLst>
                                        </p:cTn>
                                        <p:tgtEl>
                                          <p:spTgt spid="3">
                                            <p:txEl>
                                              <p:pRg st="2" end="2"/>
                                            </p:txEl>
                                          </p:spTgt>
                                        </p:tgtEl>
                                      </p:cBhvr>
                                      <p:to x="100000" y="80000"/>
                                    </p:animScale>
                                    <p:animScale>
                                      <p:cBhvr>
                                        <p:cTn id="37" dur="166" decel="50000">
                                          <p:stCondLst>
                                            <p:cond delay="1338"/>
                                          </p:stCondLst>
                                        </p:cTn>
                                        <p:tgtEl>
                                          <p:spTgt spid="3">
                                            <p:txEl>
                                              <p:pRg st="2" end="2"/>
                                            </p:txEl>
                                          </p:spTgt>
                                        </p:tgtEl>
                                      </p:cBhvr>
                                      <p:to x="100000" y="100000"/>
                                    </p:animScale>
                                    <p:animScale>
                                      <p:cBhvr>
                                        <p:cTn id="38" dur="26">
                                          <p:stCondLst>
                                            <p:cond delay="1642"/>
                                          </p:stCondLst>
                                        </p:cTn>
                                        <p:tgtEl>
                                          <p:spTgt spid="3">
                                            <p:txEl>
                                              <p:pRg st="2" end="2"/>
                                            </p:txEl>
                                          </p:spTgt>
                                        </p:tgtEl>
                                      </p:cBhvr>
                                      <p:to x="100000" y="90000"/>
                                    </p:animScale>
                                    <p:animScale>
                                      <p:cBhvr>
                                        <p:cTn id="39" dur="166" decel="50000">
                                          <p:stCondLst>
                                            <p:cond delay="1668"/>
                                          </p:stCondLst>
                                        </p:cTn>
                                        <p:tgtEl>
                                          <p:spTgt spid="3">
                                            <p:txEl>
                                              <p:pRg st="2" end="2"/>
                                            </p:txEl>
                                          </p:spTgt>
                                        </p:tgtEl>
                                      </p:cBhvr>
                                      <p:to x="100000" y="100000"/>
                                    </p:animScale>
                                    <p:animScale>
                                      <p:cBhvr>
                                        <p:cTn id="40" dur="26">
                                          <p:stCondLst>
                                            <p:cond delay="1808"/>
                                          </p:stCondLst>
                                        </p:cTn>
                                        <p:tgtEl>
                                          <p:spTgt spid="3">
                                            <p:txEl>
                                              <p:pRg st="2" end="2"/>
                                            </p:txEl>
                                          </p:spTgt>
                                        </p:tgtEl>
                                      </p:cBhvr>
                                      <p:to x="100000" y="95000"/>
                                    </p:animScale>
                                    <p:animScale>
                                      <p:cBhvr>
                                        <p:cTn id="41" dur="166" decel="50000">
                                          <p:stCondLst>
                                            <p:cond delay="1834"/>
                                          </p:stCondLst>
                                        </p:cTn>
                                        <p:tgtEl>
                                          <p:spTgt spid="3">
                                            <p:txEl>
                                              <p:pRg st="2" end="2"/>
                                            </p:txEl>
                                          </p:spTgt>
                                        </p:tgtEl>
                                      </p:cBhvr>
                                      <p:to x="100000" y="100000"/>
                                    </p:animScale>
                                  </p:childTnLst>
                                </p:cTn>
                              </p:par>
                              <p:par>
                                <p:cTn id="42" presetID="26" presetClass="entr" presetSubtype="0" fill="hold" nodeType="with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wipe(down)">
                                      <p:cBhvr>
                                        <p:cTn id="44" dur="580">
                                          <p:stCondLst>
                                            <p:cond delay="0"/>
                                          </p:stCondLst>
                                        </p:cTn>
                                        <p:tgtEl>
                                          <p:spTgt spid="3">
                                            <p:txEl>
                                              <p:pRg st="3" end="3"/>
                                            </p:txEl>
                                          </p:spTgt>
                                        </p:tgtEl>
                                      </p:cBhvr>
                                    </p:animEffect>
                                    <p:anim calcmode="lin" valueType="num">
                                      <p:cBhvr>
                                        <p:cTn id="4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3">
                                            <p:txEl>
                                              <p:pRg st="3" end="3"/>
                                            </p:txEl>
                                          </p:spTgt>
                                        </p:tgtEl>
                                      </p:cBhvr>
                                      <p:to x="100000" y="60000"/>
                                    </p:animScale>
                                    <p:animScale>
                                      <p:cBhvr>
                                        <p:cTn id="51" dur="166" decel="50000">
                                          <p:stCondLst>
                                            <p:cond delay="676"/>
                                          </p:stCondLst>
                                        </p:cTn>
                                        <p:tgtEl>
                                          <p:spTgt spid="3">
                                            <p:txEl>
                                              <p:pRg st="3" end="3"/>
                                            </p:txEl>
                                          </p:spTgt>
                                        </p:tgtEl>
                                      </p:cBhvr>
                                      <p:to x="100000" y="100000"/>
                                    </p:animScale>
                                    <p:animScale>
                                      <p:cBhvr>
                                        <p:cTn id="52" dur="26">
                                          <p:stCondLst>
                                            <p:cond delay="1312"/>
                                          </p:stCondLst>
                                        </p:cTn>
                                        <p:tgtEl>
                                          <p:spTgt spid="3">
                                            <p:txEl>
                                              <p:pRg st="3" end="3"/>
                                            </p:txEl>
                                          </p:spTgt>
                                        </p:tgtEl>
                                      </p:cBhvr>
                                      <p:to x="100000" y="80000"/>
                                    </p:animScale>
                                    <p:animScale>
                                      <p:cBhvr>
                                        <p:cTn id="53" dur="166" decel="50000">
                                          <p:stCondLst>
                                            <p:cond delay="1338"/>
                                          </p:stCondLst>
                                        </p:cTn>
                                        <p:tgtEl>
                                          <p:spTgt spid="3">
                                            <p:txEl>
                                              <p:pRg st="3" end="3"/>
                                            </p:txEl>
                                          </p:spTgt>
                                        </p:tgtEl>
                                      </p:cBhvr>
                                      <p:to x="100000" y="100000"/>
                                    </p:animScale>
                                    <p:animScale>
                                      <p:cBhvr>
                                        <p:cTn id="54" dur="26">
                                          <p:stCondLst>
                                            <p:cond delay="1642"/>
                                          </p:stCondLst>
                                        </p:cTn>
                                        <p:tgtEl>
                                          <p:spTgt spid="3">
                                            <p:txEl>
                                              <p:pRg st="3" end="3"/>
                                            </p:txEl>
                                          </p:spTgt>
                                        </p:tgtEl>
                                      </p:cBhvr>
                                      <p:to x="100000" y="90000"/>
                                    </p:animScale>
                                    <p:animScale>
                                      <p:cBhvr>
                                        <p:cTn id="55" dur="166" decel="50000">
                                          <p:stCondLst>
                                            <p:cond delay="1668"/>
                                          </p:stCondLst>
                                        </p:cTn>
                                        <p:tgtEl>
                                          <p:spTgt spid="3">
                                            <p:txEl>
                                              <p:pRg st="3" end="3"/>
                                            </p:txEl>
                                          </p:spTgt>
                                        </p:tgtEl>
                                      </p:cBhvr>
                                      <p:to x="100000" y="100000"/>
                                    </p:animScale>
                                    <p:animScale>
                                      <p:cBhvr>
                                        <p:cTn id="56" dur="26">
                                          <p:stCondLst>
                                            <p:cond delay="1808"/>
                                          </p:stCondLst>
                                        </p:cTn>
                                        <p:tgtEl>
                                          <p:spTgt spid="3">
                                            <p:txEl>
                                              <p:pRg st="3" end="3"/>
                                            </p:txEl>
                                          </p:spTgt>
                                        </p:tgtEl>
                                      </p:cBhvr>
                                      <p:to x="100000" y="95000"/>
                                    </p:animScale>
                                    <p:animScale>
                                      <p:cBhvr>
                                        <p:cTn id="57" dur="166" decel="50000">
                                          <p:stCondLst>
                                            <p:cond delay="1834"/>
                                          </p:stCondLst>
                                        </p:cTn>
                                        <p:tgtEl>
                                          <p:spTgt spid="3">
                                            <p:txEl>
                                              <p:pRg st="3" end="3"/>
                                            </p:txEl>
                                          </p:spTgt>
                                        </p:tgtEl>
                                      </p:cBhvr>
                                      <p:to x="100000" y="100000"/>
                                    </p:animScale>
                                  </p:childTnLst>
                                </p:cTn>
                              </p:par>
                              <p:par>
                                <p:cTn id="58" presetID="26" presetClass="entr" presetSubtype="0" fill="hold" nodeType="with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Effect transition="in" filter="wipe(down)">
                                      <p:cBhvr>
                                        <p:cTn id="60" dur="580">
                                          <p:stCondLst>
                                            <p:cond delay="0"/>
                                          </p:stCondLst>
                                        </p:cTn>
                                        <p:tgtEl>
                                          <p:spTgt spid="3">
                                            <p:txEl>
                                              <p:pRg st="4" end="4"/>
                                            </p:txEl>
                                          </p:spTgt>
                                        </p:tgtEl>
                                      </p:cBhvr>
                                    </p:animEffect>
                                    <p:anim calcmode="lin" valueType="num">
                                      <p:cBhvr>
                                        <p:cTn id="6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
                                            <p:txEl>
                                              <p:pRg st="4" end="4"/>
                                            </p:txEl>
                                          </p:spTgt>
                                        </p:tgtEl>
                                      </p:cBhvr>
                                      <p:to x="100000" y="60000"/>
                                    </p:animScale>
                                    <p:animScale>
                                      <p:cBhvr>
                                        <p:cTn id="67" dur="166" decel="50000">
                                          <p:stCondLst>
                                            <p:cond delay="676"/>
                                          </p:stCondLst>
                                        </p:cTn>
                                        <p:tgtEl>
                                          <p:spTgt spid="3">
                                            <p:txEl>
                                              <p:pRg st="4" end="4"/>
                                            </p:txEl>
                                          </p:spTgt>
                                        </p:tgtEl>
                                      </p:cBhvr>
                                      <p:to x="100000" y="100000"/>
                                    </p:animScale>
                                    <p:animScale>
                                      <p:cBhvr>
                                        <p:cTn id="68" dur="26">
                                          <p:stCondLst>
                                            <p:cond delay="1312"/>
                                          </p:stCondLst>
                                        </p:cTn>
                                        <p:tgtEl>
                                          <p:spTgt spid="3">
                                            <p:txEl>
                                              <p:pRg st="4" end="4"/>
                                            </p:txEl>
                                          </p:spTgt>
                                        </p:tgtEl>
                                      </p:cBhvr>
                                      <p:to x="100000" y="80000"/>
                                    </p:animScale>
                                    <p:animScale>
                                      <p:cBhvr>
                                        <p:cTn id="69" dur="166" decel="50000">
                                          <p:stCondLst>
                                            <p:cond delay="1338"/>
                                          </p:stCondLst>
                                        </p:cTn>
                                        <p:tgtEl>
                                          <p:spTgt spid="3">
                                            <p:txEl>
                                              <p:pRg st="4" end="4"/>
                                            </p:txEl>
                                          </p:spTgt>
                                        </p:tgtEl>
                                      </p:cBhvr>
                                      <p:to x="100000" y="100000"/>
                                    </p:animScale>
                                    <p:animScale>
                                      <p:cBhvr>
                                        <p:cTn id="70" dur="26">
                                          <p:stCondLst>
                                            <p:cond delay="1642"/>
                                          </p:stCondLst>
                                        </p:cTn>
                                        <p:tgtEl>
                                          <p:spTgt spid="3">
                                            <p:txEl>
                                              <p:pRg st="4" end="4"/>
                                            </p:txEl>
                                          </p:spTgt>
                                        </p:tgtEl>
                                      </p:cBhvr>
                                      <p:to x="100000" y="90000"/>
                                    </p:animScale>
                                    <p:animScale>
                                      <p:cBhvr>
                                        <p:cTn id="71" dur="166" decel="50000">
                                          <p:stCondLst>
                                            <p:cond delay="1668"/>
                                          </p:stCondLst>
                                        </p:cTn>
                                        <p:tgtEl>
                                          <p:spTgt spid="3">
                                            <p:txEl>
                                              <p:pRg st="4" end="4"/>
                                            </p:txEl>
                                          </p:spTgt>
                                        </p:tgtEl>
                                      </p:cBhvr>
                                      <p:to x="100000" y="100000"/>
                                    </p:animScale>
                                    <p:animScale>
                                      <p:cBhvr>
                                        <p:cTn id="72" dur="26">
                                          <p:stCondLst>
                                            <p:cond delay="1808"/>
                                          </p:stCondLst>
                                        </p:cTn>
                                        <p:tgtEl>
                                          <p:spTgt spid="3">
                                            <p:txEl>
                                              <p:pRg st="4" end="4"/>
                                            </p:txEl>
                                          </p:spTgt>
                                        </p:tgtEl>
                                      </p:cBhvr>
                                      <p:to x="100000" y="95000"/>
                                    </p:animScale>
                                    <p:animScale>
                                      <p:cBhvr>
                                        <p:cTn id="73"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solidFill>
                  <a:schemeClr val="tx1"/>
                </a:solidFill>
              </a:rPr>
              <a:t>Postcard Poem </a:t>
            </a:r>
            <a:endParaRPr lang="en-US" dirty="0">
              <a:solidFill>
                <a:schemeClr val="tx1"/>
              </a:solidFill>
            </a:endParaRPr>
          </a:p>
        </p:txBody>
      </p:sp>
      <p:sp>
        <p:nvSpPr>
          <p:cNvPr id="3" name="Content Placeholder 2"/>
          <p:cNvSpPr>
            <a:spLocks noGrp="1"/>
          </p:cNvSpPr>
          <p:nvPr>
            <p:ph idx="1"/>
          </p:nvPr>
        </p:nvSpPr>
        <p:spPr>
          <a:xfrm>
            <a:off x="228600" y="990600"/>
            <a:ext cx="8153400" cy="5486400"/>
          </a:xfrm>
        </p:spPr>
        <p:txBody>
          <a:bodyPr>
            <a:normAutofit/>
          </a:bodyPr>
          <a:lstStyle/>
          <a:p>
            <a:pPr marL="514350" indent="-514350">
              <a:spcBef>
                <a:spcPts val="0"/>
              </a:spcBef>
              <a:buFont typeface="+mj-lt"/>
              <a:buAutoNum type="arabicPeriod"/>
            </a:pPr>
            <a:r>
              <a:rPr lang="en-US" sz="2800" dirty="0" smtClean="0">
                <a:solidFill>
                  <a:schemeClr val="tx1"/>
                </a:solidFill>
                <a:effectLst/>
                <a:latin typeface="Times-Roman"/>
                <a:ea typeface="Calibri"/>
                <a:cs typeface="Times-Roman"/>
              </a:rPr>
              <a:t>Begin by thinking of someone you know who doesn't live within a hundred mile radius of where you live.</a:t>
            </a:r>
            <a:endParaRPr lang="en-US" sz="2800" dirty="0">
              <a:solidFill>
                <a:schemeClr val="tx1"/>
              </a:solidFill>
              <a:ea typeface="Calibri"/>
              <a:cs typeface="Times New Roman"/>
            </a:endParaRPr>
          </a:p>
          <a:p>
            <a:pPr marL="514350" indent="-514350">
              <a:spcBef>
                <a:spcPts val="0"/>
              </a:spcBef>
              <a:buFont typeface="+mj-lt"/>
              <a:buAutoNum type="arabicPeriod"/>
            </a:pPr>
            <a:r>
              <a:rPr lang="en-US" sz="2800" dirty="0" smtClean="0">
                <a:solidFill>
                  <a:schemeClr val="tx1"/>
                </a:solidFill>
                <a:effectLst/>
                <a:latin typeface="Times-Roman"/>
                <a:ea typeface="Calibri"/>
                <a:cs typeface="Times-Roman"/>
              </a:rPr>
              <a:t>Think about a favorite place you go to with a 50-mile radius of school. Be very</a:t>
            </a:r>
            <a:r>
              <a:rPr lang="en-US" sz="2800" dirty="0" smtClean="0">
                <a:solidFill>
                  <a:schemeClr val="tx1"/>
                </a:solidFill>
                <a:ea typeface="Calibri"/>
                <a:cs typeface="Times New Roman"/>
              </a:rPr>
              <a:t> </a:t>
            </a:r>
            <a:r>
              <a:rPr lang="en-US" sz="2800" dirty="0" smtClean="0">
                <a:solidFill>
                  <a:schemeClr val="tx1"/>
                </a:solidFill>
                <a:effectLst/>
                <a:latin typeface="Times-Roman"/>
                <a:ea typeface="Calibri"/>
                <a:cs typeface="Times-Roman"/>
              </a:rPr>
              <a:t>specific. Write the name of the place (Mt. Erie, Campbell Lake, Clear Lake, Deception Pass, Pass Lake, Padilla Bay, etc.).</a:t>
            </a:r>
            <a:endParaRPr lang="en-US" sz="2800" dirty="0">
              <a:solidFill>
                <a:schemeClr val="tx1"/>
              </a:solidFill>
              <a:ea typeface="Calibri"/>
              <a:cs typeface="Times New Roman"/>
            </a:endParaRPr>
          </a:p>
          <a:p>
            <a:pPr marL="514350" indent="-514350">
              <a:spcBef>
                <a:spcPts val="0"/>
              </a:spcBef>
              <a:buFont typeface="+mj-lt"/>
              <a:buAutoNum type="arabicPeriod"/>
            </a:pPr>
            <a:r>
              <a:rPr lang="en-US" sz="2800" dirty="0" smtClean="0">
                <a:solidFill>
                  <a:schemeClr val="tx1"/>
                </a:solidFill>
                <a:effectLst/>
                <a:latin typeface="Times-Roman"/>
                <a:ea typeface="Calibri"/>
                <a:cs typeface="Times-Roman"/>
              </a:rPr>
              <a:t>You will be writing a "postcard" to the person above, from this place you just chose. You need to write this down as a title: Postcard from ______________. </a:t>
            </a:r>
          </a:p>
          <a:p>
            <a:pPr marL="0" indent="0">
              <a:buNone/>
            </a:pPr>
            <a:endParaRPr lang="en-US" dirty="0">
              <a:solidFill>
                <a:schemeClr val="tx1"/>
              </a:solidFill>
            </a:endParaRPr>
          </a:p>
        </p:txBody>
      </p:sp>
    </p:spTree>
    <p:extLst>
      <p:ext uri="{BB962C8B-B14F-4D97-AF65-F5344CB8AC3E}">
        <p14:creationId xmlns:p14="http://schemas.microsoft.com/office/powerpoint/2010/main" val="307328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Postcard Poem </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800" dirty="0" smtClean="0">
                <a:solidFill>
                  <a:schemeClr val="tx1"/>
                </a:solidFill>
                <a:effectLst/>
                <a:latin typeface="Times-Roman"/>
                <a:ea typeface="Calibri"/>
                <a:cs typeface="Times-Roman"/>
              </a:rPr>
              <a:t>You must write your own postcard in exactly the same manner as the following example.  </a:t>
            </a:r>
          </a:p>
          <a:p>
            <a:r>
              <a:rPr lang="en-US" sz="2800" dirty="0" smtClean="0">
                <a:solidFill>
                  <a:schemeClr val="tx1"/>
                </a:solidFill>
                <a:effectLst/>
                <a:latin typeface="Times-Roman"/>
                <a:ea typeface="Calibri"/>
                <a:cs typeface="Times-Roman"/>
              </a:rPr>
              <a:t>Think about the person to whom you are writing, to perceive them as the audience. But also understand that there will be another audience (the rest of us!) who are kind of "looking in" on the poem. Having a particular audience in mind focuses our language, and dictates what we leave in or out.</a:t>
            </a:r>
          </a:p>
          <a:p>
            <a:pPr marL="0" indent="0">
              <a:buNone/>
            </a:pPr>
            <a:endParaRPr lang="en-US" dirty="0">
              <a:solidFill>
                <a:schemeClr val="tx1"/>
              </a:solidFill>
            </a:endParaRPr>
          </a:p>
        </p:txBody>
      </p:sp>
    </p:spTree>
    <p:extLst>
      <p:ext uri="{BB962C8B-B14F-4D97-AF65-F5344CB8AC3E}">
        <p14:creationId xmlns:p14="http://schemas.microsoft.com/office/powerpoint/2010/main" val="402553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fontScale="90000"/>
          </a:bodyPr>
          <a:lstStyle/>
          <a:p>
            <a:r>
              <a:rPr lang="en-US" dirty="0" smtClean="0">
                <a:ea typeface="Calibri"/>
                <a:cs typeface="Times New Roman"/>
              </a:rPr>
              <a:t>Postcar</a:t>
            </a:r>
            <a:r>
              <a:rPr lang="en-US" dirty="0" smtClean="0">
                <a:ea typeface="Calibri"/>
                <a:cs typeface="Times New Roman"/>
              </a:rPr>
              <a:t>d from Fir Island</a:t>
            </a:r>
            <a:endParaRPr lang="en-US" dirty="0">
              <a:solidFill>
                <a:schemeClr val="tx1"/>
              </a:solidFill>
            </a:endParaRPr>
          </a:p>
        </p:txBody>
      </p:sp>
      <p:sp>
        <p:nvSpPr>
          <p:cNvPr id="3" name="Content Placeholder 2"/>
          <p:cNvSpPr>
            <a:spLocks noGrp="1"/>
          </p:cNvSpPr>
          <p:nvPr>
            <p:ph idx="1"/>
          </p:nvPr>
        </p:nvSpPr>
        <p:spPr>
          <a:xfrm>
            <a:off x="152400" y="1295400"/>
            <a:ext cx="8229600" cy="5257800"/>
          </a:xfrm>
        </p:spPr>
        <p:txBody>
          <a:bodyPr>
            <a:normAutofit lnSpcReduction="10000"/>
          </a:bodyPr>
          <a:lstStyle/>
          <a:p>
            <a:pPr marL="514350" marR="0" indent="-514350">
              <a:spcBef>
                <a:spcPts val="0"/>
              </a:spcBef>
              <a:spcAft>
                <a:spcPts val="0"/>
              </a:spcAft>
              <a:buFont typeface="+mj-lt"/>
              <a:buAutoNum type="arabicPeriod"/>
            </a:pPr>
            <a:r>
              <a:rPr lang="en-US" dirty="0" smtClean="0">
                <a:solidFill>
                  <a:schemeClr val="tx1"/>
                </a:solidFill>
                <a:effectLst/>
                <a:latin typeface="Times-Roman"/>
                <a:ea typeface="Calibri"/>
                <a:cs typeface="Times-Roman"/>
              </a:rPr>
              <a:t>Begin with a simile:</a:t>
            </a:r>
            <a:endParaRPr lang="en-US" dirty="0">
              <a:solidFill>
                <a:schemeClr val="tx1"/>
              </a:solidFill>
              <a:ea typeface="Calibri"/>
              <a:cs typeface="Times New Roman"/>
            </a:endParaRPr>
          </a:p>
          <a:p>
            <a:pPr marL="114300" marR="0" indent="0">
              <a:spcBef>
                <a:spcPts val="0"/>
              </a:spcBef>
              <a:spcAft>
                <a:spcPts val="0"/>
              </a:spcAft>
              <a:buNone/>
            </a:pPr>
            <a:r>
              <a:rPr lang="en-US" b="1" dirty="0" smtClean="0">
                <a:solidFill>
                  <a:schemeClr val="tx1"/>
                </a:solidFill>
                <a:effectLst/>
                <a:latin typeface="Times-Bold"/>
                <a:ea typeface="Calibri"/>
                <a:cs typeface="Times-Bold"/>
              </a:rPr>
              <a:t>	Snow geese </a:t>
            </a:r>
            <a:r>
              <a:rPr lang="en-US" dirty="0" smtClean="0">
                <a:solidFill>
                  <a:schemeClr val="tx1"/>
                </a:solidFill>
                <a:effectLst/>
                <a:latin typeface="Times-Roman"/>
                <a:ea typeface="Calibri"/>
                <a:cs typeface="Times-Roman"/>
              </a:rPr>
              <a:t>fall onto a </a:t>
            </a:r>
            <a:r>
              <a:rPr lang="en-US" dirty="0" err="1" smtClean="0">
                <a:solidFill>
                  <a:schemeClr val="tx1"/>
                </a:solidFill>
                <a:effectLst/>
                <a:latin typeface="Times-Roman"/>
                <a:ea typeface="Calibri"/>
                <a:cs typeface="Times-Roman"/>
              </a:rPr>
              <a:t>stubbled</a:t>
            </a:r>
            <a:r>
              <a:rPr lang="en-US" dirty="0" smtClean="0">
                <a:solidFill>
                  <a:schemeClr val="tx1"/>
                </a:solidFill>
                <a:effectLst/>
                <a:latin typeface="Times-Roman"/>
                <a:ea typeface="Calibri"/>
                <a:cs typeface="Times-Roman"/>
              </a:rPr>
              <a:t> field like chips</a:t>
            </a:r>
            <a:endParaRPr lang="en-US" dirty="0">
              <a:solidFill>
                <a:schemeClr val="tx1"/>
              </a:solidFill>
              <a:ea typeface="Calibri"/>
              <a:cs typeface="Times New Roman"/>
            </a:endParaRPr>
          </a:p>
          <a:p>
            <a:pPr marL="114300" marR="0" indent="0">
              <a:spcBef>
                <a:spcPts val="0"/>
              </a:spcBef>
              <a:spcAft>
                <a:spcPts val="0"/>
              </a:spcAft>
              <a:buNone/>
            </a:pPr>
            <a:r>
              <a:rPr lang="en-US" dirty="0" smtClean="0">
                <a:solidFill>
                  <a:schemeClr val="tx1"/>
                </a:solidFill>
                <a:effectLst/>
                <a:latin typeface="Times-Roman"/>
                <a:ea typeface="Calibri"/>
                <a:cs typeface="Times-Roman"/>
              </a:rPr>
              <a:t>	of plaster from a ceiling of white clouds.</a:t>
            </a:r>
            <a:endParaRPr lang="en-US" dirty="0">
              <a:solidFill>
                <a:schemeClr val="tx1"/>
              </a:solidFill>
              <a:ea typeface="Calibri"/>
              <a:cs typeface="Times New Roman"/>
            </a:endParaRPr>
          </a:p>
          <a:p>
            <a:pPr marL="514350" marR="0" indent="-514350">
              <a:spcBef>
                <a:spcPts val="0"/>
              </a:spcBef>
              <a:spcAft>
                <a:spcPts val="0"/>
              </a:spcAft>
              <a:buFont typeface="+mj-lt"/>
              <a:buAutoNum type="arabicPeriod" startAt="2"/>
            </a:pPr>
            <a:r>
              <a:rPr lang="en-US" dirty="0" smtClean="0">
                <a:solidFill>
                  <a:schemeClr val="tx1"/>
                </a:solidFill>
                <a:effectLst/>
                <a:latin typeface="Times-Roman"/>
                <a:ea typeface="Calibri"/>
                <a:cs typeface="Times-Roman"/>
              </a:rPr>
              <a:t>Use an example of personification:</a:t>
            </a:r>
          </a:p>
          <a:p>
            <a:pPr marL="0" marR="0" indent="0">
              <a:spcBef>
                <a:spcPts val="0"/>
              </a:spcBef>
              <a:spcAft>
                <a:spcPts val="0"/>
              </a:spcAft>
              <a:buNone/>
            </a:pPr>
            <a:r>
              <a:rPr lang="en-US" dirty="0">
                <a:solidFill>
                  <a:schemeClr val="tx1"/>
                </a:solidFill>
                <a:latin typeface="Times-Roman"/>
                <a:ea typeface="Calibri"/>
                <a:cs typeface="Times-Roman"/>
              </a:rPr>
              <a:t>	</a:t>
            </a:r>
            <a:r>
              <a:rPr lang="en-US" dirty="0" smtClean="0">
                <a:solidFill>
                  <a:schemeClr val="tx1"/>
                </a:solidFill>
                <a:effectLst/>
                <a:latin typeface="Times-Roman"/>
                <a:ea typeface="Calibri"/>
                <a:cs typeface="Times-Roman"/>
              </a:rPr>
              <a:t>A row of </a:t>
            </a:r>
            <a:r>
              <a:rPr lang="en-US" b="1" dirty="0" smtClean="0">
                <a:solidFill>
                  <a:schemeClr val="tx1"/>
                </a:solidFill>
                <a:effectLst/>
                <a:latin typeface="Times-Bold"/>
                <a:ea typeface="Calibri"/>
                <a:cs typeface="Times-Bold"/>
              </a:rPr>
              <a:t>cedar </a:t>
            </a:r>
            <a:r>
              <a:rPr lang="en-US" dirty="0" smtClean="0">
                <a:solidFill>
                  <a:schemeClr val="tx1"/>
                </a:solidFill>
                <a:effectLst/>
                <a:latin typeface="Times-Roman"/>
                <a:ea typeface="Calibri"/>
                <a:cs typeface="Times-Roman"/>
              </a:rPr>
              <a:t>fence posts keeps silent</a:t>
            </a:r>
            <a:endParaRPr lang="en-US" dirty="0" smtClean="0">
              <a:solidFill>
                <a:schemeClr val="tx1"/>
              </a:solidFill>
              <a:ea typeface="Calibri"/>
              <a:cs typeface="Times New Roman"/>
            </a:endParaRPr>
          </a:p>
          <a:p>
            <a:pPr marL="514350" marR="0" indent="-514350">
              <a:spcBef>
                <a:spcPts val="0"/>
              </a:spcBef>
              <a:spcAft>
                <a:spcPts val="0"/>
              </a:spcAft>
              <a:buFont typeface="+mj-lt"/>
              <a:buAutoNum type="arabicPeriod" startAt="3"/>
            </a:pPr>
            <a:r>
              <a:rPr lang="en-US" dirty="0" smtClean="0">
                <a:solidFill>
                  <a:schemeClr val="tx1"/>
                </a:solidFill>
                <a:effectLst/>
                <a:latin typeface="Times-Roman"/>
                <a:ea typeface="Calibri"/>
                <a:cs typeface="Times-Roman"/>
              </a:rPr>
              <a:t>Use a weather image:</a:t>
            </a:r>
            <a:endParaRPr lang="en-US" dirty="0" smtClean="0">
              <a:solidFill>
                <a:schemeClr val="tx1"/>
              </a:solidFill>
              <a:ea typeface="Calibri"/>
              <a:cs typeface="Times New Roman"/>
            </a:endParaRPr>
          </a:p>
          <a:p>
            <a:pPr marL="114300" marR="0" indent="0">
              <a:spcBef>
                <a:spcPts val="0"/>
              </a:spcBef>
              <a:spcAft>
                <a:spcPts val="0"/>
              </a:spcAft>
              <a:buNone/>
            </a:pPr>
            <a:r>
              <a:rPr lang="en-US" dirty="0" smtClean="0">
                <a:solidFill>
                  <a:schemeClr val="tx1"/>
                </a:solidFill>
                <a:effectLst/>
                <a:latin typeface="Times-Roman"/>
                <a:ea typeface="Calibri"/>
                <a:cs typeface="Times-Roman"/>
              </a:rPr>
              <a:t>	vigil. A north </a:t>
            </a:r>
            <a:r>
              <a:rPr lang="en-US" b="1" dirty="0" smtClean="0">
                <a:solidFill>
                  <a:schemeClr val="tx1"/>
                </a:solidFill>
                <a:effectLst/>
                <a:latin typeface="Times-Bold"/>
                <a:ea typeface="Calibri"/>
                <a:cs typeface="Times-Bold"/>
              </a:rPr>
              <a:t>wind </a:t>
            </a:r>
            <a:r>
              <a:rPr lang="en-US" dirty="0" smtClean="0">
                <a:solidFill>
                  <a:schemeClr val="tx1"/>
                </a:solidFill>
                <a:effectLst/>
                <a:latin typeface="Times-Roman"/>
                <a:ea typeface="Calibri"/>
                <a:cs typeface="Times-Roman"/>
              </a:rPr>
              <a:t>snaps</a:t>
            </a:r>
            <a:endParaRPr lang="en-US" dirty="0">
              <a:solidFill>
                <a:schemeClr val="tx1"/>
              </a:solidFill>
              <a:ea typeface="Calibri"/>
              <a:cs typeface="Times New Roman"/>
            </a:endParaRPr>
          </a:p>
          <a:p>
            <a:pPr marL="628650" marR="0" indent="-514350">
              <a:spcBef>
                <a:spcPts val="0"/>
              </a:spcBef>
              <a:spcAft>
                <a:spcPts val="0"/>
              </a:spcAft>
              <a:buFont typeface="+mj-lt"/>
              <a:buAutoNum type="arabicPeriod" startAt="4"/>
            </a:pPr>
            <a:r>
              <a:rPr lang="en-US" dirty="0" smtClean="0">
                <a:solidFill>
                  <a:schemeClr val="tx1"/>
                </a:solidFill>
                <a:effectLst/>
                <a:latin typeface="Times-Roman"/>
                <a:ea typeface="Calibri"/>
                <a:cs typeface="Times-Roman"/>
              </a:rPr>
              <a:t>Use two sensory observations in a row:</a:t>
            </a:r>
            <a:endParaRPr lang="en-US" dirty="0" smtClean="0">
              <a:solidFill>
                <a:schemeClr val="tx1"/>
              </a:solidFill>
              <a:ea typeface="Calibri"/>
              <a:cs typeface="Times New Roman"/>
            </a:endParaRPr>
          </a:p>
          <a:p>
            <a:pPr marL="114300" marR="0" indent="0">
              <a:spcBef>
                <a:spcPts val="0"/>
              </a:spcBef>
              <a:spcAft>
                <a:spcPts val="0"/>
              </a:spcAft>
              <a:buNone/>
            </a:pPr>
            <a:r>
              <a:rPr lang="en-US" dirty="0" smtClean="0">
                <a:solidFill>
                  <a:schemeClr val="tx1"/>
                </a:solidFill>
                <a:effectLst/>
                <a:latin typeface="Times-Roman"/>
                <a:ea typeface="Calibri"/>
                <a:cs typeface="Times-Roman"/>
              </a:rPr>
              <a:t>	a row of bed sheets hung on a line</a:t>
            </a:r>
            <a:endParaRPr lang="en-US" dirty="0">
              <a:solidFill>
                <a:schemeClr val="tx1"/>
              </a:solidFill>
              <a:ea typeface="Calibri"/>
              <a:cs typeface="Times New Roman"/>
            </a:endParaRPr>
          </a:p>
          <a:p>
            <a:pPr marL="114300" marR="0" indent="0">
              <a:spcBef>
                <a:spcPts val="0"/>
              </a:spcBef>
              <a:spcAft>
                <a:spcPts val="0"/>
              </a:spcAft>
              <a:buNone/>
            </a:pPr>
            <a:r>
              <a:rPr lang="en-US" dirty="0" smtClean="0">
                <a:solidFill>
                  <a:schemeClr val="tx1"/>
                </a:solidFill>
                <a:effectLst/>
                <a:latin typeface="Times-Roman"/>
                <a:ea typeface="Calibri"/>
                <a:cs typeface="Times-Roman"/>
              </a:rPr>
              <a:t>	behind a gray house. The air is thick</a:t>
            </a:r>
            <a:endParaRPr lang="en-US" dirty="0">
              <a:solidFill>
                <a:schemeClr val="tx1"/>
              </a:solidFill>
              <a:ea typeface="Calibri"/>
              <a:cs typeface="Times New Roman"/>
            </a:endParaRPr>
          </a:p>
          <a:p>
            <a:pPr marL="114300" marR="0" indent="0">
              <a:spcBef>
                <a:spcPts val="0"/>
              </a:spcBef>
              <a:spcAft>
                <a:spcPts val="0"/>
              </a:spcAft>
              <a:buNone/>
            </a:pPr>
            <a:r>
              <a:rPr lang="en-US" dirty="0" smtClean="0">
                <a:solidFill>
                  <a:schemeClr val="tx1"/>
                </a:solidFill>
                <a:effectLst/>
                <a:latin typeface="Times-Roman"/>
                <a:ea typeface="Calibri"/>
                <a:cs typeface="Times-Roman"/>
              </a:rPr>
              <a:t>	with the smell of freshly opened</a:t>
            </a:r>
            <a:endParaRPr lang="en-US" dirty="0">
              <a:solidFill>
                <a:schemeClr val="tx1"/>
              </a:solidFill>
              <a:ea typeface="Calibri"/>
              <a:cs typeface="Times New Roman"/>
            </a:endParaRPr>
          </a:p>
          <a:p>
            <a:pPr marL="114300" marR="0" indent="0">
              <a:spcBef>
                <a:spcPts val="0"/>
              </a:spcBef>
              <a:spcAft>
                <a:spcPts val="0"/>
              </a:spcAft>
              <a:buNone/>
            </a:pPr>
            <a:r>
              <a:rPr lang="en-US" b="1" dirty="0" smtClean="0">
                <a:solidFill>
                  <a:schemeClr val="tx1"/>
                </a:solidFill>
                <a:effectLst/>
                <a:latin typeface="Times-Bold"/>
                <a:ea typeface="Calibri"/>
                <a:cs typeface="Times-Bold"/>
              </a:rPr>
              <a:t>	clams</a:t>
            </a:r>
            <a:r>
              <a:rPr lang="en-US" dirty="0" smtClean="0">
                <a:solidFill>
                  <a:schemeClr val="tx1"/>
                </a:solidFill>
                <a:effectLst/>
                <a:latin typeface="Times-Roman"/>
                <a:ea typeface="Calibri"/>
                <a:cs typeface="Times-Roman"/>
              </a:rPr>
              <a:t>. That shape by the field’s edge</a:t>
            </a:r>
            <a:endParaRPr lang="en-US" dirty="0">
              <a:solidFill>
                <a:schemeClr val="tx1"/>
              </a:solidFill>
              <a:ea typeface="Calibri"/>
              <a:cs typeface="Times New Roman"/>
            </a:endParaRPr>
          </a:p>
          <a:p>
            <a:pPr marL="514350" marR="0" indent="-514350">
              <a:spcBef>
                <a:spcPts val="0"/>
              </a:spcBef>
              <a:spcAft>
                <a:spcPts val="0"/>
              </a:spcAft>
              <a:buFont typeface="+mj-lt"/>
              <a:buAutoNum type="arabicPeriod" startAt="5"/>
            </a:pPr>
            <a:r>
              <a:rPr lang="en-US" dirty="0" smtClean="0">
                <a:solidFill>
                  <a:schemeClr val="tx1"/>
                </a:solidFill>
                <a:effectLst/>
                <a:latin typeface="Times-Roman"/>
                <a:ea typeface="Calibri"/>
                <a:cs typeface="Times-Roman"/>
              </a:rPr>
              <a:t>Use a second simile:</a:t>
            </a:r>
            <a:endParaRPr lang="en-US" dirty="0" smtClean="0">
              <a:solidFill>
                <a:schemeClr val="tx1"/>
              </a:solidFill>
              <a:ea typeface="Calibri"/>
              <a:cs typeface="Times New Roman"/>
            </a:endParaRPr>
          </a:p>
          <a:p>
            <a:pPr marL="0" marR="0" indent="0">
              <a:spcBef>
                <a:spcPts val="0"/>
              </a:spcBef>
              <a:spcAft>
                <a:spcPts val="0"/>
              </a:spcAft>
              <a:buNone/>
            </a:pPr>
            <a:r>
              <a:rPr lang="en-US" dirty="0" smtClean="0">
                <a:solidFill>
                  <a:schemeClr val="tx1"/>
                </a:solidFill>
                <a:effectLst/>
                <a:latin typeface="Times-Roman"/>
                <a:ea typeface="Calibri"/>
                <a:cs typeface="Times-Roman"/>
              </a:rPr>
              <a:t>	is a coyote, quiet as snow, its head tilted</a:t>
            </a:r>
            <a:endParaRPr lang="en-US" dirty="0">
              <a:solidFill>
                <a:schemeClr val="tx1"/>
              </a:solidFill>
              <a:ea typeface="Calibri"/>
              <a:cs typeface="Times New Roman"/>
            </a:endParaRPr>
          </a:p>
          <a:p>
            <a:pPr marL="514350" marR="0" indent="-514350">
              <a:spcBef>
                <a:spcPts val="0"/>
              </a:spcBef>
              <a:spcAft>
                <a:spcPts val="0"/>
              </a:spcAft>
              <a:buFont typeface="+mj-lt"/>
              <a:buAutoNum type="arabicPeriod" startAt="6"/>
            </a:pPr>
            <a:r>
              <a:rPr lang="en-US" dirty="0" smtClean="0">
                <a:solidFill>
                  <a:schemeClr val="tx1"/>
                </a:solidFill>
                <a:effectLst/>
                <a:latin typeface="Times-Roman"/>
                <a:ea typeface="Calibri"/>
                <a:cs typeface="Times-Roman"/>
              </a:rPr>
              <a:t>Circle back to the opening image: </a:t>
            </a:r>
          </a:p>
          <a:p>
            <a:pPr marL="0" marR="0" indent="0">
              <a:spcBef>
                <a:spcPts val="0"/>
              </a:spcBef>
              <a:spcAft>
                <a:spcPts val="0"/>
              </a:spcAft>
              <a:buNone/>
            </a:pPr>
            <a:r>
              <a:rPr lang="en-US" dirty="0">
                <a:solidFill>
                  <a:schemeClr val="tx1"/>
                </a:solidFill>
                <a:latin typeface="Times-Roman"/>
                <a:ea typeface="Calibri"/>
                <a:cs typeface="Times-Roman"/>
              </a:rPr>
              <a:t>	</a:t>
            </a:r>
            <a:r>
              <a:rPr lang="en-US" dirty="0" smtClean="0">
                <a:solidFill>
                  <a:schemeClr val="tx1"/>
                </a:solidFill>
                <a:effectLst/>
                <a:latin typeface="Times-Roman"/>
                <a:ea typeface="Calibri"/>
                <a:cs typeface="Times-Roman"/>
              </a:rPr>
              <a:t>toward the sky from which white things keep falling.</a:t>
            </a:r>
            <a:endParaRPr lang="en-US" dirty="0">
              <a:solidFill>
                <a:schemeClr val="tx1"/>
              </a:solidFill>
              <a:ea typeface="Calibri"/>
              <a:cs typeface="Times New Roman"/>
            </a:endParaRPr>
          </a:p>
          <a:p>
            <a:endParaRPr lang="en-US" dirty="0">
              <a:solidFill>
                <a:schemeClr val="tx1"/>
              </a:solidFill>
            </a:endParaRPr>
          </a:p>
        </p:txBody>
      </p:sp>
    </p:spTree>
    <p:extLst>
      <p:ext uri="{BB962C8B-B14F-4D97-AF65-F5344CB8AC3E}">
        <p14:creationId xmlns:p14="http://schemas.microsoft.com/office/powerpoint/2010/main" val="423930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heel(1)">
                                      <p:cBhvr>
                                        <p:cTn id="29" dur="2000"/>
                                        <p:tgtEl>
                                          <p:spTgt spid="3">
                                            <p:txEl>
                                              <p:pRg st="5" end="5"/>
                                            </p:txEl>
                                          </p:spTgt>
                                        </p:tgtEl>
                                      </p:cBhvr>
                                    </p:animEffect>
                                  </p:childTnLst>
                                </p:cTn>
                              </p:par>
                              <p:par>
                                <p:cTn id="30" presetID="21" presetClass="entr" presetSubtype="1"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in)">
                                      <p:cBhvr>
                                        <p:cTn id="37" dur="2000"/>
                                        <p:tgtEl>
                                          <p:spTgt spid="3">
                                            <p:txEl>
                                              <p:pRg st="7" end="7"/>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circle(in)">
                                      <p:cBhvr>
                                        <p:cTn id="40" dur="2000"/>
                                        <p:tgtEl>
                                          <p:spTgt spid="3">
                                            <p:txEl>
                                              <p:pRg st="8" end="8"/>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circle(in)">
                                      <p:cBhvr>
                                        <p:cTn id="43" dur="2000"/>
                                        <p:tgtEl>
                                          <p:spTgt spid="3">
                                            <p:txEl>
                                              <p:pRg st="9" end="9"/>
                                            </p:txEl>
                                          </p:spTgt>
                                        </p:tgtEl>
                                      </p:cBhvr>
                                    </p:animEffect>
                                  </p:childTnLst>
                                </p:cTn>
                              </p:par>
                              <p:par>
                                <p:cTn id="44" presetID="6" presetClass="entr" presetSubtype="16" fill="hold"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circle(in)">
                                      <p:cBhvr>
                                        <p:cTn id="46" dur="2000"/>
                                        <p:tgtEl>
                                          <p:spTgt spid="3">
                                            <p:txEl>
                                              <p:pRg st="10" end="10"/>
                                            </p:txEl>
                                          </p:spTgt>
                                        </p:tgtEl>
                                      </p:cBhvr>
                                    </p:animEffect>
                                  </p:childTnLst>
                                </p:cTn>
                              </p:par>
                              <p:par>
                                <p:cTn id="47" presetID="6" presetClass="entr" presetSubtype="16"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circle(in)">
                                      <p:cBhvr>
                                        <p:cTn id="49" dur="2000"/>
                                        <p:tgtEl>
                                          <p:spTgt spid="3">
                                            <p:txEl>
                                              <p:pRg st="11" end="1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Effect transition="in" filter="wheel(1)">
                                      <p:cBhvr>
                                        <p:cTn id="54" dur="2000"/>
                                        <p:tgtEl>
                                          <p:spTgt spid="3">
                                            <p:txEl>
                                              <p:pRg st="12" end="12"/>
                                            </p:txEl>
                                          </p:spTgt>
                                        </p:tgtEl>
                                      </p:cBhvr>
                                    </p:animEffect>
                                  </p:childTnLst>
                                </p:cTn>
                              </p:par>
                              <p:par>
                                <p:cTn id="55" presetID="21" presetClass="entr" presetSubtype="1" fill="hold" nodeType="with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wheel(1)">
                                      <p:cBhvr>
                                        <p:cTn id="57" dur="2000"/>
                                        <p:tgtEl>
                                          <p:spTgt spid="3">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 calcmode="lin" valueType="num">
                                      <p:cBhvr>
                                        <p:cTn id="62" dur="10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63" dur="1000" fill="hold"/>
                                        <p:tgtEl>
                                          <p:spTgt spid="3">
                                            <p:txEl>
                                              <p:pRg st="14" end="14"/>
                                            </p:txEl>
                                          </p:spTgt>
                                        </p:tgtEl>
                                        <p:attrNameLst>
                                          <p:attrName>ppt_h</p:attrName>
                                        </p:attrNameLst>
                                      </p:cBhvr>
                                      <p:tavLst>
                                        <p:tav tm="0">
                                          <p:val>
                                            <p:fltVal val="0"/>
                                          </p:val>
                                        </p:tav>
                                        <p:tav tm="100000">
                                          <p:val>
                                            <p:strVal val="#ppt_h"/>
                                          </p:val>
                                        </p:tav>
                                      </p:tavLst>
                                    </p:anim>
                                    <p:anim calcmode="lin" valueType="num">
                                      <p:cBhvr>
                                        <p:cTn id="64" dur="1000" fill="hold"/>
                                        <p:tgtEl>
                                          <p:spTgt spid="3">
                                            <p:txEl>
                                              <p:pRg st="14" end="14"/>
                                            </p:txEl>
                                          </p:spTgt>
                                        </p:tgtEl>
                                        <p:attrNameLst>
                                          <p:attrName>style.rotation</p:attrName>
                                        </p:attrNameLst>
                                      </p:cBhvr>
                                      <p:tavLst>
                                        <p:tav tm="0">
                                          <p:val>
                                            <p:fltVal val="90"/>
                                          </p:val>
                                        </p:tav>
                                        <p:tav tm="100000">
                                          <p:val>
                                            <p:fltVal val="0"/>
                                          </p:val>
                                        </p:tav>
                                      </p:tavLst>
                                    </p:anim>
                                    <p:animEffect transition="in" filter="fade">
                                      <p:cBhvr>
                                        <p:cTn id="65" dur="1000"/>
                                        <p:tgtEl>
                                          <p:spTgt spid="3">
                                            <p:txEl>
                                              <p:pRg st="14" end="14"/>
                                            </p:txEl>
                                          </p:spTgt>
                                        </p:tgtEl>
                                      </p:cBhvr>
                                    </p:animEffect>
                                  </p:childTnLst>
                                </p:cTn>
                              </p:par>
                              <p:par>
                                <p:cTn id="66" presetID="31" presetClass="entr" presetSubtype="0" fill="hold" nodeType="withEffect">
                                  <p:stCondLst>
                                    <p:cond delay="0"/>
                                  </p:stCondLst>
                                  <p:childTnLst>
                                    <p:set>
                                      <p:cBhvr>
                                        <p:cTn id="67" dur="1" fill="hold">
                                          <p:stCondLst>
                                            <p:cond delay="0"/>
                                          </p:stCondLst>
                                        </p:cTn>
                                        <p:tgtEl>
                                          <p:spTgt spid="3">
                                            <p:txEl>
                                              <p:pRg st="15" end="15"/>
                                            </p:txEl>
                                          </p:spTgt>
                                        </p:tgtEl>
                                        <p:attrNameLst>
                                          <p:attrName>style.visibility</p:attrName>
                                        </p:attrNameLst>
                                      </p:cBhvr>
                                      <p:to>
                                        <p:strVal val="visible"/>
                                      </p:to>
                                    </p:set>
                                    <p:anim calcmode="lin" valueType="num">
                                      <p:cBhvr>
                                        <p:cTn id="68" dur="10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69" dur="1000" fill="hold"/>
                                        <p:tgtEl>
                                          <p:spTgt spid="3">
                                            <p:txEl>
                                              <p:pRg st="15" end="15"/>
                                            </p:txEl>
                                          </p:spTgt>
                                        </p:tgtEl>
                                        <p:attrNameLst>
                                          <p:attrName>ppt_h</p:attrName>
                                        </p:attrNameLst>
                                      </p:cBhvr>
                                      <p:tavLst>
                                        <p:tav tm="0">
                                          <p:val>
                                            <p:fltVal val="0"/>
                                          </p:val>
                                        </p:tav>
                                        <p:tav tm="100000">
                                          <p:val>
                                            <p:strVal val="#ppt_h"/>
                                          </p:val>
                                        </p:tav>
                                      </p:tavLst>
                                    </p:anim>
                                    <p:anim calcmode="lin" valueType="num">
                                      <p:cBhvr>
                                        <p:cTn id="70" dur="1000" fill="hold"/>
                                        <p:tgtEl>
                                          <p:spTgt spid="3">
                                            <p:txEl>
                                              <p:pRg st="15" end="15"/>
                                            </p:txEl>
                                          </p:spTgt>
                                        </p:tgtEl>
                                        <p:attrNameLst>
                                          <p:attrName>style.rotation</p:attrName>
                                        </p:attrNameLst>
                                      </p:cBhvr>
                                      <p:tavLst>
                                        <p:tav tm="0">
                                          <p:val>
                                            <p:fltVal val="90"/>
                                          </p:val>
                                        </p:tav>
                                        <p:tav tm="100000">
                                          <p:val>
                                            <p:fltVal val="0"/>
                                          </p:val>
                                        </p:tav>
                                      </p:tavLst>
                                    </p:anim>
                                    <p:animEffect transition="in" filter="fade">
                                      <p:cBhvr>
                                        <p:cTn id="71" dur="1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solidFill>
                  <a:schemeClr val="tx1"/>
                </a:solidFill>
              </a:rPr>
              <a:t>Full Poem</a:t>
            </a:r>
            <a:endParaRPr lang="en-US" dirty="0">
              <a:solidFill>
                <a:schemeClr val="tx1"/>
              </a:solidFill>
            </a:endParaRPr>
          </a:p>
        </p:txBody>
      </p:sp>
      <p:sp>
        <p:nvSpPr>
          <p:cNvPr id="3" name="Content Placeholder 2"/>
          <p:cNvSpPr>
            <a:spLocks noGrp="1"/>
          </p:cNvSpPr>
          <p:nvPr>
            <p:ph idx="1"/>
          </p:nvPr>
        </p:nvSpPr>
        <p:spPr>
          <a:xfrm>
            <a:off x="381000" y="914400"/>
            <a:ext cx="8686800" cy="5715000"/>
          </a:xfrm>
        </p:spPr>
        <p:txBody>
          <a:bodyPr>
            <a:normAutofit lnSpcReduction="10000"/>
          </a:bodyPr>
          <a:lstStyle/>
          <a:p>
            <a:pPr marL="114300" marR="0" indent="0">
              <a:spcBef>
                <a:spcPts val="0"/>
              </a:spcBef>
              <a:spcAft>
                <a:spcPts val="0"/>
              </a:spcAft>
              <a:buNone/>
            </a:pPr>
            <a:r>
              <a:rPr lang="en-US" sz="3200" b="1" dirty="0" smtClean="0">
                <a:solidFill>
                  <a:schemeClr val="tx1"/>
                </a:solidFill>
                <a:latin typeface="Times-Bold"/>
                <a:ea typeface="Calibri"/>
                <a:cs typeface="Times-Bold"/>
              </a:rPr>
              <a:t>Snow </a:t>
            </a:r>
            <a:r>
              <a:rPr lang="en-US" sz="3200" b="1" dirty="0">
                <a:solidFill>
                  <a:schemeClr val="tx1"/>
                </a:solidFill>
                <a:latin typeface="Times-Bold"/>
                <a:ea typeface="Calibri"/>
                <a:cs typeface="Times-Bold"/>
              </a:rPr>
              <a:t>geese </a:t>
            </a:r>
            <a:r>
              <a:rPr lang="en-US" sz="3200" dirty="0">
                <a:solidFill>
                  <a:schemeClr val="tx1"/>
                </a:solidFill>
                <a:latin typeface="Times-Roman"/>
                <a:ea typeface="Calibri"/>
                <a:cs typeface="Times-Roman"/>
              </a:rPr>
              <a:t>fall onto a </a:t>
            </a:r>
            <a:r>
              <a:rPr lang="en-US" sz="3200" dirty="0" err="1">
                <a:solidFill>
                  <a:schemeClr val="tx1"/>
                </a:solidFill>
                <a:latin typeface="Times-Roman"/>
                <a:ea typeface="Calibri"/>
                <a:cs typeface="Times-Roman"/>
              </a:rPr>
              <a:t>stubbled</a:t>
            </a:r>
            <a:r>
              <a:rPr lang="en-US" sz="3200" dirty="0">
                <a:solidFill>
                  <a:schemeClr val="tx1"/>
                </a:solidFill>
                <a:latin typeface="Times-Roman"/>
                <a:ea typeface="Calibri"/>
                <a:cs typeface="Times-Roman"/>
              </a:rPr>
              <a:t> field like </a:t>
            </a:r>
            <a:r>
              <a:rPr lang="en-US" sz="3200" dirty="0" smtClean="0">
                <a:solidFill>
                  <a:schemeClr val="tx1"/>
                </a:solidFill>
                <a:latin typeface="Times-Roman"/>
                <a:ea typeface="Calibri"/>
                <a:cs typeface="Times-Roman"/>
              </a:rPr>
              <a:t>chips</a:t>
            </a:r>
            <a:endParaRPr lang="en-US" sz="3200" dirty="0">
              <a:solidFill>
                <a:schemeClr val="tx1"/>
              </a:solidFill>
              <a:ea typeface="Calibri"/>
              <a:cs typeface="Times New Roman"/>
            </a:endParaRPr>
          </a:p>
          <a:p>
            <a:pPr marL="114300" marR="0" indent="0">
              <a:spcBef>
                <a:spcPts val="0"/>
              </a:spcBef>
              <a:spcAft>
                <a:spcPts val="0"/>
              </a:spcAft>
              <a:buNone/>
            </a:pPr>
            <a:r>
              <a:rPr lang="en-US" sz="3200" dirty="0" smtClean="0">
                <a:solidFill>
                  <a:schemeClr val="tx1"/>
                </a:solidFill>
                <a:latin typeface="Times-Roman"/>
                <a:ea typeface="Calibri"/>
                <a:cs typeface="Times-Roman"/>
              </a:rPr>
              <a:t>of </a:t>
            </a:r>
            <a:r>
              <a:rPr lang="en-US" sz="3200" dirty="0">
                <a:solidFill>
                  <a:schemeClr val="tx1"/>
                </a:solidFill>
                <a:latin typeface="Times-Roman"/>
                <a:ea typeface="Calibri"/>
                <a:cs typeface="Times-Roman"/>
              </a:rPr>
              <a:t>plaster from a ceiling of white clouds.</a:t>
            </a:r>
            <a:endParaRPr lang="en-US" sz="3200" dirty="0">
              <a:solidFill>
                <a:schemeClr val="tx1"/>
              </a:solidFill>
              <a:ea typeface="Calibri"/>
              <a:cs typeface="Times New Roman"/>
            </a:endParaRPr>
          </a:p>
          <a:p>
            <a:pPr marL="0" marR="0" indent="0">
              <a:spcBef>
                <a:spcPts val="0"/>
              </a:spcBef>
              <a:spcAft>
                <a:spcPts val="0"/>
              </a:spcAft>
              <a:buNone/>
            </a:pPr>
            <a:r>
              <a:rPr lang="en-US" sz="3200" dirty="0" smtClean="0">
                <a:solidFill>
                  <a:schemeClr val="tx1"/>
                </a:solidFill>
                <a:latin typeface="Times-Roman"/>
                <a:ea typeface="Calibri"/>
                <a:cs typeface="Times-Roman"/>
              </a:rPr>
              <a:t>A </a:t>
            </a:r>
            <a:r>
              <a:rPr lang="en-US" sz="3200" dirty="0">
                <a:solidFill>
                  <a:schemeClr val="tx1"/>
                </a:solidFill>
                <a:latin typeface="Times-Roman"/>
                <a:ea typeface="Calibri"/>
                <a:cs typeface="Times-Roman"/>
              </a:rPr>
              <a:t>row of </a:t>
            </a:r>
            <a:r>
              <a:rPr lang="en-US" sz="3200" b="1" dirty="0">
                <a:solidFill>
                  <a:schemeClr val="tx1"/>
                </a:solidFill>
                <a:latin typeface="Times-Bold"/>
                <a:ea typeface="Calibri"/>
                <a:cs typeface="Times-Bold"/>
              </a:rPr>
              <a:t>cedar </a:t>
            </a:r>
            <a:r>
              <a:rPr lang="en-US" sz="3200" dirty="0">
                <a:solidFill>
                  <a:schemeClr val="tx1"/>
                </a:solidFill>
                <a:latin typeface="Times-Roman"/>
                <a:ea typeface="Calibri"/>
                <a:cs typeface="Times-Roman"/>
              </a:rPr>
              <a:t>fence posts keeps silent</a:t>
            </a:r>
            <a:endParaRPr lang="en-US" sz="3200" dirty="0">
              <a:solidFill>
                <a:schemeClr val="tx1"/>
              </a:solidFill>
              <a:ea typeface="Calibri"/>
              <a:cs typeface="Times New Roman"/>
            </a:endParaRPr>
          </a:p>
          <a:p>
            <a:pPr marL="114300" marR="0" indent="0">
              <a:spcBef>
                <a:spcPts val="0"/>
              </a:spcBef>
              <a:spcAft>
                <a:spcPts val="0"/>
              </a:spcAft>
              <a:buNone/>
            </a:pPr>
            <a:r>
              <a:rPr lang="en-US" sz="3200" dirty="0" smtClean="0">
                <a:solidFill>
                  <a:schemeClr val="tx1"/>
                </a:solidFill>
                <a:latin typeface="Times-Roman"/>
                <a:ea typeface="Calibri"/>
                <a:cs typeface="Times-Roman"/>
              </a:rPr>
              <a:t>vigil</a:t>
            </a:r>
            <a:r>
              <a:rPr lang="en-US" sz="3200" dirty="0">
                <a:solidFill>
                  <a:schemeClr val="tx1"/>
                </a:solidFill>
                <a:latin typeface="Times-Roman"/>
                <a:ea typeface="Calibri"/>
                <a:cs typeface="Times-Roman"/>
              </a:rPr>
              <a:t>. A north </a:t>
            </a:r>
            <a:r>
              <a:rPr lang="en-US" sz="3200" b="1" dirty="0">
                <a:solidFill>
                  <a:schemeClr val="tx1"/>
                </a:solidFill>
                <a:latin typeface="Times-Bold"/>
                <a:ea typeface="Calibri"/>
                <a:cs typeface="Times-Bold"/>
              </a:rPr>
              <a:t>wind </a:t>
            </a:r>
            <a:r>
              <a:rPr lang="en-US" sz="3200" dirty="0">
                <a:solidFill>
                  <a:schemeClr val="tx1"/>
                </a:solidFill>
                <a:latin typeface="Times-Roman"/>
                <a:ea typeface="Calibri"/>
                <a:cs typeface="Times-Roman"/>
              </a:rPr>
              <a:t>snaps</a:t>
            </a:r>
            <a:endParaRPr lang="en-US" sz="3200" dirty="0">
              <a:solidFill>
                <a:schemeClr val="tx1"/>
              </a:solidFill>
              <a:ea typeface="Calibri"/>
              <a:cs typeface="Times New Roman"/>
            </a:endParaRPr>
          </a:p>
          <a:p>
            <a:pPr marL="114300" marR="0" indent="0">
              <a:spcBef>
                <a:spcPts val="0"/>
              </a:spcBef>
              <a:spcAft>
                <a:spcPts val="0"/>
              </a:spcAft>
              <a:buNone/>
            </a:pPr>
            <a:r>
              <a:rPr lang="en-US" sz="3200" dirty="0" smtClean="0">
                <a:solidFill>
                  <a:schemeClr val="tx1"/>
                </a:solidFill>
                <a:latin typeface="Times-Roman"/>
                <a:ea typeface="Calibri"/>
                <a:cs typeface="Times-Roman"/>
              </a:rPr>
              <a:t>a </a:t>
            </a:r>
            <a:r>
              <a:rPr lang="en-US" sz="3200" dirty="0">
                <a:solidFill>
                  <a:schemeClr val="tx1"/>
                </a:solidFill>
                <a:latin typeface="Times-Roman"/>
                <a:ea typeface="Calibri"/>
                <a:cs typeface="Times-Roman"/>
              </a:rPr>
              <a:t>row of bed sheets hung on a line</a:t>
            </a:r>
            <a:endParaRPr lang="en-US" sz="3200" dirty="0">
              <a:solidFill>
                <a:schemeClr val="tx1"/>
              </a:solidFill>
              <a:ea typeface="Calibri"/>
              <a:cs typeface="Times New Roman"/>
            </a:endParaRPr>
          </a:p>
          <a:p>
            <a:pPr marL="114300" marR="0" indent="0">
              <a:spcBef>
                <a:spcPts val="0"/>
              </a:spcBef>
              <a:spcAft>
                <a:spcPts val="0"/>
              </a:spcAft>
              <a:buNone/>
            </a:pPr>
            <a:r>
              <a:rPr lang="en-US" sz="3200" dirty="0" smtClean="0">
                <a:solidFill>
                  <a:schemeClr val="tx1"/>
                </a:solidFill>
                <a:latin typeface="Times-Roman"/>
                <a:ea typeface="Calibri"/>
                <a:cs typeface="Times-Roman"/>
              </a:rPr>
              <a:t>behind </a:t>
            </a:r>
            <a:r>
              <a:rPr lang="en-US" sz="3200" dirty="0">
                <a:solidFill>
                  <a:schemeClr val="tx1"/>
                </a:solidFill>
                <a:latin typeface="Times-Roman"/>
                <a:ea typeface="Calibri"/>
                <a:cs typeface="Times-Roman"/>
              </a:rPr>
              <a:t>a gray house. The air is thick</a:t>
            </a:r>
            <a:endParaRPr lang="en-US" sz="3200" dirty="0">
              <a:solidFill>
                <a:schemeClr val="tx1"/>
              </a:solidFill>
              <a:ea typeface="Calibri"/>
              <a:cs typeface="Times New Roman"/>
            </a:endParaRPr>
          </a:p>
          <a:p>
            <a:pPr marL="114300" marR="0" indent="0">
              <a:spcBef>
                <a:spcPts val="0"/>
              </a:spcBef>
              <a:spcAft>
                <a:spcPts val="0"/>
              </a:spcAft>
              <a:buNone/>
            </a:pPr>
            <a:r>
              <a:rPr lang="en-US" sz="3200" dirty="0" smtClean="0">
                <a:solidFill>
                  <a:schemeClr val="tx1"/>
                </a:solidFill>
                <a:latin typeface="Times-Roman"/>
                <a:ea typeface="Calibri"/>
                <a:cs typeface="Times-Roman"/>
              </a:rPr>
              <a:t>with </a:t>
            </a:r>
            <a:r>
              <a:rPr lang="en-US" sz="3200" dirty="0">
                <a:solidFill>
                  <a:schemeClr val="tx1"/>
                </a:solidFill>
                <a:latin typeface="Times-Roman"/>
                <a:ea typeface="Calibri"/>
                <a:cs typeface="Times-Roman"/>
              </a:rPr>
              <a:t>the smell of freshly opened</a:t>
            </a:r>
            <a:endParaRPr lang="en-US" sz="3200" dirty="0">
              <a:solidFill>
                <a:schemeClr val="tx1"/>
              </a:solidFill>
              <a:ea typeface="Calibri"/>
              <a:cs typeface="Times New Roman"/>
            </a:endParaRPr>
          </a:p>
          <a:p>
            <a:pPr marL="114300" marR="0" indent="0">
              <a:spcBef>
                <a:spcPts val="0"/>
              </a:spcBef>
              <a:spcAft>
                <a:spcPts val="0"/>
              </a:spcAft>
              <a:buNone/>
            </a:pPr>
            <a:r>
              <a:rPr lang="en-US" sz="3200" b="1" dirty="0" smtClean="0">
                <a:solidFill>
                  <a:schemeClr val="tx1"/>
                </a:solidFill>
                <a:latin typeface="Times-Bold"/>
                <a:ea typeface="Calibri"/>
                <a:cs typeface="Times-Bold"/>
              </a:rPr>
              <a:t>clams</a:t>
            </a:r>
            <a:r>
              <a:rPr lang="en-US" sz="3200" dirty="0">
                <a:solidFill>
                  <a:schemeClr val="tx1"/>
                </a:solidFill>
                <a:latin typeface="Times-Roman"/>
                <a:ea typeface="Calibri"/>
                <a:cs typeface="Times-Roman"/>
              </a:rPr>
              <a:t>. That shape by the field’s edge</a:t>
            </a:r>
            <a:endParaRPr lang="en-US" sz="3200" dirty="0">
              <a:solidFill>
                <a:schemeClr val="tx1"/>
              </a:solidFill>
              <a:ea typeface="Calibri"/>
              <a:cs typeface="Times New Roman"/>
            </a:endParaRPr>
          </a:p>
          <a:p>
            <a:pPr marL="0" marR="0" indent="0">
              <a:spcBef>
                <a:spcPts val="0"/>
              </a:spcBef>
              <a:spcAft>
                <a:spcPts val="0"/>
              </a:spcAft>
              <a:buNone/>
            </a:pPr>
            <a:r>
              <a:rPr lang="en-US" sz="3200" dirty="0" smtClean="0">
                <a:solidFill>
                  <a:schemeClr val="tx1"/>
                </a:solidFill>
                <a:latin typeface="Times-Roman"/>
                <a:ea typeface="Calibri"/>
                <a:cs typeface="Times-Roman"/>
              </a:rPr>
              <a:t>is </a:t>
            </a:r>
            <a:r>
              <a:rPr lang="en-US" sz="3200" dirty="0">
                <a:solidFill>
                  <a:schemeClr val="tx1"/>
                </a:solidFill>
                <a:latin typeface="Times-Roman"/>
                <a:ea typeface="Calibri"/>
                <a:cs typeface="Times-Roman"/>
              </a:rPr>
              <a:t>a coyote, quiet as snow, its head tilted</a:t>
            </a:r>
            <a:endParaRPr lang="en-US" sz="3200" dirty="0">
              <a:solidFill>
                <a:schemeClr val="tx1"/>
              </a:solidFill>
              <a:ea typeface="Calibri"/>
              <a:cs typeface="Times New Roman"/>
            </a:endParaRPr>
          </a:p>
          <a:p>
            <a:pPr marL="0" marR="0" indent="0">
              <a:spcBef>
                <a:spcPts val="0"/>
              </a:spcBef>
              <a:spcAft>
                <a:spcPts val="0"/>
              </a:spcAft>
              <a:buNone/>
            </a:pPr>
            <a:r>
              <a:rPr lang="en-US" sz="3200" dirty="0" smtClean="0">
                <a:solidFill>
                  <a:schemeClr val="tx1"/>
                </a:solidFill>
                <a:latin typeface="Times-Roman"/>
                <a:ea typeface="Calibri"/>
                <a:cs typeface="Times-Roman"/>
              </a:rPr>
              <a:t>toward </a:t>
            </a:r>
            <a:r>
              <a:rPr lang="en-US" sz="3200" dirty="0">
                <a:solidFill>
                  <a:schemeClr val="tx1"/>
                </a:solidFill>
                <a:latin typeface="Times-Roman"/>
                <a:ea typeface="Calibri"/>
                <a:cs typeface="Times-Roman"/>
              </a:rPr>
              <a:t>the sky from which white things </a:t>
            </a:r>
            <a:r>
              <a:rPr lang="en-US" sz="3200" dirty="0" smtClean="0">
                <a:solidFill>
                  <a:schemeClr val="tx1"/>
                </a:solidFill>
                <a:latin typeface="Times-Roman"/>
                <a:ea typeface="Calibri"/>
                <a:cs typeface="Times-Roman"/>
              </a:rPr>
              <a:t>keep </a:t>
            </a:r>
            <a:r>
              <a:rPr lang="en-US" sz="3200" dirty="0">
                <a:solidFill>
                  <a:schemeClr val="tx1"/>
                </a:solidFill>
                <a:latin typeface="Times-Roman"/>
                <a:ea typeface="Calibri"/>
                <a:cs typeface="Times-Roman"/>
              </a:rPr>
              <a:t>falling.</a:t>
            </a:r>
            <a:endParaRPr lang="en-US" sz="3200" dirty="0">
              <a:solidFill>
                <a:schemeClr val="tx1"/>
              </a:solidFill>
              <a:ea typeface="Calibri"/>
              <a:cs typeface="Times New Roman"/>
            </a:endParaRPr>
          </a:p>
          <a:p>
            <a:endParaRPr lang="en-US" sz="3200" dirty="0"/>
          </a:p>
        </p:txBody>
      </p:sp>
    </p:spTree>
    <p:extLst>
      <p:ext uri="{BB962C8B-B14F-4D97-AF65-F5344CB8AC3E}">
        <p14:creationId xmlns:p14="http://schemas.microsoft.com/office/powerpoint/2010/main" val="2547785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lstStyle/>
          <a:p>
            <a:r>
              <a:rPr lang="en-US" dirty="0" smtClean="0"/>
              <a:t>Learning </a:t>
            </a:r>
            <a:r>
              <a:rPr lang="en-US" dirty="0" smtClean="0"/>
              <a:t>Targets 4/20-4/21 </a:t>
            </a:r>
            <a:endParaRPr lang="en-US" dirty="0"/>
          </a:p>
        </p:txBody>
      </p:sp>
      <p:sp>
        <p:nvSpPr>
          <p:cNvPr id="3" name="Content Placeholder 2"/>
          <p:cNvSpPr>
            <a:spLocks noGrp="1"/>
          </p:cNvSpPr>
          <p:nvPr>
            <p:ph idx="1"/>
          </p:nvPr>
        </p:nvSpPr>
        <p:spPr/>
        <p:txBody>
          <a:bodyPr>
            <a:normAutofit/>
          </a:bodyPr>
          <a:lstStyle/>
          <a:p>
            <a:pPr marL="914400" indent="-914400">
              <a:buFont typeface="+mj-lt"/>
              <a:buAutoNum type="arabicPeriod"/>
            </a:pPr>
            <a:r>
              <a:rPr lang="en-US" sz="5400" dirty="0" smtClean="0">
                <a:solidFill>
                  <a:schemeClr val="tx1"/>
                </a:solidFill>
              </a:rPr>
              <a:t>I can analyze a poem</a:t>
            </a:r>
          </a:p>
          <a:p>
            <a:pPr marL="914400" indent="-914400">
              <a:buFont typeface="+mj-lt"/>
              <a:buAutoNum type="arabicPeriod"/>
            </a:pPr>
            <a:r>
              <a:rPr lang="en-US" sz="5400" dirty="0" smtClean="0">
                <a:solidFill>
                  <a:schemeClr val="tx1"/>
                </a:solidFill>
              </a:rPr>
              <a:t>I can determine author purpose and intent when crafting poetry</a:t>
            </a:r>
            <a:endParaRPr lang="en-US" sz="5400" dirty="0">
              <a:solidFill>
                <a:schemeClr val="tx1"/>
              </a:solidFill>
            </a:endParaRPr>
          </a:p>
        </p:txBody>
      </p:sp>
    </p:spTree>
    <p:extLst>
      <p:ext uri="{BB962C8B-B14F-4D97-AF65-F5344CB8AC3E}">
        <p14:creationId xmlns:p14="http://schemas.microsoft.com/office/powerpoint/2010/main" val="27232865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tx1"/>
                </a:solidFill>
              </a:rPr>
              <a:t>Childhood Poems</a:t>
            </a:r>
            <a:endParaRPr lang="en-US" dirty="0">
              <a:solidFill>
                <a:schemeClr val="tx1"/>
              </a:solidFill>
            </a:endParaRPr>
          </a:p>
        </p:txBody>
      </p:sp>
      <p:sp>
        <p:nvSpPr>
          <p:cNvPr id="5" name="Subtitle 4"/>
          <p:cNvSpPr>
            <a:spLocks noGrp="1"/>
          </p:cNvSpPr>
          <p:nvPr>
            <p:ph type="subTitle" idx="1"/>
          </p:nvPr>
        </p:nvSpPr>
        <p:spPr/>
        <p:txBody>
          <a:bodyPr/>
          <a:lstStyle/>
          <a:p>
            <a:r>
              <a:rPr lang="en-US" dirty="0" smtClean="0"/>
              <a:t>5/18-5/19</a:t>
            </a:r>
            <a:endParaRPr lang="en-US" dirty="0"/>
          </a:p>
        </p:txBody>
      </p:sp>
    </p:spTree>
    <p:extLst>
      <p:ext uri="{BB962C8B-B14F-4D97-AF65-F5344CB8AC3E}">
        <p14:creationId xmlns:p14="http://schemas.microsoft.com/office/powerpoint/2010/main" val="11110987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lstStyle/>
          <a:p>
            <a:r>
              <a:rPr lang="en-US" dirty="0" smtClean="0"/>
              <a:t>Learning Targets </a:t>
            </a:r>
            <a:r>
              <a:rPr lang="en-US" dirty="0" smtClean="0"/>
              <a:t>5/18-5/19</a:t>
            </a:r>
            <a:endParaRPr lang="en-US" dirty="0"/>
          </a:p>
        </p:txBody>
      </p:sp>
      <p:sp>
        <p:nvSpPr>
          <p:cNvPr id="3" name="Content Placeholder 2"/>
          <p:cNvSpPr>
            <a:spLocks noGrp="1"/>
          </p:cNvSpPr>
          <p:nvPr>
            <p:ph idx="1"/>
          </p:nvPr>
        </p:nvSpPr>
        <p:spPr/>
        <p:txBody>
          <a:bodyPr>
            <a:normAutofit/>
          </a:bodyPr>
          <a:lstStyle/>
          <a:p>
            <a:pPr marL="914400" indent="-914400">
              <a:buFont typeface="+mj-lt"/>
              <a:buAutoNum type="arabicPeriod"/>
            </a:pPr>
            <a:r>
              <a:rPr lang="en-US" sz="5400" dirty="0" smtClean="0">
                <a:solidFill>
                  <a:schemeClr val="tx1"/>
                </a:solidFill>
              </a:rPr>
              <a:t>I can analyze a poem</a:t>
            </a:r>
          </a:p>
          <a:p>
            <a:pPr marL="914400" indent="-914400">
              <a:buFont typeface="+mj-lt"/>
              <a:buAutoNum type="arabicPeriod"/>
            </a:pPr>
            <a:r>
              <a:rPr lang="en-US" sz="5400" dirty="0" smtClean="0">
                <a:solidFill>
                  <a:schemeClr val="tx1"/>
                </a:solidFill>
              </a:rPr>
              <a:t>I can determine author purpose and intent when crafting poetry</a:t>
            </a:r>
            <a:endParaRPr lang="en-US" sz="5400" dirty="0">
              <a:solidFill>
                <a:schemeClr val="tx1"/>
              </a:solidFill>
            </a:endParaRPr>
          </a:p>
        </p:txBody>
      </p:sp>
    </p:spTree>
    <p:extLst>
      <p:ext uri="{BB962C8B-B14F-4D97-AF65-F5344CB8AC3E}">
        <p14:creationId xmlns:p14="http://schemas.microsoft.com/office/powerpoint/2010/main" val="3602988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z="4800" dirty="0" smtClean="0"/>
              <a:t>Poems of Childhood Analysis</a:t>
            </a:r>
            <a:endParaRPr lang="en-US" sz="4800" dirty="0"/>
          </a:p>
        </p:txBody>
      </p:sp>
      <p:sp>
        <p:nvSpPr>
          <p:cNvPr id="3" name="Content Placeholder 2"/>
          <p:cNvSpPr>
            <a:spLocks noGrp="1"/>
          </p:cNvSpPr>
          <p:nvPr>
            <p:ph idx="1"/>
          </p:nvPr>
        </p:nvSpPr>
        <p:spPr>
          <a:xfrm>
            <a:off x="304800" y="990600"/>
            <a:ext cx="8153400" cy="5562600"/>
          </a:xfrm>
        </p:spPr>
        <p:txBody>
          <a:bodyPr>
            <a:normAutofit/>
          </a:bodyPr>
          <a:lstStyle/>
          <a:p>
            <a:pPr marL="0" indent="0">
              <a:buNone/>
            </a:pPr>
            <a:r>
              <a:rPr lang="en-US" dirty="0" smtClean="0">
                <a:solidFill>
                  <a:schemeClr val="tx1"/>
                </a:solidFill>
              </a:rPr>
              <a:t>For one of the </a:t>
            </a:r>
            <a:r>
              <a:rPr lang="en-US" dirty="0" smtClean="0">
                <a:solidFill>
                  <a:schemeClr val="tx1"/>
                </a:solidFill>
              </a:rPr>
              <a:t>poems (pages 4-5 in Poetry Packet):</a:t>
            </a:r>
            <a:endParaRPr lang="en-US" dirty="0" smtClean="0">
              <a:solidFill>
                <a:schemeClr val="tx1"/>
              </a:solidFill>
            </a:endParaRPr>
          </a:p>
          <a:p>
            <a:pPr marL="457200" lvl="0" indent="-457200">
              <a:buFont typeface="+mj-lt"/>
              <a:buAutoNum type="arabicPeriod"/>
            </a:pPr>
            <a:r>
              <a:rPr lang="en-US" dirty="0">
                <a:solidFill>
                  <a:schemeClr val="tx1"/>
                </a:solidFill>
              </a:rPr>
              <a:t>Summarize in a short sentence the main idea of </a:t>
            </a:r>
            <a:r>
              <a:rPr lang="en-US" b="1" i="1" dirty="0">
                <a:solidFill>
                  <a:schemeClr val="tx1"/>
                </a:solidFill>
              </a:rPr>
              <a:t>the poem</a:t>
            </a:r>
            <a:r>
              <a:rPr lang="en-US" dirty="0">
                <a:solidFill>
                  <a:schemeClr val="tx1"/>
                </a:solidFill>
              </a:rPr>
              <a:t>. </a:t>
            </a:r>
          </a:p>
          <a:p>
            <a:pPr marL="457200" lvl="0" indent="-457200">
              <a:buFont typeface="+mj-lt"/>
              <a:buAutoNum type="arabicPeriod"/>
            </a:pPr>
            <a:r>
              <a:rPr lang="en-US" dirty="0">
                <a:solidFill>
                  <a:schemeClr val="tx1"/>
                </a:solidFill>
              </a:rPr>
              <a:t>Characterize the speaker in </a:t>
            </a:r>
            <a:r>
              <a:rPr lang="en-US" b="1" i="1" dirty="0">
                <a:solidFill>
                  <a:schemeClr val="tx1"/>
                </a:solidFill>
              </a:rPr>
              <a:t>the poem</a:t>
            </a:r>
            <a:r>
              <a:rPr lang="en-US" dirty="0">
                <a:solidFill>
                  <a:schemeClr val="tx1"/>
                </a:solidFill>
              </a:rPr>
              <a:t>. How old is the speaker? Can you distinguish different time periods in the poem or different ages in the speaker? </a:t>
            </a:r>
          </a:p>
          <a:p>
            <a:pPr marL="457200" lvl="0" indent="-457200">
              <a:buFont typeface="+mj-lt"/>
              <a:buAutoNum type="arabicPeriod"/>
            </a:pPr>
            <a:r>
              <a:rPr lang="en-US" dirty="0">
                <a:solidFill>
                  <a:schemeClr val="tx1"/>
                </a:solidFill>
              </a:rPr>
              <a:t>Explain how </a:t>
            </a:r>
            <a:r>
              <a:rPr lang="en-US" b="1" i="1" dirty="0">
                <a:solidFill>
                  <a:schemeClr val="tx1"/>
                </a:solidFill>
              </a:rPr>
              <a:t>the poet</a:t>
            </a:r>
            <a:r>
              <a:rPr lang="en-US" dirty="0">
                <a:solidFill>
                  <a:schemeClr val="tx1"/>
                </a:solidFill>
              </a:rPr>
              <a:t> conveys the </a:t>
            </a:r>
            <a:r>
              <a:rPr lang="en-US" dirty="0" smtClean="0">
                <a:solidFill>
                  <a:schemeClr val="tx1"/>
                </a:solidFill>
              </a:rPr>
              <a:t>perceptions and emotions </a:t>
            </a:r>
            <a:r>
              <a:rPr lang="en-US" dirty="0">
                <a:solidFill>
                  <a:schemeClr val="tx1"/>
                </a:solidFill>
              </a:rPr>
              <a:t>of a child. How does this control the setting of the poem? </a:t>
            </a:r>
          </a:p>
          <a:p>
            <a:pPr marL="457200" lvl="0" indent="-457200">
              <a:buFont typeface="+mj-lt"/>
              <a:buAutoNum type="arabicPeriod"/>
            </a:pPr>
            <a:r>
              <a:rPr lang="en-US" dirty="0" smtClean="0">
                <a:solidFill>
                  <a:schemeClr val="tx1"/>
                </a:solidFill>
              </a:rPr>
              <a:t>How </a:t>
            </a:r>
            <a:r>
              <a:rPr lang="en-US" dirty="0">
                <a:solidFill>
                  <a:schemeClr val="tx1"/>
                </a:solidFill>
              </a:rPr>
              <a:t>does </a:t>
            </a:r>
            <a:r>
              <a:rPr lang="en-US" b="1" i="1" dirty="0">
                <a:solidFill>
                  <a:schemeClr val="tx1"/>
                </a:solidFill>
              </a:rPr>
              <a:t>the poet</a:t>
            </a:r>
            <a:r>
              <a:rPr lang="en-US" dirty="0">
                <a:solidFill>
                  <a:schemeClr val="tx1"/>
                </a:solidFill>
              </a:rPr>
              <a:t> convey adult reflections? How does this affect the form of the poem? </a:t>
            </a:r>
          </a:p>
          <a:p>
            <a:pPr marL="457200" indent="-457200">
              <a:buFont typeface="+mj-lt"/>
              <a:buAutoNum type="arabicPeriod"/>
            </a:pPr>
            <a:r>
              <a:rPr lang="en-US" dirty="0">
                <a:solidFill>
                  <a:schemeClr val="tx1"/>
                </a:solidFill>
              </a:rPr>
              <a:t>List what adult thoughts about childhood are communicated in the poem you </a:t>
            </a:r>
            <a:r>
              <a:rPr lang="en-US" dirty="0" smtClean="0">
                <a:solidFill>
                  <a:schemeClr val="tx1"/>
                </a:solidFill>
              </a:rPr>
              <a:t>read</a:t>
            </a:r>
          </a:p>
          <a:p>
            <a:pPr marL="0" indent="0">
              <a:buNone/>
            </a:pPr>
            <a:r>
              <a:rPr lang="en-US" b="1" i="1" dirty="0" smtClean="0">
                <a:solidFill>
                  <a:schemeClr val="tx1"/>
                </a:solidFill>
              </a:rPr>
              <a:t>Compare </a:t>
            </a:r>
            <a:r>
              <a:rPr lang="en-US" b="1" i="1" dirty="0">
                <a:solidFill>
                  <a:schemeClr val="tx1"/>
                </a:solidFill>
              </a:rPr>
              <a:t>yourself to the child in </a:t>
            </a:r>
            <a:r>
              <a:rPr lang="en-US" b="1" i="1" dirty="0" smtClean="0">
                <a:solidFill>
                  <a:schemeClr val="tx1"/>
                </a:solidFill>
              </a:rPr>
              <a:t>the poem. Explain </a:t>
            </a:r>
            <a:r>
              <a:rPr lang="en-US" b="1" i="1" dirty="0">
                <a:solidFill>
                  <a:schemeClr val="tx1"/>
                </a:solidFill>
              </a:rPr>
              <a:t>what </a:t>
            </a:r>
            <a:r>
              <a:rPr lang="en-US" b="1" i="1" dirty="0" smtClean="0">
                <a:solidFill>
                  <a:schemeClr val="tx1"/>
                </a:solidFill>
              </a:rPr>
              <a:t>you </a:t>
            </a:r>
            <a:r>
              <a:rPr lang="en-US" b="1" i="1" dirty="0">
                <a:solidFill>
                  <a:schemeClr val="tx1"/>
                </a:solidFill>
              </a:rPr>
              <a:t>have in common? What not? How would you feel if you were him or her? </a:t>
            </a:r>
          </a:p>
          <a:p>
            <a:endParaRPr lang="en-US" dirty="0">
              <a:solidFill>
                <a:schemeClr val="tx1"/>
              </a:solidFill>
            </a:endParaRPr>
          </a:p>
        </p:txBody>
      </p:sp>
    </p:spTree>
    <p:extLst>
      <p:ext uri="{BB962C8B-B14F-4D97-AF65-F5344CB8AC3E}">
        <p14:creationId xmlns:p14="http://schemas.microsoft.com/office/powerpoint/2010/main" val="243229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p:cTn id="1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 calcmode="lin" valueType="num">
                                      <p:cBhvr>
                                        <p:cTn id="2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9" dur="5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5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Your Task: Childhood </a:t>
            </a:r>
            <a:r>
              <a:rPr lang="en-US" dirty="0" smtClean="0"/>
              <a:t>Poem 5/19</a:t>
            </a:r>
            <a:endParaRPr lang="en-US" dirty="0"/>
          </a:p>
        </p:txBody>
      </p:sp>
      <p:sp>
        <p:nvSpPr>
          <p:cNvPr id="3" name="Content Placeholder 2"/>
          <p:cNvSpPr>
            <a:spLocks noGrp="1"/>
          </p:cNvSpPr>
          <p:nvPr>
            <p:ph idx="1"/>
          </p:nvPr>
        </p:nvSpPr>
        <p:spPr>
          <a:xfrm>
            <a:off x="457200" y="1219200"/>
            <a:ext cx="7924800" cy="5410200"/>
          </a:xfrm>
        </p:spPr>
        <p:txBody>
          <a:bodyPr>
            <a:normAutofit/>
          </a:bodyPr>
          <a:lstStyle/>
          <a:p>
            <a:r>
              <a:rPr lang="en-US" sz="3600" dirty="0" smtClean="0">
                <a:solidFill>
                  <a:schemeClr val="tx1"/>
                </a:solidFill>
              </a:rPr>
              <a:t>After reading the poems and analyzing their outlook and depiction of childhood, you are going to write your own poem about childhood</a:t>
            </a:r>
          </a:p>
          <a:p>
            <a:r>
              <a:rPr lang="en-US" sz="3600" dirty="0" smtClean="0">
                <a:solidFill>
                  <a:schemeClr val="tx1"/>
                </a:solidFill>
              </a:rPr>
              <a:t>Think about structure, rhyme, figurative language, stanza breakdown, etc. </a:t>
            </a:r>
          </a:p>
          <a:p>
            <a:r>
              <a:rPr lang="en-US" sz="3600" dirty="0" smtClean="0">
                <a:solidFill>
                  <a:schemeClr val="tx1"/>
                </a:solidFill>
              </a:rPr>
              <a:t>Must be at least 20 lines </a:t>
            </a:r>
          </a:p>
          <a:p>
            <a:r>
              <a:rPr lang="en-US" sz="3600" dirty="0" smtClean="0">
                <a:solidFill>
                  <a:schemeClr val="tx1"/>
                </a:solidFill>
              </a:rPr>
              <a:t>Must have a creative, appropriate title </a:t>
            </a:r>
          </a:p>
        </p:txBody>
      </p:sp>
    </p:spTree>
    <p:extLst>
      <p:ext uri="{BB962C8B-B14F-4D97-AF65-F5344CB8AC3E}">
        <p14:creationId xmlns:p14="http://schemas.microsoft.com/office/powerpoint/2010/main" val="1836804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tx1"/>
                </a:solidFill>
              </a:rPr>
              <a:t>Self and Society Poems </a:t>
            </a:r>
            <a:endParaRPr lang="en-US" dirty="0">
              <a:solidFill>
                <a:schemeClr val="tx1"/>
              </a:solidFill>
            </a:endParaRPr>
          </a:p>
        </p:txBody>
      </p:sp>
      <p:sp>
        <p:nvSpPr>
          <p:cNvPr id="5" name="Subtitle 4"/>
          <p:cNvSpPr>
            <a:spLocks noGrp="1"/>
          </p:cNvSpPr>
          <p:nvPr>
            <p:ph type="subTitle" idx="1"/>
          </p:nvPr>
        </p:nvSpPr>
        <p:spPr/>
        <p:txBody>
          <a:bodyPr/>
          <a:lstStyle/>
          <a:p>
            <a:r>
              <a:rPr lang="en-US" dirty="0" smtClean="0"/>
              <a:t>5/20-5/21</a:t>
            </a:r>
            <a:endParaRPr lang="en-US" dirty="0"/>
          </a:p>
        </p:txBody>
      </p:sp>
    </p:spTree>
    <p:extLst>
      <p:ext uri="{BB962C8B-B14F-4D97-AF65-F5344CB8AC3E}">
        <p14:creationId xmlns:p14="http://schemas.microsoft.com/office/powerpoint/2010/main" val="2660559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lstStyle/>
          <a:p>
            <a:r>
              <a:rPr lang="en-US" dirty="0" smtClean="0"/>
              <a:t>Learning </a:t>
            </a:r>
            <a:r>
              <a:rPr lang="en-US" dirty="0" smtClean="0"/>
              <a:t>Targets 5/20-5/21 </a:t>
            </a:r>
            <a:endParaRPr lang="en-US" dirty="0"/>
          </a:p>
        </p:txBody>
      </p:sp>
      <p:sp>
        <p:nvSpPr>
          <p:cNvPr id="3" name="Content Placeholder 2"/>
          <p:cNvSpPr>
            <a:spLocks noGrp="1"/>
          </p:cNvSpPr>
          <p:nvPr>
            <p:ph idx="1"/>
          </p:nvPr>
        </p:nvSpPr>
        <p:spPr/>
        <p:txBody>
          <a:bodyPr>
            <a:normAutofit/>
          </a:bodyPr>
          <a:lstStyle/>
          <a:p>
            <a:pPr marL="914400" indent="-914400">
              <a:buFont typeface="+mj-lt"/>
              <a:buAutoNum type="arabicPeriod"/>
            </a:pPr>
            <a:r>
              <a:rPr lang="en-US" sz="5400" dirty="0" smtClean="0">
                <a:solidFill>
                  <a:schemeClr val="tx1"/>
                </a:solidFill>
              </a:rPr>
              <a:t>I can analyze a poem</a:t>
            </a:r>
          </a:p>
          <a:p>
            <a:pPr marL="914400" indent="-914400">
              <a:buFont typeface="+mj-lt"/>
              <a:buAutoNum type="arabicPeriod"/>
            </a:pPr>
            <a:r>
              <a:rPr lang="en-US" sz="5400" dirty="0" smtClean="0">
                <a:solidFill>
                  <a:schemeClr val="tx1"/>
                </a:solidFill>
              </a:rPr>
              <a:t>I can determine author purpose and intent when crafting poetry</a:t>
            </a:r>
            <a:endParaRPr lang="en-US" sz="5400" dirty="0">
              <a:solidFill>
                <a:schemeClr val="tx1"/>
              </a:solidFill>
            </a:endParaRPr>
          </a:p>
        </p:txBody>
      </p:sp>
    </p:spTree>
    <p:extLst>
      <p:ext uri="{BB962C8B-B14F-4D97-AF65-F5344CB8AC3E}">
        <p14:creationId xmlns:p14="http://schemas.microsoft.com/office/powerpoint/2010/main" val="6209865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762000"/>
          </a:xfrm>
        </p:spPr>
        <p:txBody>
          <a:bodyPr/>
          <a:lstStyle/>
          <a:p>
            <a:r>
              <a:rPr lang="en-US" dirty="0" smtClean="0"/>
              <a:t>Society and Self Poems</a:t>
            </a:r>
            <a:endParaRPr lang="en-US" dirty="0"/>
          </a:p>
        </p:txBody>
      </p:sp>
      <p:sp>
        <p:nvSpPr>
          <p:cNvPr id="3" name="Content Placeholder 2"/>
          <p:cNvSpPr>
            <a:spLocks noGrp="1"/>
          </p:cNvSpPr>
          <p:nvPr>
            <p:ph idx="1"/>
          </p:nvPr>
        </p:nvSpPr>
        <p:spPr>
          <a:xfrm>
            <a:off x="457200" y="1219200"/>
            <a:ext cx="7924800" cy="5410200"/>
          </a:xfrm>
        </p:spPr>
        <p:txBody>
          <a:bodyPr>
            <a:normAutofit/>
          </a:bodyPr>
          <a:lstStyle/>
          <a:p>
            <a:pPr marL="0" indent="0">
              <a:buNone/>
            </a:pPr>
            <a:r>
              <a:rPr lang="en-US" sz="2800" dirty="0">
                <a:solidFill>
                  <a:schemeClr val="tx1"/>
                </a:solidFill>
              </a:rPr>
              <a:t>For one of the </a:t>
            </a:r>
            <a:r>
              <a:rPr lang="en-US" sz="2800" dirty="0" smtClean="0">
                <a:solidFill>
                  <a:schemeClr val="tx1"/>
                </a:solidFill>
              </a:rPr>
              <a:t>poems (pages 6-7 in Poetry Packet) :</a:t>
            </a:r>
            <a:endParaRPr lang="en-US" sz="2800" dirty="0">
              <a:solidFill>
                <a:schemeClr val="tx1"/>
              </a:solidFill>
            </a:endParaRPr>
          </a:p>
          <a:p>
            <a:pPr marL="514350" indent="-514350">
              <a:buFont typeface="+mj-lt"/>
              <a:buAutoNum type="arabicPeriod"/>
            </a:pPr>
            <a:r>
              <a:rPr lang="en-US" sz="2800" dirty="0">
                <a:solidFill>
                  <a:schemeClr val="tx1"/>
                </a:solidFill>
              </a:rPr>
              <a:t>Summarize in a short sentence the main idea of </a:t>
            </a:r>
            <a:r>
              <a:rPr lang="en-US" sz="2800" b="1" i="1" dirty="0" smtClean="0">
                <a:solidFill>
                  <a:schemeClr val="tx1"/>
                </a:solidFill>
              </a:rPr>
              <a:t>the poem</a:t>
            </a:r>
            <a:r>
              <a:rPr lang="en-US" sz="2800" dirty="0" smtClean="0">
                <a:solidFill>
                  <a:schemeClr val="tx1"/>
                </a:solidFill>
              </a:rPr>
              <a:t>. </a:t>
            </a:r>
          </a:p>
          <a:p>
            <a:pPr marL="514350" indent="-514350">
              <a:buFont typeface="+mj-lt"/>
              <a:buAutoNum type="arabicPeriod"/>
            </a:pPr>
            <a:r>
              <a:rPr lang="en-US" sz="2800" dirty="0" smtClean="0">
                <a:solidFill>
                  <a:schemeClr val="tx1"/>
                </a:solidFill>
              </a:rPr>
              <a:t>Characterize </a:t>
            </a:r>
            <a:r>
              <a:rPr lang="en-US" sz="2800" dirty="0">
                <a:solidFill>
                  <a:schemeClr val="tx1"/>
                </a:solidFill>
              </a:rPr>
              <a:t>the speaker </a:t>
            </a:r>
            <a:r>
              <a:rPr lang="en-US" sz="2800" dirty="0" smtClean="0">
                <a:solidFill>
                  <a:schemeClr val="tx1"/>
                </a:solidFill>
              </a:rPr>
              <a:t>and the poet in </a:t>
            </a:r>
            <a:r>
              <a:rPr lang="en-US" sz="2800" b="1" i="1" dirty="0" smtClean="0">
                <a:solidFill>
                  <a:schemeClr val="tx1"/>
                </a:solidFill>
              </a:rPr>
              <a:t>the poem</a:t>
            </a:r>
            <a:r>
              <a:rPr lang="en-US" sz="2800" dirty="0" smtClean="0">
                <a:solidFill>
                  <a:schemeClr val="tx1"/>
                </a:solidFill>
              </a:rPr>
              <a:t>. Who are they? Research the poet.</a:t>
            </a:r>
            <a:endParaRPr lang="en-US" sz="2800" dirty="0">
              <a:solidFill>
                <a:schemeClr val="tx1"/>
              </a:solidFill>
            </a:endParaRPr>
          </a:p>
          <a:p>
            <a:pPr marL="514350" indent="-514350">
              <a:buFont typeface="+mj-lt"/>
              <a:buAutoNum type="arabicPeriod"/>
            </a:pPr>
            <a:r>
              <a:rPr lang="en-US" sz="2800" dirty="0">
                <a:solidFill>
                  <a:schemeClr val="tx1"/>
                </a:solidFill>
              </a:rPr>
              <a:t>List what </a:t>
            </a:r>
            <a:r>
              <a:rPr lang="en-US" sz="2800" dirty="0" smtClean="0">
                <a:solidFill>
                  <a:schemeClr val="tx1"/>
                </a:solidFill>
              </a:rPr>
              <a:t>thoughts </a:t>
            </a:r>
            <a:r>
              <a:rPr lang="en-US" sz="2800" dirty="0">
                <a:solidFill>
                  <a:schemeClr val="tx1"/>
                </a:solidFill>
              </a:rPr>
              <a:t>about </a:t>
            </a:r>
            <a:r>
              <a:rPr lang="en-US" sz="2800" dirty="0" smtClean="0">
                <a:solidFill>
                  <a:schemeClr val="tx1"/>
                </a:solidFill>
              </a:rPr>
              <a:t>the self and society </a:t>
            </a:r>
            <a:r>
              <a:rPr lang="en-US" sz="2800" dirty="0">
                <a:solidFill>
                  <a:schemeClr val="tx1"/>
                </a:solidFill>
              </a:rPr>
              <a:t>are communicated in the </a:t>
            </a:r>
            <a:r>
              <a:rPr lang="en-US" sz="2800" dirty="0" smtClean="0">
                <a:solidFill>
                  <a:schemeClr val="tx1"/>
                </a:solidFill>
              </a:rPr>
              <a:t>poem </a:t>
            </a:r>
            <a:r>
              <a:rPr lang="en-US" sz="2800" dirty="0">
                <a:solidFill>
                  <a:schemeClr val="tx1"/>
                </a:solidFill>
              </a:rPr>
              <a:t>you </a:t>
            </a:r>
            <a:r>
              <a:rPr lang="en-US" sz="2800" dirty="0" smtClean="0">
                <a:solidFill>
                  <a:schemeClr val="tx1"/>
                </a:solidFill>
              </a:rPr>
              <a:t>read.</a:t>
            </a:r>
          </a:p>
          <a:p>
            <a:pPr marL="514350" indent="-514350">
              <a:buFont typeface="+mj-lt"/>
              <a:buAutoNum type="arabicPeriod"/>
            </a:pPr>
            <a:r>
              <a:rPr lang="en-US" sz="2800" dirty="0" smtClean="0">
                <a:solidFill>
                  <a:schemeClr val="tx1"/>
                </a:solidFill>
              </a:rPr>
              <a:t>Explain </a:t>
            </a:r>
            <a:r>
              <a:rPr lang="en-US" sz="2800" dirty="0">
                <a:solidFill>
                  <a:schemeClr val="tx1"/>
                </a:solidFill>
              </a:rPr>
              <a:t>how </a:t>
            </a:r>
            <a:r>
              <a:rPr lang="en-US" sz="2800" b="1" i="1" dirty="0" smtClean="0">
                <a:solidFill>
                  <a:schemeClr val="tx1"/>
                </a:solidFill>
              </a:rPr>
              <a:t>the </a:t>
            </a:r>
            <a:r>
              <a:rPr lang="en-US" sz="2800" b="1" i="1" dirty="0">
                <a:solidFill>
                  <a:schemeClr val="tx1"/>
                </a:solidFill>
              </a:rPr>
              <a:t>poet</a:t>
            </a:r>
            <a:r>
              <a:rPr lang="en-US" sz="2800" dirty="0">
                <a:solidFill>
                  <a:schemeClr val="tx1"/>
                </a:solidFill>
              </a:rPr>
              <a:t> conveys </a:t>
            </a:r>
            <a:r>
              <a:rPr lang="en-US" sz="2800" dirty="0" smtClean="0">
                <a:solidFill>
                  <a:schemeClr val="tx1"/>
                </a:solidFill>
              </a:rPr>
              <a:t>their thoughts of the self and society. </a:t>
            </a:r>
            <a:endParaRPr lang="en-US" sz="2800" dirty="0">
              <a:solidFill>
                <a:schemeClr val="tx1"/>
              </a:solidFill>
            </a:endParaRPr>
          </a:p>
          <a:p>
            <a:pPr marL="514350" indent="-514350">
              <a:buFont typeface="+mj-lt"/>
              <a:buAutoNum type="arabicPeriod"/>
            </a:pPr>
            <a:r>
              <a:rPr lang="en-US" sz="2800" dirty="0" smtClean="0">
                <a:solidFill>
                  <a:schemeClr val="tx1"/>
                </a:solidFill>
              </a:rPr>
              <a:t>Pick </a:t>
            </a:r>
            <a:r>
              <a:rPr lang="en-US" sz="2800" dirty="0" smtClean="0">
                <a:solidFill>
                  <a:schemeClr val="tx1"/>
                </a:solidFill>
              </a:rPr>
              <a:t>two literary devices the poet uses and analyze how they contribute to the poem.</a:t>
            </a:r>
            <a:endParaRPr lang="en-US" sz="2800" dirty="0">
              <a:solidFill>
                <a:schemeClr val="tx1"/>
              </a:solidFill>
            </a:endParaRPr>
          </a:p>
          <a:p>
            <a:endParaRPr lang="en-US" dirty="0"/>
          </a:p>
        </p:txBody>
      </p:sp>
    </p:spTree>
    <p:extLst>
      <p:ext uri="{BB962C8B-B14F-4D97-AF65-F5344CB8AC3E}">
        <p14:creationId xmlns:p14="http://schemas.microsoft.com/office/powerpoint/2010/main" val="333489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a:xfrm>
            <a:off x="304800" y="1600200"/>
            <a:ext cx="8001000" cy="4800600"/>
          </a:xfrm>
        </p:spPr>
        <p:txBody>
          <a:bodyPr>
            <a:normAutofit/>
          </a:bodyPr>
          <a:lstStyle/>
          <a:p>
            <a:r>
              <a:rPr lang="en-US" sz="3600" dirty="0" smtClean="0">
                <a:solidFill>
                  <a:schemeClr val="tx1"/>
                </a:solidFill>
              </a:rPr>
              <a:t>20 line poem about society and your thoughts about society</a:t>
            </a:r>
          </a:p>
          <a:p>
            <a:r>
              <a:rPr lang="en-US" sz="3600" dirty="0" smtClean="0">
                <a:solidFill>
                  <a:schemeClr val="tx1"/>
                </a:solidFill>
              </a:rPr>
              <a:t>Skyline society, Plateau society, American society, or even bigger</a:t>
            </a:r>
          </a:p>
          <a:p>
            <a:r>
              <a:rPr lang="en-US" sz="3600" dirty="0" smtClean="0">
                <a:solidFill>
                  <a:schemeClr val="tx1"/>
                </a:solidFill>
              </a:rPr>
              <a:t>Keep it school appropriate, but you do have freedom to express your thoughts. </a:t>
            </a:r>
          </a:p>
          <a:p>
            <a:r>
              <a:rPr lang="en-US" sz="3600" dirty="0" smtClean="0">
                <a:solidFill>
                  <a:schemeClr val="tx1"/>
                </a:solidFill>
              </a:rPr>
              <a:t>Creative title needed</a:t>
            </a:r>
            <a:endParaRPr lang="en-US" sz="3600" dirty="0">
              <a:solidFill>
                <a:schemeClr val="tx1"/>
              </a:solidFill>
            </a:endParaRPr>
          </a:p>
        </p:txBody>
      </p:sp>
    </p:spTree>
    <p:extLst>
      <p:ext uri="{BB962C8B-B14F-4D97-AF65-F5344CB8AC3E}">
        <p14:creationId xmlns:p14="http://schemas.microsoft.com/office/powerpoint/2010/main" val="22588172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tx1"/>
                </a:solidFill>
              </a:rPr>
              <a:t>Snapshot in Time Poem</a:t>
            </a:r>
            <a:endParaRPr lang="en-US" dirty="0">
              <a:solidFill>
                <a:schemeClr val="tx1"/>
              </a:solidFill>
            </a:endParaRPr>
          </a:p>
        </p:txBody>
      </p:sp>
      <p:sp>
        <p:nvSpPr>
          <p:cNvPr id="5" name="Subtitle 4"/>
          <p:cNvSpPr>
            <a:spLocks noGrp="1"/>
          </p:cNvSpPr>
          <p:nvPr>
            <p:ph type="subTitle" idx="1"/>
          </p:nvPr>
        </p:nvSpPr>
        <p:spPr/>
        <p:txBody>
          <a:bodyPr/>
          <a:lstStyle/>
          <a:p>
            <a:r>
              <a:rPr lang="en-US" dirty="0" smtClean="0"/>
              <a:t>5/22</a:t>
            </a:r>
            <a:endParaRPr lang="en-US" dirty="0"/>
          </a:p>
        </p:txBody>
      </p:sp>
    </p:spTree>
    <p:extLst>
      <p:ext uri="{BB962C8B-B14F-4D97-AF65-F5344CB8AC3E}">
        <p14:creationId xmlns:p14="http://schemas.microsoft.com/office/powerpoint/2010/main" val="11667294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489" y="304800"/>
            <a:ext cx="8229600" cy="914400"/>
          </a:xfrm>
        </p:spPr>
        <p:txBody>
          <a:bodyPr/>
          <a:lstStyle/>
          <a:p>
            <a:r>
              <a:rPr lang="en-US" dirty="0" smtClean="0"/>
              <a:t>Learning </a:t>
            </a:r>
            <a:r>
              <a:rPr lang="en-US" dirty="0" smtClean="0"/>
              <a:t>Targets 5/22</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5400" dirty="0" smtClean="0">
                <a:solidFill>
                  <a:schemeClr val="tx1"/>
                </a:solidFill>
              </a:rPr>
              <a:t>I can create a poem that depicts a moment in time</a:t>
            </a:r>
          </a:p>
          <a:p>
            <a:pPr marL="457200" indent="-457200">
              <a:buFont typeface="+mj-lt"/>
              <a:buAutoNum type="arabicPeriod"/>
            </a:pPr>
            <a:r>
              <a:rPr lang="en-US" sz="5400" dirty="0" smtClean="0">
                <a:solidFill>
                  <a:schemeClr val="tx1"/>
                </a:solidFill>
              </a:rPr>
              <a:t>I can creatively use realistic imagery </a:t>
            </a:r>
            <a:endParaRPr lang="en-US" sz="5400" dirty="0">
              <a:solidFill>
                <a:schemeClr val="tx1"/>
              </a:solidFill>
            </a:endParaRPr>
          </a:p>
        </p:txBody>
      </p:sp>
    </p:spTree>
    <p:extLst>
      <p:ext uri="{BB962C8B-B14F-4D97-AF65-F5344CB8AC3E}">
        <p14:creationId xmlns:p14="http://schemas.microsoft.com/office/powerpoint/2010/main" val="2228186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a Poem </a:t>
            </a:r>
            <a:endParaRPr lang="en-US" dirty="0"/>
          </a:p>
        </p:txBody>
      </p:sp>
      <p:sp>
        <p:nvSpPr>
          <p:cNvPr id="3" name="Content Placeholder 2"/>
          <p:cNvSpPr>
            <a:spLocks noGrp="1"/>
          </p:cNvSpPr>
          <p:nvPr>
            <p:ph idx="1"/>
          </p:nvPr>
        </p:nvSpPr>
        <p:spPr/>
        <p:txBody>
          <a:bodyPr>
            <a:noAutofit/>
          </a:bodyPr>
          <a:lstStyle/>
          <a:p>
            <a:r>
              <a:rPr lang="en-US" sz="3600" dirty="0" smtClean="0">
                <a:solidFill>
                  <a:schemeClr val="tx1"/>
                </a:solidFill>
              </a:rPr>
              <a:t>Pick </a:t>
            </a:r>
            <a:r>
              <a:rPr lang="en-US" sz="3600" dirty="0" smtClean="0">
                <a:solidFill>
                  <a:schemeClr val="tx1"/>
                </a:solidFill>
              </a:rPr>
              <a:t>any 20+ line appropriate poem</a:t>
            </a:r>
          </a:p>
          <a:p>
            <a:r>
              <a:rPr lang="en-US" sz="3600" dirty="0" smtClean="0">
                <a:solidFill>
                  <a:schemeClr val="tx1"/>
                </a:solidFill>
              </a:rPr>
              <a:t>Follow the steps to analysis on a separate sheet of </a:t>
            </a:r>
            <a:r>
              <a:rPr lang="en-US" sz="3600" dirty="0" smtClean="0">
                <a:solidFill>
                  <a:schemeClr val="tx1"/>
                </a:solidFill>
              </a:rPr>
              <a:t>paper (page 1 Poetry Packet)</a:t>
            </a:r>
            <a:endParaRPr lang="en-US" sz="3600" dirty="0" smtClean="0">
              <a:solidFill>
                <a:schemeClr val="tx1"/>
              </a:solidFill>
            </a:endParaRPr>
          </a:p>
          <a:p>
            <a:r>
              <a:rPr lang="en-US" sz="3600" dirty="0" smtClean="0">
                <a:solidFill>
                  <a:schemeClr val="tx1"/>
                </a:solidFill>
              </a:rPr>
              <a:t>Check </a:t>
            </a:r>
            <a:r>
              <a:rPr lang="en-US" sz="3600" dirty="0" smtClean="0">
                <a:solidFill>
                  <a:schemeClr val="tx1"/>
                </a:solidFill>
              </a:rPr>
              <a:t>my website, under Creative Writing Forms and Docs, for </a:t>
            </a:r>
            <a:r>
              <a:rPr lang="en-US" sz="3600" i="1" dirty="0" smtClean="0">
                <a:solidFill>
                  <a:schemeClr val="tx1"/>
                </a:solidFill>
              </a:rPr>
              <a:t>Literary Devices PP </a:t>
            </a:r>
            <a:r>
              <a:rPr lang="en-US" sz="3600" dirty="0" smtClean="0">
                <a:solidFill>
                  <a:schemeClr val="tx1"/>
                </a:solidFill>
              </a:rPr>
              <a:t>(just for reference)</a:t>
            </a:r>
            <a:endParaRPr lang="en-US" sz="3600" dirty="0">
              <a:solidFill>
                <a:schemeClr val="tx1"/>
              </a:solidFill>
            </a:endParaRPr>
          </a:p>
        </p:txBody>
      </p:sp>
    </p:spTree>
    <p:extLst>
      <p:ext uri="{BB962C8B-B14F-4D97-AF65-F5344CB8AC3E}">
        <p14:creationId xmlns:p14="http://schemas.microsoft.com/office/powerpoint/2010/main" val="8571701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smtClean="0">
                <a:solidFill>
                  <a:schemeClr val="tx1"/>
                </a:solidFill>
              </a:rPr>
              <a:t>Step One </a:t>
            </a:r>
            <a:endParaRPr lang="en-US" dirty="0">
              <a:solidFill>
                <a:schemeClr val="tx1"/>
              </a:solidFill>
            </a:endParaRPr>
          </a:p>
        </p:txBody>
      </p:sp>
      <p:sp>
        <p:nvSpPr>
          <p:cNvPr id="3" name="Content Placeholder 2"/>
          <p:cNvSpPr>
            <a:spLocks noGrp="1"/>
          </p:cNvSpPr>
          <p:nvPr>
            <p:ph idx="1"/>
          </p:nvPr>
        </p:nvSpPr>
        <p:spPr>
          <a:xfrm>
            <a:off x="228600" y="1066800"/>
            <a:ext cx="8229600" cy="5562600"/>
          </a:xfrm>
        </p:spPr>
        <p:txBody>
          <a:bodyPr>
            <a:normAutofit/>
          </a:bodyPr>
          <a:lstStyle/>
          <a:p>
            <a:r>
              <a:rPr lang="en-US" sz="2800" dirty="0" smtClean="0">
                <a:solidFill>
                  <a:schemeClr val="tx1"/>
                </a:solidFill>
              </a:rPr>
              <a:t>Imagine </a:t>
            </a:r>
            <a:r>
              <a:rPr lang="en-US" sz="2800" dirty="0">
                <a:solidFill>
                  <a:schemeClr val="tx1"/>
                </a:solidFill>
              </a:rPr>
              <a:t>some people </a:t>
            </a:r>
            <a:r>
              <a:rPr lang="en-US" sz="2800" dirty="0" smtClean="0">
                <a:solidFill>
                  <a:schemeClr val="tx1"/>
                </a:solidFill>
              </a:rPr>
              <a:t>you </a:t>
            </a:r>
            <a:r>
              <a:rPr lang="en-US" sz="2800" dirty="0">
                <a:solidFill>
                  <a:schemeClr val="tx1"/>
                </a:solidFill>
              </a:rPr>
              <a:t>know: father, mother, sister, brother, uncle</a:t>
            </a:r>
            <a:r>
              <a:rPr lang="en-US" sz="2800" dirty="0" smtClean="0">
                <a:solidFill>
                  <a:schemeClr val="tx1"/>
                </a:solidFill>
              </a:rPr>
              <a:t>, friend.</a:t>
            </a:r>
            <a:endParaRPr lang="en-US" sz="2800" dirty="0">
              <a:solidFill>
                <a:schemeClr val="tx1"/>
              </a:solidFill>
            </a:endParaRPr>
          </a:p>
          <a:p>
            <a:r>
              <a:rPr lang="en-US" sz="2800" dirty="0" smtClean="0">
                <a:solidFill>
                  <a:schemeClr val="tx1"/>
                </a:solidFill>
              </a:rPr>
              <a:t>Pick </a:t>
            </a:r>
            <a:r>
              <a:rPr lang="en-US" sz="2800" dirty="0">
                <a:solidFill>
                  <a:schemeClr val="tx1"/>
                </a:solidFill>
              </a:rPr>
              <a:t>three of these people, and </a:t>
            </a:r>
            <a:r>
              <a:rPr lang="en-US" sz="2800" dirty="0" smtClean="0">
                <a:solidFill>
                  <a:schemeClr val="tx1"/>
                </a:solidFill>
              </a:rPr>
              <a:t>imagine </a:t>
            </a:r>
            <a:r>
              <a:rPr lang="en-US" sz="2800" dirty="0">
                <a:solidFill>
                  <a:schemeClr val="tx1"/>
                </a:solidFill>
              </a:rPr>
              <a:t>them involved in </a:t>
            </a:r>
            <a:r>
              <a:rPr lang="en-US" sz="2800" dirty="0" smtClean="0">
                <a:solidFill>
                  <a:schemeClr val="tx1"/>
                </a:solidFill>
              </a:rPr>
              <a:t>doing something </a:t>
            </a:r>
            <a:r>
              <a:rPr lang="en-US" sz="2800" dirty="0">
                <a:solidFill>
                  <a:schemeClr val="tx1"/>
                </a:solidFill>
              </a:rPr>
              <a:t>very </a:t>
            </a:r>
            <a:r>
              <a:rPr lang="en-US" sz="2800" dirty="0" smtClean="0">
                <a:solidFill>
                  <a:schemeClr val="tx1"/>
                </a:solidFill>
              </a:rPr>
              <a:t>particular, something </a:t>
            </a:r>
            <a:r>
              <a:rPr lang="en-US" sz="2800" dirty="0">
                <a:solidFill>
                  <a:schemeClr val="tx1"/>
                </a:solidFill>
              </a:rPr>
              <a:t>normal, something </a:t>
            </a:r>
            <a:r>
              <a:rPr lang="en-US" sz="2800" dirty="0" smtClean="0">
                <a:solidFill>
                  <a:schemeClr val="tx1"/>
                </a:solidFill>
              </a:rPr>
              <a:t>you have </a:t>
            </a:r>
            <a:r>
              <a:rPr lang="en-US" sz="2800" dirty="0">
                <a:solidFill>
                  <a:schemeClr val="tx1"/>
                </a:solidFill>
              </a:rPr>
              <a:t>observed </a:t>
            </a:r>
            <a:r>
              <a:rPr lang="en-US" sz="2800" dirty="0" smtClean="0">
                <a:solidFill>
                  <a:schemeClr val="tx1"/>
                </a:solidFill>
              </a:rPr>
              <a:t>many times </a:t>
            </a:r>
            <a:r>
              <a:rPr lang="en-US" sz="2800" dirty="0">
                <a:solidFill>
                  <a:schemeClr val="tx1"/>
                </a:solidFill>
              </a:rPr>
              <a:t>before. </a:t>
            </a:r>
            <a:endParaRPr lang="en-US" sz="2800" dirty="0"/>
          </a:p>
          <a:p>
            <a:pPr marL="114300" indent="0">
              <a:buNone/>
            </a:pPr>
            <a:r>
              <a:rPr lang="en-US" sz="2800" u="sng" dirty="0" smtClean="0">
                <a:solidFill>
                  <a:schemeClr val="tx1"/>
                </a:solidFill>
              </a:rPr>
              <a:t>For </a:t>
            </a:r>
            <a:r>
              <a:rPr lang="en-US" sz="2800" u="sng" dirty="0" smtClean="0">
                <a:solidFill>
                  <a:schemeClr val="tx1"/>
                </a:solidFill>
              </a:rPr>
              <a:t>example:</a:t>
            </a:r>
          </a:p>
          <a:p>
            <a:pPr marL="0" indent="0">
              <a:buNone/>
            </a:pPr>
            <a:r>
              <a:rPr lang="en-US" sz="2800" dirty="0">
                <a:solidFill>
                  <a:schemeClr val="tx1"/>
                </a:solidFill>
              </a:rPr>
              <a:t>Mother, Ironing a Dress</a:t>
            </a:r>
          </a:p>
          <a:p>
            <a:pPr marL="0" indent="0">
              <a:buNone/>
            </a:pPr>
            <a:r>
              <a:rPr lang="en-US" sz="2800" dirty="0">
                <a:solidFill>
                  <a:schemeClr val="tx1"/>
                </a:solidFill>
              </a:rPr>
              <a:t>Mother, Brushing My Sister’s Hair</a:t>
            </a:r>
          </a:p>
          <a:p>
            <a:pPr marL="0" indent="0">
              <a:buNone/>
            </a:pPr>
            <a:r>
              <a:rPr lang="en-US" sz="2800" dirty="0">
                <a:solidFill>
                  <a:schemeClr val="tx1"/>
                </a:solidFill>
              </a:rPr>
              <a:t>Mother, Putting Away the Silverware</a:t>
            </a:r>
          </a:p>
          <a:p>
            <a:pPr marL="0" indent="0">
              <a:buNone/>
            </a:pPr>
            <a:r>
              <a:rPr lang="en-US" sz="2800" dirty="0">
                <a:solidFill>
                  <a:schemeClr val="tx1"/>
                </a:solidFill>
              </a:rPr>
              <a:t>Mother, Frying </a:t>
            </a:r>
            <a:r>
              <a:rPr lang="en-US" sz="2800" dirty="0" smtClean="0">
                <a:solidFill>
                  <a:schemeClr val="tx1"/>
                </a:solidFill>
              </a:rPr>
              <a:t>Bacon</a:t>
            </a:r>
            <a:endParaRPr lang="en-US" sz="2800" dirty="0">
              <a:solidFill>
                <a:schemeClr val="tx1"/>
              </a:solidFill>
            </a:endParaRPr>
          </a:p>
        </p:txBody>
      </p:sp>
    </p:spTree>
    <p:extLst>
      <p:ext uri="{BB962C8B-B14F-4D97-AF65-F5344CB8AC3E}">
        <p14:creationId xmlns:p14="http://schemas.microsoft.com/office/powerpoint/2010/main" val="3322243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smtClean="0">
                <a:solidFill>
                  <a:schemeClr val="tx1"/>
                </a:solidFill>
              </a:rPr>
              <a:t>Step Two </a:t>
            </a:r>
            <a:endParaRPr lang="en-US" dirty="0">
              <a:solidFill>
                <a:schemeClr val="tx1"/>
              </a:solidFill>
            </a:endParaRPr>
          </a:p>
        </p:txBody>
      </p:sp>
      <p:sp>
        <p:nvSpPr>
          <p:cNvPr id="3" name="Content Placeholder 2"/>
          <p:cNvSpPr>
            <a:spLocks noGrp="1"/>
          </p:cNvSpPr>
          <p:nvPr>
            <p:ph idx="1"/>
          </p:nvPr>
        </p:nvSpPr>
        <p:spPr>
          <a:xfrm>
            <a:off x="228600" y="1143000"/>
            <a:ext cx="8686800" cy="5410200"/>
          </a:xfrm>
        </p:spPr>
        <p:txBody>
          <a:bodyPr>
            <a:normAutofit fontScale="85000" lnSpcReduction="20000"/>
          </a:bodyPr>
          <a:lstStyle/>
          <a:p>
            <a:r>
              <a:rPr lang="en-US" dirty="0" smtClean="0">
                <a:solidFill>
                  <a:schemeClr val="tx1"/>
                </a:solidFill>
              </a:rPr>
              <a:t>Choose </a:t>
            </a:r>
            <a:r>
              <a:rPr lang="en-US" dirty="0">
                <a:solidFill>
                  <a:schemeClr val="tx1"/>
                </a:solidFill>
              </a:rPr>
              <a:t>one of these instances, and write it down as a </a:t>
            </a:r>
            <a:r>
              <a:rPr lang="en-US" dirty="0" smtClean="0">
                <a:solidFill>
                  <a:schemeClr val="tx1"/>
                </a:solidFill>
              </a:rPr>
              <a:t>title.</a:t>
            </a:r>
          </a:p>
          <a:p>
            <a:r>
              <a:rPr lang="en-US" dirty="0" smtClean="0">
                <a:solidFill>
                  <a:schemeClr val="tx1"/>
                </a:solidFill>
              </a:rPr>
              <a:t>Then</a:t>
            </a:r>
            <a:r>
              <a:rPr lang="en-US" dirty="0">
                <a:solidFill>
                  <a:schemeClr val="tx1"/>
                </a:solidFill>
              </a:rPr>
              <a:t>, </a:t>
            </a:r>
            <a:r>
              <a:rPr lang="en-US" dirty="0" smtClean="0">
                <a:solidFill>
                  <a:schemeClr val="tx1"/>
                </a:solidFill>
              </a:rPr>
              <a:t>spend five minutes </a:t>
            </a:r>
            <a:r>
              <a:rPr lang="en-US" dirty="0">
                <a:solidFill>
                  <a:schemeClr val="tx1"/>
                </a:solidFill>
              </a:rPr>
              <a:t>imagining this scene as vividly as possible, and write down a list of nouns and verbs </a:t>
            </a:r>
            <a:r>
              <a:rPr lang="en-US" dirty="0" smtClean="0">
                <a:solidFill>
                  <a:schemeClr val="tx1"/>
                </a:solidFill>
              </a:rPr>
              <a:t>and adjectives </a:t>
            </a:r>
            <a:r>
              <a:rPr lang="en-US" dirty="0">
                <a:solidFill>
                  <a:schemeClr val="tx1"/>
                </a:solidFill>
              </a:rPr>
              <a:t>that might have something to </a:t>
            </a:r>
            <a:r>
              <a:rPr lang="en-US" dirty="0" smtClean="0">
                <a:solidFill>
                  <a:schemeClr val="tx1"/>
                </a:solidFill>
              </a:rPr>
              <a:t>do with </a:t>
            </a:r>
            <a:r>
              <a:rPr lang="en-US" dirty="0">
                <a:solidFill>
                  <a:schemeClr val="tx1"/>
                </a:solidFill>
              </a:rPr>
              <a:t>it. </a:t>
            </a:r>
            <a:endParaRPr lang="en-US" dirty="0" smtClean="0">
              <a:solidFill>
                <a:schemeClr val="tx1"/>
              </a:solidFill>
            </a:endParaRPr>
          </a:p>
          <a:p>
            <a:pPr marL="114300" indent="0">
              <a:buNone/>
            </a:pPr>
            <a:r>
              <a:rPr lang="en-US" u="sng" dirty="0" smtClean="0">
                <a:solidFill>
                  <a:schemeClr val="tx1"/>
                </a:solidFill>
              </a:rPr>
              <a:t>For example:</a:t>
            </a:r>
          </a:p>
          <a:p>
            <a:pPr marL="0" indent="0">
              <a:buNone/>
            </a:pPr>
            <a:r>
              <a:rPr lang="en-US" dirty="0">
                <a:solidFill>
                  <a:schemeClr val="tx1"/>
                </a:solidFill>
              </a:rPr>
              <a:t>MOTHER, FRYING BACON</a:t>
            </a:r>
          </a:p>
          <a:p>
            <a:pPr marL="0" indent="0">
              <a:buNone/>
            </a:pPr>
            <a:r>
              <a:rPr lang="en-US" dirty="0">
                <a:solidFill>
                  <a:schemeClr val="tx1"/>
                </a:solidFill>
              </a:rPr>
              <a:t>skillet cast iron fat fork knife cupboard housecoat flannel hot grease spit spatters hands hot wrist flicks</a:t>
            </a:r>
          </a:p>
          <a:p>
            <a:pPr marL="0" indent="0">
              <a:buNone/>
            </a:pPr>
            <a:r>
              <a:rPr lang="en-US" dirty="0">
                <a:solidFill>
                  <a:schemeClr val="tx1"/>
                </a:solidFill>
              </a:rPr>
              <a:t>father table curlers wet cigarette smoke ash rain cold fireplace morning dishes plates fork dry porcelain</a:t>
            </a:r>
          </a:p>
          <a:p>
            <a:pPr marL="0" indent="0">
              <a:buNone/>
            </a:pPr>
            <a:r>
              <a:rPr lang="en-US" dirty="0">
                <a:solidFill>
                  <a:schemeClr val="tx1"/>
                </a:solidFill>
              </a:rPr>
              <a:t>eggs over-easy yolk toast kids asleep still in bed place swirls refrigerator shells flinch jerks jumps curses</a:t>
            </a:r>
          </a:p>
          <a:p>
            <a:pPr marL="0" indent="0">
              <a:buNone/>
            </a:pPr>
            <a:r>
              <a:rPr lang="en-US" dirty="0">
                <a:solidFill>
                  <a:schemeClr val="tx1"/>
                </a:solidFill>
              </a:rPr>
              <a:t>mutters loose belt counter crumbs black hum refrigerator white confused place spot location chair scrape</a:t>
            </a:r>
          </a:p>
          <a:p>
            <a:pPr marL="0" indent="0">
              <a:buNone/>
            </a:pPr>
            <a:r>
              <a:rPr lang="en-US" dirty="0">
                <a:solidFill>
                  <a:schemeClr val="tx1"/>
                </a:solidFill>
              </a:rPr>
              <a:t>coffee sugar milky lumps toast swirls random exact dust burned bread still cat loves likes hates</a:t>
            </a:r>
          </a:p>
          <a:p>
            <a:pPr marL="0" indent="0">
              <a:buNone/>
            </a:pPr>
            <a:r>
              <a:rPr lang="en-US" dirty="0">
                <a:solidFill>
                  <a:schemeClr val="tx1"/>
                </a:solidFill>
              </a:rPr>
              <a:t>indifferent alarm early slides in front across contract deal marriage over divorce announce undone</a:t>
            </a:r>
          </a:p>
          <a:p>
            <a:pPr marL="0" indent="0">
              <a:buNone/>
            </a:pPr>
            <a:r>
              <a:rPr lang="en-US" dirty="0">
                <a:solidFill>
                  <a:schemeClr val="tx1"/>
                </a:solidFill>
              </a:rPr>
              <a:t>scalded pot sweet stink of burned milk cocoa rain</a:t>
            </a:r>
          </a:p>
        </p:txBody>
      </p:sp>
    </p:spTree>
    <p:extLst>
      <p:ext uri="{BB962C8B-B14F-4D97-AF65-F5344CB8AC3E}">
        <p14:creationId xmlns:p14="http://schemas.microsoft.com/office/powerpoint/2010/main" val="822659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056" y="228600"/>
            <a:ext cx="8229600" cy="914400"/>
          </a:xfrm>
        </p:spPr>
        <p:txBody>
          <a:bodyPr/>
          <a:lstStyle/>
          <a:p>
            <a:r>
              <a:rPr lang="en-US" dirty="0" smtClean="0">
                <a:solidFill>
                  <a:schemeClr val="tx1"/>
                </a:solidFill>
              </a:rPr>
              <a:t>Step Three</a:t>
            </a:r>
            <a:endParaRPr lang="en-US" dirty="0">
              <a:solidFill>
                <a:schemeClr val="tx1"/>
              </a:solidFill>
            </a:endParaRPr>
          </a:p>
        </p:txBody>
      </p:sp>
      <p:sp>
        <p:nvSpPr>
          <p:cNvPr id="3" name="Content Placeholder 2"/>
          <p:cNvSpPr>
            <a:spLocks noGrp="1"/>
          </p:cNvSpPr>
          <p:nvPr>
            <p:ph idx="1"/>
          </p:nvPr>
        </p:nvSpPr>
        <p:spPr>
          <a:xfrm>
            <a:off x="228600" y="1219200"/>
            <a:ext cx="8229600" cy="5334000"/>
          </a:xfrm>
        </p:spPr>
        <p:txBody>
          <a:bodyPr>
            <a:normAutofit lnSpcReduction="10000"/>
          </a:bodyPr>
          <a:lstStyle/>
          <a:p>
            <a:r>
              <a:rPr lang="en-US" sz="4000" dirty="0">
                <a:solidFill>
                  <a:schemeClr val="tx1"/>
                </a:solidFill>
              </a:rPr>
              <a:t>Next, </a:t>
            </a:r>
            <a:r>
              <a:rPr lang="en-US" sz="4000" dirty="0" smtClean="0">
                <a:solidFill>
                  <a:schemeClr val="tx1"/>
                </a:solidFill>
              </a:rPr>
              <a:t>go </a:t>
            </a:r>
            <a:r>
              <a:rPr lang="en-US" sz="4000" dirty="0">
                <a:solidFill>
                  <a:schemeClr val="tx1"/>
                </a:solidFill>
              </a:rPr>
              <a:t>through and circle </a:t>
            </a:r>
            <a:r>
              <a:rPr lang="en-US" sz="4000" dirty="0" smtClean="0">
                <a:solidFill>
                  <a:schemeClr val="tx1"/>
                </a:solidFill>
              </a:rPr>
              <a:t>15 </a:t>
            </a:r>
            <a:r>
              <a:rPr lang="en-US" sz="4000" dirty="0">
                <a:solidFill>
                  <a:schemeClr val="tx1"/>
                </a:solidFill>
              </a:rPr>
              <a:t>words </a:t>
            </a:r>
            <a:r>
              <a:rPr lang="en-US" sz="4000" dirty="0" smtClean="0">
                <a:solidFill>
                  <a:schemeClr val="tx1"/>
                </a:solidFill>
              </a:rPr>
              <a:t>randomly</a:t>
            </a:r>
            <a:r>
              <a:rPr lang="en-US" sz="4000" dirty="0">
                <a:solidFill>
                  <a:schemeClr val="tx1"/>
                </a:solidFill>
              </a:rPr>
              <a:t>. </a:t>
            </a:r>
            <a:r>
              <a:rPr lang="en-US" sz="4000" dirty="0" smtClean="0">
                <a:solidFill>
                  <a:schemeClr val="tx1"/>
                </a:solidFill>
              </a:rPr>
              <a:t>You </a:t>
            </a:r>
            <a:r>
              <a:rPr lang="en-US" sz="4000" dirty="0">
                <a:solidFill>
                  <a:schemeClr val="tx1"/>
                </a:solidFill>
              </a:rPr>
              <a:t>can circle them for the sound, or the shape, or for any reason at all, really</a:t>
            </a:r>
            <a:r>
              <a:rPr lang="en-US" sz="4000" dirty="0" smtClean="0">
                <a:solidFill>
                  <a:schemeClr val="tx1"/>
                </a:solidFill>
              </a:rPr>
              <a:t>.</a:t>
            </a:r>
            <a:r>
              <a:rPr lang="en-US" sz="4000" dirty="0">
                <a:solidFill>
                  <a:schemeClr val="tx1"/>
                </a:solidFill>
              </a:rPr>
              <a:t> </a:t>
            </a:r>
            <a:endParaRPr lang="en-US" sz="4000" dirty="0" smtClean="0">
              <a:solidFill>
                <a:schemeClr val="tx1"/>
              </a:solidFill>
            </a:endParaRPr>
          </a:p>
          <a:p>
            <a:r>
              <a:rPr lang="en-US" sz="4000" dirty="0" smtClean="0">
                <a:solidFill>
                  <a:schemeClr val="tx1"/>
                </a:solidFill>
              </a:rPr>
              <a:t>Compose </a:t>
            </a:r>
            <a:r>
              <a:rPr lang="en-US" sz="4000" dirty="0">
                <a:solidFill>
                  <a:schemeClr val="tx1"/>
                </a:solidFill>
              </a:rPr>
              <a:t>a poem describing the activity of the </a:t>
            </a:r>
            <a:r>
              <a:rPr lang="en-US" sz="4000" dirty="0" smtClean="0">
                <a:solidFill>
                  <a:schemeClr val="tx1"/>
                </a:solidFill>
              </a:rPr>
              <a:t>title, using the 15 words circled. </a:t>
            </a:r>
          </a:p>
          <a:p>
            <a:r>
              <a:rPr lang="en-US" sz="4000" dirty="0" smtClean="0">
                <a:solidFill>
                  <a:schemeClr val="tx1"/>
                </a:solidFill>
              </a:rPr>
              <a:t>You must write in </a:t>
            </a:r>
            <a:r>
              <a:rPr lang="en-US" sz="4000" dirty="0">
                <a:solidFill>
                  <a:schemeClr val="tx1"/>
                </a:solidFill>
              </a:rPr>
              <a:t>complete sentences. </a:t>
            </a:r>
          </a:p>
        </p:txBody>
      </p:sp>
    </p:spTree>
    <p:extLst>
      <p:ext uri="{BB962C8B-B14F-4D97-AF65-F5344CB8AC3E}">
        <p14:creationId xmlns:p14="http://schemas.microsoft.com/office/powerpoint/2010/main" val="25890769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dirty="0" smtClean="0">
                <a:solidFill>
                  <a:schemeClr val="tx1"/>
                </a:solidFill>
              </a:rPr>
              <a:t>Examples</a:t>
            </a:r>
            <a:endParaRPr lang="en-US" dirty="0">
              <a:solidFill>
                <a:schemeClr val="tx1"/>
              </a:solidFill>
            </a:endParaRPr>
          </a:p>
        </p:txBody>
      </p:sp>
      <p:sp>
        <p:nvSpPr>
          <p:cNvPr id="3" name="Content Placeholder 2"/>
          <p:cNvSpPr>
            <a:spLocks noGrp="1"/>
          </p:cNvSpPr>
          <p:nvPr>
            <p:ph idx="1"/>
          </p:nvPr>
        </p:nvSpPr>
        <p:spPr>
          <a:xfrm>
            <a:off x="304800" y="1219200"/>
            <a:ext cx="8686800" cy="5410200"/>
          </a:xfrm>
        </p:spPr>
        <p:txBody>
          <a:bodyPr>
            <a:normAutofit fontScale="92500" lnSpcReduction="10000"/>
          </a:bodyPr>
          <a:lstStyle/>
          <a:p>
            <a:pPr marL="0" indent="0">
              <a:buNone/>
            </a:pPr>
            <a:r>
              <a:rPr lang="en-US" u="sng" dirty="0">
                <a:solidFill>
                  <a:schemeClr val="tx1"/>
                </a:solidFill>
              </a:rPr>
              <a:t>MOTHER, FRYING BACON</a:t>
            </a:r>
          </a:p>
          <a:p>
            <a:pPr marL="0" indent="0">
              <a:buNone/>
            </a:pPr>
            <a:r>
              <a:rPr lang="en-US" dirty="0">
                <a:solidFill>
                  <a:schemeClr val="tx1"/>
                </a:solidFill>
              </a:rPr>
              <a:t>She is stirring curls of fat with a fork in a cast</a:t>
            </a:r>
          </a:p>
          <a:p>
            <a:pPr marL="0" indent="0">
              <a:buNone/>
            </a:pPr>
            <a:r>
              <a:rPr lang="en-US" dirty="0">
                <a:solidFill>
                  <a:schemeClr val="tx1"/>
                </a:solidFill>
              </a:rPr>
              <a:t>iron skillet heavy as her mood. Black grease</a:t>
            </a:r>
          </a:p>
          <a:p>
            <a:pPr marL="0" indent="0">
              <a:buNone/>
            </a:pPr>
            <a:r>
              <a:rPr lang="en-US" dirty="0">
                <a:solidFill>
                  <a:schemeClr val="tx1"/>
                </a:solidFill>
              </a:rPr>
              <a:t>spatters her wrist. She doesn’t flinch.</a:t>
            </a:r>
          </a:p>
          <a:p>
            <a:pPr marL="0" indent="0">
              <a:buNone/>
            </a:pPr>
            <a:r>
              <a:rPr lang="en-US" dirty="0">
                <a:solidFill>
                  <a:schemeClr val="tx1"/>
                </a:solidFill>
              </a:rPr>
              <a:t>The curlers in her hair are loose.</a:t>
            </a:r>
          </a:p>
          <a:p>
            <a:pPr marL="0" indent="0">
              <a:buNone/>
            </a:pPr>
            <a:r>
              <a:rPr lang="en-US" dirty="0">
                <a:solidFill>
                  <a:schemeClr val="tx1"/>
                </a:solidFill>
              </a:rPr>
              <a:t>She won’t look at my father, waiting in his place</a:t>
            </a:r>
          </a:p>
          <a:p>
            <a:pPr marL="0" indent="0">
              <a:buNone/>
            </a:pPr>
            <a:r>
              <a:rPr lang="en-US" dirty="0">
                <a:solidFill>
                  <a:schemeClr val="tx1"/>
                </a:solidFill>
              </a:rPr>
              <a:t>at the table. Smoke from her Camel swirls</a:t>
            </a:r>
          </a:p>
          <a:p>
            <a:pPr marL="0" indent="0">
              <a:buNone/>
            </a:pPr>
            <a:r>
              <a:rPr lang="en-US" dirty="0">
                <a:solidFill>
                  <a:schemeClr val="tx1"/>
                </a:solidFill>
              </a:rPr>
              <a:t>across the pan. Ash falls among the cracklings. Coffee</a:t>
            </a:r>
          </a:p>
          <a:p>
            <a:pPr marL="0" indent="0">
              <a:buNone/>
            </a:pPr>
            <a:r>
              <a:rPr lang="en-US" dirty="0">
                <a:solidFill>
                  <a:schemeClr val="tx1"/>
                </a:solidFill>
              </a:rPr>
              <a:t>cools on the counter beside her. Her children are still</a:t>
            </a:r>
          </a:p>
          <a:p>
            <a:pPr marL="0" indent="0">
              <a:buNone/>
            </a:pPr>
            <a:r>
              <a:rPr lang="en-US" dirty="0">
                <a:solidFill>
                  <a:schemeClr val="tx1"/>
                </a:solidFill>
              </a:rPr>
              <a:t>in bed. Already she is dreading the dishes</a:t>
            </a:r>
          </a:p>
          <a:p>
            <a:pPr marL="0" indent="0">
              <a:buNone/>
            </a:pPr>
            <a:r>
              <a:rPr lang="en-US" dirty="0">
                <a:solidFill>
                  <a:schemeClr val="tx1"/>
                </a:solidFill>
              </a:rPr>
              <a:t>they will dirty. Already she is feeling dry</a:t>
            </a:r>
          </a:p>
          <a:p>
            <a:pPr marL="0" indent="0">
              <a:buNone/>
            </a:pPr>
            <a:r>
              <a:rPr lang="en-US" dirty="0">
                <a:solidFill>
                  <a:schemeClr val="tx1"/>
                </a:solidFill>
              </a:rPr>
              <a:t>as the meat she parcels onto a plate. My father likes</a:t>
            </a:r>
          </a:p>
          <a:p>
            <a:pPr marL="0" indent="0">
              <a:buNone/>
            </a:pPr>
            <a:r>
              <a:rPr lang="en-US" dirty="0">
                <a:solidFill>
                  <a:schemeClr val="tx1"/>
                </a:solidFill>
              </a:rPr>
              <a:t>the yolk in his eggs unbroken. This morning</a:t>
            </a:r>
          </a:p>
          <a:p>
            <a:pPr marL="0" indent="0">
              <a:buNone/>
            </a:pPr>
            <a:r>
              <a:rPr lang="en-US" dirty="0">
                <a:solidFill>
                  <a:schemeClr val="tx1"/>
                </a:solidFill>
              </a:rPr>
              <a:t>she will serve them scrambled across</a:t>
            </a:r>
          </a:p>
          <a:p>
            <a:pPr marL="0" indent="0">
              <a:buNone/>
            </a:pPr>
            <a:r>
              <a:rPr lang="en-US" dirty="0">
                <a:solidFill>
                  <a:schemeClr val="tx1"/>
                </a:solidFill>
              </a:rPr>
              <a:t>the dry toast of their marriage.</a:t>
            </a:r>
          </a:p>
        </p:txBody>
      </p:sp>
    </p:spTree>
    <p:extLst>
      <p:ext uri="{BB962C8B-B14F-4D97-AF65-F5344CB8AC3E}">
        <p14:creationId xmlns:p14="http://schemas.microsoft.com/office/powerpoint/2010/main" val="671596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Analyzing a Poem Steps </a:t>
            </a:r>
            <a:endParaRPr lang="en-US" dirty="0"/>
          </a:p>
        </p:txBody>
      </p:sp>
      <p:sp>
        <p:nvSpPr>
          <p:cNvPr id="3" name="Content Placeholder 2"/>
          <p:cNvSpPr>
            <a:spLocks noGrp="1"/>
          </p:cNvSpPr>
          <p:nvPr>
            <p:ph idx="1"/>
          </p:nvPr>
        </p:nvSpPr>
        <p:spPr>
          <a:xfrm>
            <a:off x="228600" y="990600"/>
            <a:ext cx="8077200" cy="5562600"/>
          </a:xfrm>
        </p:spPr>
        <p:txBody>
          <a:bodyPr>
            <a:normAutofit fontScale="70000" lnSpcReduction="20000"/>
          </a:bodyPr>
          <a:lstStyle/>
          <a:p>
            <a:pPr marL="514350" lvl="0" indent="-514350">
              <a:buFont typeface="+mj-lt"/>
              <a:buAutoNum type="arabicPeriod"/>
            </a:pPr>
            <a:r>
              <a:rPr lang="en-US" sz="2500" b="1" dirty="0"/>
              <a:t>Look at the </a:t>
            </a:r>
            <a:r>
              <a:rPr lang="en-US" sz="2500" b="1" dirty="0" smtClean="0"/>
              <a:t>Title: </a:t>
            </a:r>
            <a:r>
              <a:rPr lang="en-US" sz="2500" dirty="0" smtClean="0"/>
              <a:t>Does </a:t>
            </a:r>
            <a:r>
              <a:rPr lang="en-US" sz="2500" dirty="0"/>
              <a:t>the title tell you anything? Does it mention the subject? Is the title obvious to the poem? Is there a tone of the title? Does it show historical </a:t>
            </a:r>
            <a:r>
              <a:rPr lang="en-US" sz="2500" dirty="0" smtClean="0"/>
              <a:t>significance?</a:t>
            </a:r>
          </a:p>
          <a:p>
            <a:pPr marL="514350" lvl="0" indent="-514350">
              <a:buFont typeface="+mj-lt"/>
              <a:buAutoNum type="arabicPeriod"/>
            </a:pPr>
            <a:r>
              <a:rPr lang="en-US" sz="2500" b="1" dirty="0" smtClean="0"/>
              <a:t>Poet: </a:t>
            </a:r>
            <a:r>
              <a:rPr lang="en-US" sz="2500" dirty="0" smtClean="0"/>
              <a:t>Is </a:t>
            </a:r>
            <a:r>
              <a:rPr lang="en-US" sz="2500" dirty="0"/>
              <a:t>the poet from a specific time period? Can you guess his/her age at the time of writing the poem? Is the poet male or female? Do you know the career of the poet? (politics, religion, music) Does the poet only write about specific subjects or genres? (historical, cultural, humorous</a:t>
            </a:r>
            <a:r>
              <a:rPr lang="en-US" sz="2500" dirty="0" smtClean="0"/>
              <a:t>).</a:t>
            </a:r>
          </a:p>
          <a:p>
            <a:pPr marL="514350" lvl="0" indent="-514350">
              <a:buFont typeface="+mj-lt"/>
              <a:buAutoNum type="arabicPeriod"/>
            </a:pPr>
            <a:r>
              <a:rPr lang="en-US" sz="2500" b="1" dirty="0" smtClean="0"/>
              <a:t>Setting: </a:t>
            </a:r>
            <a:r>
              <a:rPr lang="en-US" sz="2500" dirty="0" smtClean="0"/>
              <a:t>Does </a:t>
            </a:r>
            <a:r>
              <a:rPr lang="en-US" sz="2500" dirty="0"/>
              <a:t>the poem suggest a time period or specific place? Is there a time frame? Is there an indication of a particular season or month</a:t>
            </a:r>
            <a:r>
              <a:rPr lang="en-US" sz="2500" dirty="0" smtClean="0"/>
              <a:t>? </a:t>
            </a:r>
          </a:p>
          <a:p>
            <a:pPr marL="514350" lvl="0" indent="-514350">
              <a:buFont typeface="+mj-lt"/>
              <a:buAutoNum type="arabicPeriod"/>
            </a:pPr>
            <a:r>
              <a:rPr lang="en-US" sz="2500" b="1" dirty="0" smtClean="0"/>
              <a:t>Type </a:t>
            </a:r>
            <a:r>
              <a:rPr lang="en-US" sz="2500" b="1" dirty="0"/>
              <a:t>of </a:t>
            </a:r>
            <a:r>
              <a:rPr lang="en-US" sz="2500" b="1" dirty="0" smtClean="0"/>
              <a:t>Poem: </a:t>
            </a:r>
            <a:r>
              <a:rPr lang="en-US" sz="2500" dirty="0" smtClean="0"/>
              <a:t>What </a:t>
            </a:r>
            <a:r>
              <a:rPr lang="en-US" sz="2500" dirty="0"/>
              <a:t>is the type of poem? (narrative, limerick, haiku, epic, </a:t>
            </a:r>
            <a:r>
              <a:rPr lang="en-US" sz="2500" dirty="0" smtClean="0"/>
              <a:t>etc.) </a:t>
            </a:r>
            <a:r>
              <a:rPr lang="en-US" sz="2500" dirty="0"/>
              <a:t>Is it fiction or nonfiction</a:t>
            </a:r>
            <a:r>
              <a:rPr lang="en-US" sz="2500" dirty="0" smtClean="0"/>
              <a:t>? </a:t>
            </a:r>
          </a:p>
          <a:p>
            <a:pPr marL="514350" lvl="0" indent="-514350">
              <a:buFont typeface="+mj-lt"/>
              <a:buAutoNum type="arabicPeriod"/>
            </a:pPr>
            <a:r>
              <a:rPr lang="en-US" sz="2500" b="1" dirty="0" smtClean="0"/>
              <a:t>Subject: </a:t>
            </a:r>
            <a:r>
              <a:rPr lang="en-US" sz="2500" dirty="0" smtClean="0"/>
              <a:t>What </a:t>
            </a:r>
            <a:r>
              <a:rPr lang="en-US" sz="2500" dirty="0"/>
              <a:t>is the subject? Does the subject suggest meaning to the poem? What is your initial thought on the subject</a:t>
            </a:r>
            <a:r>
              <a:rPr lang="en-US" sz="2500" dirty="0" smtClean="0"/>
              <a:t>? </a:t>
            </a:r>
          </a:p>
          <a:p>
            <a:pPr marL="514350" lvl="0" indent="-514350">
              <a:buFont typeface="+mj-lt"/>
              <a:buAutoNum type="arabicPeriod"/>
            </a:pPr>
            <a:r>
              <a:rPr lang="en-US" sz="2500" b="1" dirty="0" smtClean="0"/>
              <a:t>Narrator/Speaker: </a:t>
            </a:r>
            <a:r>
              <a:rPr lang="en-US" sz="2500" dirty="0" smtClean="0"/>
              <a:t>What </a:t>
            </a:r>
            <a:r>
              <a:rPr lang="en-US" sz="2500" dirty="0"/>
              <a:t>is the gender of the speaker? (Male, female, not sure) What is the speaker’s point of view? (First person uses I, my, mine and Second person uses he, she, you) Does the speaker have an opinion of the subject</a:t>
            </a:r>
            <a:r>
              <a:rPr lang="en-US" sz="2500" dirty="0" smtClean="0"/>
              <a:t>? </a:t>
            </a:r>
          </a:p>
          <a:p>
            <a:pPr marL="514350" lvl="0" indent="-514350">
              <a:buFont typeface="+mj-lt"/>
              <a:buAutoNum type="arabicPeriod"/>
            </a:pPr>
            <a:r>
              <a:rPr lang="en-US" sz="2500" b="1" dirty="0" smtClean="0"/>
              <a:t>Change: </a:t>
            </a:r>
            <a:r>
              <a:rPr lang="en-US" sz="2500" dirty="0" smtClean="0"/>
              <a:t>Look </a:t>
            </a:r>
            <a:r>
              <a:rPr lang="en-US" sz="2500" dirty="0"/>
              <a:t>for a change in the poem. Does the subject change? Are feelings changing? Does time change? (positive to negative, beginning to end, young to old, past to present, simple to complex, compare and </a:t>
            </a:r>
            <a:r>
              <a:rPr lang="en-US" sz="2500" dirty="0" smtClean="0"/>
              <a:t>contrast)</a:t>
            </a:r>
          </a:p>
          <a:p>
            <a:pPr marL="514350" lvl="0" indent="-514350">
              <a:buFont typeface="+mj-lt"/>
              <a:buAutoNum type="arabicPeriod"/>
            </a:pPr>
            <a:r>
              <a:rPr lang="en-US" sz="2500" b="1" dirty="0" smtClean="0"/>
              <a:t>Poetic Devices: </a:t>
            </a:r>
            <a:r>
              <a:rPr lang="en-US" sz="2500" dirty="0" smtClean="0"/>
              <a:t>What </a:t>
            </a:r>
            <a:r>
              <a:rPr lang="en-US" sz="2500" dirty="0"/>
              <a:t>poetic/literary devices do you see in the poem? Why would the poet use these? How do they work together to create imagery for the poem? </a:t>
            </a:r>
          </a:p>
          <a:p>
            <a:endParaRPr lang="en-US" dirty="0"/>
          </a:p>
        </p:txBody>
      </p:sp>
    </p:spTree>
    <p:extLst>
      <p:ext uri="{BB962C8B-B14F-4D97-AF65-F5344CB8AC3E}">
        <p14:creationId xmlns:p14="http://schemas.microsoft.com/office/powerpoint/2010/main" val="2335031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tx1"/>
                </a:solidFill>
              </a:rPr>
              <a:t>Poetry Quick Writes</a:t>
            </a:r>
            <a:endParaRPr lang="en-US" dirty="0">
              <a:solidFill>
                <a:schemeClr val="tx1"/>
              </a:solidFill>
            </a:endParaRPr>
          </a:p>
        </p:txBody>
      </p:sp>
      <p:sp>
        <p:nvSpPr>
          <p:cNvPr id="5" name="Subtitle 4"/>
          <p:cNvSpPr>
            <a:spLocks noGrp="1"/>
          </p:cNvSpPr>
          <p:nvPr>
            <p:ph type="subTitle" idx="1"/>
          </p:nvPr>
        </p:nvSpPr>
        <p:spPr/>
        <p:txBody>
          <a:bodyPr/>
          <a:lstStyle/>
          <a:p>
            <a:r>
              <a:rPr lang="en-US" dirty="0" smtClean="0"/>
              <a:t>4/22</a:t>
            </a:r>
            <a:endParaRPr lang="en-US" dirty="0"/>
          </a:p>
        </p:txBody>
      </p:sp>
    </p:spTree>
    <p:extLst>
      <p:ext uri="{BB962C8B-B14F-4D97-AF65-F5344CB8AC3E}">
        <p14:creationId xmlns:p14="http://schemas.microsoft.com/office/powerpoint/2010/main" val="134978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t>
            </a:r>
            <a:r>
              <a:rPr lang="en-US" dirty="0" smtClean="0"/>
              <a:t>Targets 4/22 </a:t>
            </a:r>
            <a:endParaRPr lang="en-US" dirty="0"/>
          </a:p>
        </p:txBody>
      </p:sp>
      <p:sp>
        <p:nvSpPr>
          <p:cNvPr id="3" name="Content Placeholder 2"/>
          <p:cNvSpPr>
            <a:spLocks noGrp="1"/>
          </p:cNvSpPr>
          <p:nvPr>
            <p:ph idx="1"/>
          </p:nvPr>
        </p:nvSpPr>
        <p:spPr>
          <a:xfrm>
            <a:off x="152400" y="1600200"/>
            <a:ext cx="8229600" cy="5105400"/>
          </a:xfrm>
        </p:spPr>
        <p:txBody>
          <a:bodyPr>
            <a:normAutofit/>
          </a:bodyPr>
          <a:lstStyle/>
          <a:p>
            <a:pPr marL="457200" indent="-457200">
              <a:buFont typeface="+mj-lt"/>
              <a:buAutoNum type="arabicPeriod"/>
            </a:pPr>
            <a:r>
              <a:rPr lang="en-US" sz="5400" dirty="0" smtClean="0">
                <a:solidFill>
                  <a:schemeClr val="tx1"/>
                </a:solidFill>
              </a:rPr>
              <a:t>I can write a poem following directions</a:t>
            </a:r>
          </a:p>
          <a:p>
            <a:pPr marL="457200" indent="-457200">
              <a:buFont typeface="+mj-lt"/>
              <a:buAutoNum type="arabicPeriod"/>
            </a:pPr>
            <a:r>
              <a:rPr lang="en-US" sz="5400" dirty="0" smtClean="0">
                <a:solidFill>
                  <a:schemeClr val="tx1"/>
                </a:solidFill>
              </a:rPr>
              <a:t>I can demonstrate an understanding of poetic forms </a:t>
            </a:r>
            <a:endParaRPr lang="en-US" sz="5400" dirty="0">
              <a:solidFill>
                <a:schemeClr val="tx1"/>
              </a:solidFill>
            </a:endParaRPr>
          </a:p>
        </p:txBody>
      </p:sp>
    </p:spTree>
    <p:extLst>
      <p:ext uri="{BB962C8B-B14F-4D97-AF65-F5344CB8AC3E}">
        <p14:creationId xmlns:p14="http://schemas.microsoft.com/office/powerpoint/2010/main" val="4272470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 </a:t>
            </a:r>
            <a:endParaRPr lang="en-US" dirty="0"/>
          </a:p>
        </p:txBody>
      </p:sp>
      <p:sp>
        <p:nvSpPr>
          <p:cNvPr id="3" name="Content Placeholder 2"/>
          <p:cNvSpPr>
            <a:spLocks noGrp="1"/>
          </p:cNvSpPr>
          <p:nvPr>
            <p:ph idx="1"/>
          </p:nvPr>
        </p:nvSpPr>
        <p:spPr/>
        <p:txBody>
          <a:bodyPr>
            <a:normAutofit lnSpcReduction="10000"/>
          </a:bodyPr>
          <a:lstStyle/>
          <a:p>
            <a:r>
              <a:rPr lang="en-US" sz="3600" b="1" dirty="0" smtClean="0">
                <a:solidFill>
                  <a:schemeClr val="tx1"/>
                </a:solidFill>
                <a:effectLst/>
                <a:latin typeface="Book Antiqua"/>
                <a:ea typeface="Times New Roman"/>
                <a:cs typeface="Times New Roman"/>
              </a:rPr>
              <a:t>Choose four (4) </a:t>
            </a:r>
            <a:r>
              <a:rPr lang="en-US" sz="3600" dirty="0" smtClean="0">
                <a:solidFill>
                  <a:schemeClr val="tx1"/>
                </a:solidFill>
                <a:effectLst/>
                <a:latin typeface="Book Antiqua"/>
                <a:ea typeface="Times New Roman"/>
                <a:cs typeface="Times New Roman"/>
              </a:rPr>
              <a:t>of the following types of poetry and compose your own masterpiece following the parameters of each type.  Yes, you may attempt to write one of each one but it is not required</a:t>
            </a:r>
            <a:r>
              <a:rPr lang="en-US" sz="3600" dirty="0" smtClean="0">
                <a:solidFill>
                  <a:schemeClr val="tx1"/>
                </a:solidFill>
                <a:effectLst/>
                <a:latin typeface="Book Antiqua"/>
                <a:ea typeface="Times New Roman"/>
                <a:cs typeface="Times New Roman"/>
              </a:rPr>
              <a:t>.</a:t>
            </a:r>
          </a:p>
          <a:p>
            <a:r>
              <a:rPr lang="en-US" sz="3600" dirty="0" smtClean="0">
                <a:latin typeface="Book Antiqua"/>
                <a:ea typeface="Times New Roman"/>
                <a:cs typeface="Times New Roman"/>
              </a:rPr>
              <a:t>Poem directions and examples can be found on pages 2-3 in the Poetry Packet.</a:t>
            </a:r>
            <a:endParaRPr lang="en-US" sz="3600" dirty="0">
              <a:solidFill>
                <a:schemeClr val="tx1"/>
              </a:solidFill>
              <a:ea typeface="Times New Roman"/>
              <a:cs typeface="Times New Roman"/>
            </a:endParaRPr>
          </a:p>
        </p:txBody>
      </p:sp>
    </p:spTree>
    <p:extLst>
      <p:ext uri="{BB962C8B-B14F-4D97-AF65-F5344CB8AC3E}">
        <p14:creationId xmlns:p14="http://schemas.microsoft.com/office/powerpoint/2010/main" val="3425324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tx1"/>
                </a:solidFill>
              </a:rPr>
              <a:t>Personification, Onomatopoeia, Simile</a:t>
            </a:r>
            <a:endParaRPr lang="en-US" dirty="0">
              <a:solidFill>
                <a:schemeClr val="tx1"/>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133295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50</TotalTime>
  <Words>2325</Words>
  <Application>Microsoft Office PowerPoint</Application>
  <PresentationFormat>On-screen Show (4:3)</PresentationFormat>
  <Paragraphs>318</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Adjacency</vt:lpstr>
      <vt:lpstr>Poetry Unit</vt:lpstr>
      <vt:lpstr>A note about this unit</vt:lpstr>
      <vt:lpstr>Learning Targets 4/20-4/21 </vt:lpstr>
      <vt:lpstr>Analyzing a Poem </vt:lpstr>
      <vt:lpstr>Analyzing a Poem Steps </vt:lpstr>
      <vt:lpstr>Poetry Quick Writes</vt:lpstr>
      <vt:lpstr>Learning Targets 4/22 </vt:lpstr>
      <vt:lpstr>Quick Write </vt:lpstr>
      <vt:lpstr>Personification, Onomatopoeia, Simile</vt:lpstr>
      <vt:lpstr>Learning Targets 4/23-4/24</vt:lpstr>
      <vt:lpstr>Personification   </vt:lpstr>
      <vt:lpstr>Object needs a human trait </vt:lpstr>
      <vt:lpstr>Continued</vt:lpstr>
      <vt:lpstr>Human trait needs an object</vt:lpstr>
      <vt:lpstr>Onomatopoeia</vt:lpstr>
      <vt:lpstr>Purpose</vt:lpstr>
      <vt:lpstr>Simile</vt:lpstr>
      <vt:lpstr>Your Task 4/24</vt:lpstr>
      <vt:lpstr>Color Poem </vt:lpstr>
      <vt:lpstr>Learning Targets 5/14 </vt:lpstr>
      <vt:lpstr>Color Poem </vt:lpstr>
      <vt:lpstr>Examples</vt:lpstr>
      <vt:lpstr>Postcard Poem</vt:lpstr>
      <vt:lpstr>Learning Targets 5/15</vt:lpstr>
      <vt:lpstr>What is a postcard? </vt:lpstr>
      <vt:lpstr>Postcard Poem </vt:lpstr>
      <vt:lpstr>Postcard Poem </vt:lpstr>
      <vt:lpstr>Postcard from Fir Island</vt:lpstr>
      <vt:lpstr>Full Poem</vt:lpstr>
      <vt:lpstr>Childhood Poems</vt:lpstr>
      <vt:lpstr>Learning Targets 5/18-5/19</vt:lpstr>
      <vt:lpstr>Poems of Childhood Analysis</vt:lpstr>
      <vt:lpstr>Your Task: Childhood Poem 5/19</vt:lpstr>
      <vt:lpstr>Self and Society Poems </vt:lpstr>
      <vt:lpstr>Learning Targets 5/20-5/21 </vt:lpstr>
      <vt:lpstr>Society and Self Poems</vt:lpstr>
      <vt:lpstr>Your turn</vt:lpstr>
      <vt:lpstr>Snapshot in Time Poem</vt:lpstr>
      <vt:lpstr>Learning Targets 5/22</vt:lpstr>
      <vt:lpstr>Step One </vt:lpstr>
      <vt:lpstr>Step Two </vt:lpstr>
      <vt:lpstr>Step Three</vt:lpstr>
      <vt:lpstr>Examples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Unit</dc:title>
  <dc:creator>Kirsten Woldendorp</dc:creator>
  <cp:lastModifiedBy>Kirsten Woldendorp</cp:lastModifiedBy>
  <cp:revision>6</cp:revision>
  <dcterms:created xsi:type="dcterms:W3CDTF">2020-04-16T18:45:03Z</dcterms:created>
  <dcterms:modified xsi:type="dcterms:W3CDTF">2020-04-16T19:35:45Z</dcterms:modified>
</cp:coreProperties>
</file>