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87" r:id="rId17"/>
    <p:sldId id="288" r:id="rId18"/>
    <p:sldId id="271" r:id="rId19"/>
    <p:sldId id="272" r:id="rId20"/>
    <p:sldId id="273" r:id="rId21"/>
    <p:sldId id="274" r:id="rId22"/>
    <p:sldId id="275" r:id="rId23"/>
    <p:sldId id="276" r:id="rId24"/>
    <p:sldId id="277" r:id="rId25"/>
    <p:sldId id="278" r:id="rId26"/>
    <p:sldId id="279" r:id="rId27"/>
    <p:sldId id="280" r:id="rId28"/>
    <p:sldId id="281" r:id="rId29"/>
    <p:sldId id="289" r:id="rId30"/>
    <p:sldId id="283" r:id="rId31"/>
    <p:sldId id="284" r:id="rId32"/>
    <p:sldId id="285" r:id="rId33"/>
    <p:sldId id="28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18BA13-B0D6-47B4-9205-D2F8D311F507}" type="datetimeFigureOut">
              <a:rPr lang="en-US" smtClean="0"/>
              <a:t>12/1/2016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294782-A002-4CCC-A499-9387055A524E}" type="slidenum">
              <a:rPr lang="en-US" smtClean="0"/>
              <a:t>‹#›</a:t>
            </a:fld>
            <a:endParaRPr lang="en-US"/>
          </a:p>
        </p:txBody>
      </p:sp>
    </p:spTree>
    <p:extLst>
      <p:ext uri="{BB962C8B-B14F-4D97-AF65-F5344CB8AC3E}">
        <p14:creationId xmlns:p14="http://schemas.microsoft.com/office/powerpoint/2010/main" val="47428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EFD54E-9839-4907-B036-A710DA1B4EB7}" type="slidenum">
              <a:rPr lang="en-US" altLang="en-US"/>
              <a:pPr/>
              <a:t>14</a:t>
            </a:fld>
            <a:endParaRPr lang="en-US" alt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68445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620919-0186-420C-A4F4-D40142DF8BAE}" type="slidenum">
              <a:rPr lang="en-US" altLang="en-US"/>
              <a:pPr/>
              <a:t>26</a:t>
            </a:fld>
            <a:endParaRPr lang="en-US" altLang="en-US"/>
          </a:p>
        </p:txBody>
      </p:sp>
      <p:sp>
        <p:nvSpPr>
          <p:cNvPr id="122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2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454017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A07AC-0736-467D-AD5F-7B26CFD67CC8}" type="slidenum">
              <a:rPr lang="en-US" altLang="en-US"/>
              <a:pPr/>
              <a:t>27</a:t>
            </a:fld>
            <a:endParaRPr lang="en-US" alt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33615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9A1F53-4E65-4452-8350-686FAB93B968}" type="slidenum">
              <a:rPr lang="en-US" altLang="en-US"/>
              <a:pPr/>
              <a:t>28</a:t>
            </a:fld>
            <a:endParaRPr lang="en-US" alt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35867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4D1E1D-B5F0-43BE-9D6B-8B9497E16431}" type="slidenum">
              <a:rPr lang="en-US" altLang="en-US"/>
              <a:pPr/>
              <a:t>18</a:t>
            </a:fld>
            <a:endParaRPr lang="en-US" altLang="en-US"/>
          </a:p>
        </p:txBody>
      </p:sp>
      <p:sp>
        <p:nvSpPr>
          <p:cNvPr id="40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974246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C66392-7B70-4FBC-B026-ABD11A4751E0}" type="slidenum">
              <a:rPr lang="en-US" altLang="en-US"/>
              <a:pPr/>
              <a:t>19</a:t>
            </a:fld>
            <a:endParaRPr lang="en-US" altLang="en-US"/>
          </a:p>
        </p:txBody>
      </p:sp>
      <p:sp>
        <p:nvSpPr>
          <p:cNvPr id="81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002786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2F93DD-2B12-405E-9BEA-293DEE6AEE5C}" type="slidenum">
              <a:rPr lang="en-US" altLang="en-US"/>
              <a:pPr/>
              <a:t>20</a:t>
            </a:fld>
            <a:endParaRPr lang="en-US" altLang="en-US"/>
          </a:p>
        </p:txBody>
      </p:sp>
      <p:sp>
        <p:nvSpPr>
          <p:cNvPr id="61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1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76291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4A7331-93A8-49E1-8314-E6BC8F4E6835}" type="slidenum">
              <a:rPr lang="en-US" altLang="en-US"/>
              <a:pPr/>
              <a:t>21</a:t>
            </a:fld>
            <a:endParaRPr lang="en-US" altLang="en-US"/>
          </a:p>
        </p:txBody>
      </p:sp>
      <p:sp>
        <p:nvSpPr>
          <p:cNvPr id="1024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729126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CC22FC-09B3-4AFE-AEBE-D718630559A9}" type="slidenum">
              <a:rPr lang="en-US" altLang="en-US"/>
              <a:pPr/>
              <a:t>22</a:t>
            </a:fld>
            <a:endParaRPr lang="en-US" alt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94684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8BC22F-D159-401E-A96C-4F1E685ECC49}" type="slidenum">
              <a:rPr lang="en-US" altLang="en-US"/>
              <a:pPr/>
              <a:t>23</a:t>
            </a:fld>
            <a:endParaRPr lang="en-US" alt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16592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536D9F-AC75-4DDB-827C-3C2B3D277616}" type="slidenum">
              <a:rPr lang="en-US" altLang="en-US"/>
              <a:pPr/>
              <a:t>24</a:t>
            </a:fld>
            <a:endParaRPr lang="en-US" alt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17337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5762AB-8241-481F-917C-A2266BE24051}" type="slidenum">
              <a:rPr lang="en-US" altLang="en-US"/>
              <a:pPr/>
              <a:t>25</a:t>
            </a:fld>
            <a:endParaRPr lang="en-US" alt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05678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smtClean="0"/>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2">
                    <a:lumMod val="50000"/>
                  </a:schemeClr>
                </a:solidFill>
              </a:defRPr>
            </a:lvl1pPr>
          </a:lstStyle>
          <a:p>
            <a:fld id="{7A33EFA0-6F5B-41AE-A1E3-B228F2498786}" type="datetimeFigureOut">
              <a:rPr lang="en-US" smtClean="0"/>
              <a:pPr/>
              <a:t>12/1/2016</a:t>
            </a:fld>
            <a:endParaRPr lang="en-US"/>
          </a:p>
        </p:txBody>
      </p:sp>
      <p:sp>
        <p:nvSpPr>
          <p:cNvPr id="5" name="Footer Placeholder 4"/>
          <p:cNvSpPr>
            <a:spLocks noGrp="1"/>
          </p:cNvSpPr>
          <p:nvPr>
            <p:ph type="ftr" sz="quarter" idx="11"/>
          </p:nvPr>
        </p:nvSpPr>
        <p:spPr>
          <a:xfrm rot="21420000">
            <a:off x="-9144" y="4956048"/>
            <a:ext cx="2990088" cy="914400"/>
          </a:xfrm>
          <a:noFill/>
        </p:spPr>
        <p:txBody>
          <a:bodyPr wrap="square" rtlCol="0">
            <a:spAutoFit/>
          </a:bodyPr>
          <a:lstStyle>
            <a:lvl1pPr>
              <a:defRPr lang="en-US" sz="4200" dirty="0"/>
            </a:lvl1pPr>
          </a:lstStyle>
          <a:p>
            <a:endParaRPr lang="en-US"/>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3C14AEDD-5DA7-4438-A84A-C62E0121A111}" type="slidenum">
              <a:rPr lang="en-US" smtClean="0"/>
              <a:pPr/>
              <a:t>‹#›</a:t>
            </a:fld>
            <a:endParaRPr lang="en-US"/>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5513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33EFA0-6F5B-41AE-A1E3-B228F2498786}"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4AEDD-5DA7-4438-A84A-C62E0121A111}" type="slidenum">
              <a:rPr lang="en-US" smtClean="0"/>
              <a:pPr/>
              <a:t>‹#›</a:t>
            </a:fld>
            <a:endParaRPr lang="en-US"/>
          </a:p>
        </p:txBody>
      </p:sp>
    </p:spTree>
    <p:extLst>
      <p:ext uri="{BB962C8B-B14F-4D97-AF65-F5344CB8AC3E}">
        <p14:creationId xmlns:p14="http://schemas.microsoft.com/office/powerpoint/2010/main" val="3777354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33EFA0-6F5B-41AE-A1E3-B228F2498786}"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4AEDD-5DA7-4438-A84A-C62E0121A111}" type="slidenum">
              <a:rPr lang="en-US" smtClean="0"/>
              <a:pPr/>
              <a:t>‹#›</a:t>
            </a:fld>
            <a:endParaRPr lang="en-US"/>
          </a:p>
        </p:txBody>
      </p:sp>
    </p:spTree>
    <p:extLst>
      <p:ext uri="{BB962C8B-B14F-4D97-AF65-F5344CB8AC3E}">
        <p14:creationId xmlns:p14="http://schemas.microsoft.com/office/powerpoint/2010/main" val="2192322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33EFA0-6F5B-41AE-A1E3-B228F2498786}"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4AEDD-5DA7-4438-A84A-C62E0121A111}" type="slidenum">
              <a:rPr lang="en-US" smtClean="0"/>
              <a:pPr/>
              <a:t>‹#›</a:t>
            </a:fld>
            <a:endParaRPr lang="en-US"/>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076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33EFA0-6F5B-41AE-A1E3-B228F2498786}"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4AEDD-5DA7-4438-A84A-C62E0121A111}" type="slidenum">
              <a:rPr lang="en-US" smtClean="0"/>
              <a:pPr/>
              <a:t>‹#›</a:t>
            </a:fld>
            <a:endParaRPr lang="en-US"/>
          </a:p>
        </p:txBody>
      </p:sp>
    </p:spTree>
    <p:extLst>
      <p:ext uri="{BB962C8B-B14F-4D97-AF65-F5344CB8AC3E}">
        <p14:creationId xmlns:p14="http://schemas.microsoft.com/office/powerpoint/2010/main" val="4135130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A33EFA0-6F5B-41AE-A1E3-B228F2498786}" type="datetimeFigureOut">
              <a:rPr lang="en-US" smtClean="0"/>
              <a:pPr/>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14AEDD-5DA7-4438-A84A-C62E0121A111}" type="slidenum">
              <a:rPr lang="en-US" smtClean="0"/>
              <a:pPr/>
              <a:t>‹#›</a:t>
            </a:fld>
            <a:endParaRPr lang="en-US"/>
          </a:p>
        </p:txBody>
      </p:sp>
    </p:spTree>
    <p:extLst>
      <p:ext uri="{BB962C8B-B14F-4D97-AF65-F5344CB8AC3E}">
        <p14:creationId xmlns:p14="http://schemas.microsoft.com/office/powerpoint/2010/main" val="2784561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A33EFA0-6F5B-41AE-A1E3-B228F2498786}" type="datetimeFigureOut">
              <a:rPr lang="en-US" smtClean="0"/>
              <a:pPr/>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14AEDD-5DA7-4438-A84A-C62E0121A111}" type="slidenum">
              <a:rPr lang="en-US" smtClean="0"/>
              <a:pPr/>
              <a:t>‹#›</a:t>
            </a:fld>
            <a:endParaRPr lang="en-US"/>
          </a:p>
        </p:txBody>
      </p:sp>
    </p:spTree>
    <p:extLst>
      <p:ext uri="{BB962C8B-B14F-4D97-AF65-F5344CB8AC3E}">
        <p14:creationId xmlns:p14="http://schemas.microsoft.com/office/powerpoint/2010/main" val="3369971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33EFA0-6F5B-41AE-A1E3-B228F2498786}"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4AEDD-5DA7-4438-A84A-C62E0121A111}" type="slidenum">
              <a:rPr lang="en-US" smtClean="0"/>
              <a:pPr/>
              <a:t>‹#›</a:t>
            </a:fld>
            <a:endParaRPr lang="en-US"/>
          </a:p>
        </p:txBody>
      </p:sp>
    </p:spTree>
    <p:extLst>
      <p:ext uri="{BB962C8B-B14F-4D97-AF65-F5344CB8AC3E}">
        <p14:creationId xmlns:p14="http://schemas.microsoft.com/office/powerpoint/2010/main" val="3072689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33EFA0-6F5B-41AE-A1E3-B228F2498786}"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4AEDD-5DA7-4438-A84A-C62E0121A111}" type="slidenum">
              <a:rPr lang="en-US" smtClean="0"/>
              <a:pPr/>
              <a:t>‹#›</a:t>
            </a:fld>
            <a:endParaRPr lang="en-US"/>
          </a:p>
        </p:txBody>
      </p:sp>
    </p:spTree>
    <p:extLst>
      <p:ext uri="{BB962C8B-B14F-4D97-AF65-F5344CB8AC3E}">
        <p14:creationId xmlns:p14="http://schemas.microsoft.com/office/powerpoint/2010/main" val="3572287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33EFA0-6F5B-41AE-A1E3-B228F2498786}"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4AEDD-5DA7-4438-A84A-C62E0121A111}" type="slidenum">
              <a:rPr lang="en-US" smtClean="0"/>
              <a:pPr/>
              <a:t>‹#›</a:t>
            </a:fld>
            <a:endParaRPr lang="en-US"/>
          </a:p>
        </p:txBody>
      </p:sp>
    </p:spTree>
    <p:extLst>
      <p:ext uri="{BB962C8B-B14F-4D97-AF65-F5344CB8AC3E}">
        <p14:creationId xmlns:p14="http://schemas.microsoft.com/office/powerpoint/2010/main" val="355069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33EFA0-6F5B-41AE-A1E3-B228F2498786}" type="datetimeFigureOut">
              <a:rPr lang="en-US" smtClean="0"/>
              <a:pPr/>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14AEDD-5DA7-4438-A84A-C62E0121A111}" type="slidenum">
              <a:rPr lang="en-US" smtClean="0"/>
              <a:pPr/>
              <a:t>‹#›</a:t>
            </a:fld>
            <a:endParaRPr lang="en-US"/>
          </a:p>
        </p:txBody>
      </p:sp>
    </p:spTree>
    <p:extLst>
      <p:ext uri="{BB962C8B-B14F-4D97-AF65-F5344CB8AC3E}">
        <p14:creationId xmlns:p14="http://schemas.microsoft.com/office/powerpoint/2010/main" val="3709927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33EFA0-6F5B-41AE-A1E3-B228F2498786}"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4AEDD-5DA7-4438-A84A-C62E0121A111}" type="slidenum">
              <a:rPr lang="en-US" smtClean="0"/>
              <a:pPr/>
              <a:t>‹#›</a:t>
            </a:fld>
            <a:endParaRPr lang="en-US"/>
          </a:p>
        </p:txBody>
      </p:sp>
    </p:spTree>
    <p:extLst>
      <p:ext uri="{BB962C8B-B14F-4D97-AF65-F5344CB8AC3E}">
        <p14:creationId xmlns:p14="http://schemas.microsoft.com/office/powerpoint/2010/main" val="1975022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33EFA0-6F5B-41AE-A1E3-B228F2498786}" type="datetimeFigureOut">
              <a:rPr lang="en-US" smtClean="0"/>
              <a:pPr/>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14AEDD-5DA7-4438-A84A-C62E0121A111}" type="slidenum">
              <a:rPr lang="en-US" smtClean="0"/>
              <a:pPr/>
              <a:t>‹#›</a:t>
            </a:fld>
            <a:endParaRPr lang="en-US"/>
          </a:p>
        </p:txBody>
      </p:sp>
    </p:spTree>
    <p:extLst>
      <p:ext uri="{BB962C8B-B14F-4D97-AF65-F5344CB8AC3E}">
        <p14:creationId xmlns:p14="http://schemas.microsoft.com/office/powerpoint/2010/main" val="1210818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33EFA0-6F5B-41AE-A1E3-B228F2498786}" type="datetimeFigureOut">
              <a:rPr lang="en-US" smtClean="0"/>
              <a:pPr/>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14AEDD-5DA7-4438-A84A-C62E0121A111}" type="slidenum">
              <a:rPr lang="en-US" smtClean="0"/>
              <a:pPr/>
              <a:t>‹#›</a:t>
            </a:fld>
            <a:endParaRPr lang="en-US"/>
          </a:p>
        </p:txBody>
      </p:sp>
    </p:spTree>
    <p:extLst>
      <p:ext uri="{BB962C8B-B14F-4D97-AF65-F5344CB8AC3E}">
        <p14:creationId xmlns:p14="http://schemas.microsoft.com/office/powerpoint/2010/main" val="922796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33EFA0-6F5B-41AE-A1E3-B228F2498786}" type="datetimeFigureOut">
              <a:rPr lang="en-US" smtClean="0"/>
              <a:pPr/>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14AEDD-5DA7-4438-A84A-C62E0121A111}" type="slidenum">
              <a:rPr lang="en-US" smtClean="0"/>
              <a:pPr/>
              <a:t>‹#›</a:t>
            </a:fld>
            <a:endParaRPr lang="en-US"/>
          </a:p>
        </p:txBody>
      </p:sp>
    </p:spTree>
    <p:extLst>
      <p:ext uri="{BB962C8B-B14F-4D97-AF65-F5344CB8AC3E}">
        <p14:creationId xmlns:p14="http://schemas.microsoft.com/office/powerpoint/2010/main" val="4187782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33EFA0-6F5B-41AE-A1E3-B228F2498786}"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4AEDD-5DA7-4438-A84A-C62E0121A111}" type="slidenum">
              <a:rPr lang="en-US" smtClean="0"/>
              <a:pPr/>
              <a:t>‹#›</a:t>
            </a:fld>
            <a:endParaRPr lang="en-US"/>
          </a:p>
        </p:txBody>
      </p:sp>
    </p:spTree>
    <p:extLst>
      <p:ext uri="{BB962C8B-B14F-4D97-AF65-F5344CB8AC3E}">
        <p14:creationId xmlns:p14="http://schemas.microsoft.com/office/powerpoint/2010/main" val="673204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33EFA0-6F5B-41AE-A1E3-B228F2498786}" type="datetimeFigureOut">
              <a:rPr lang="en-US" smtClean="0"/>
              <a:pPr/>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14AEDD-5DA7-4438-A84A-C62E0121A111}" type="slidenum">
              <a:rPr lang="en-US" smtClean="0"/>
              <a:pPr/>
              <a:t>‹#›</a:t>
            </a:fld>
            <a:endParaRPr lang="en-US"/>
          </a:p>
        </p:txBody>
      </p:sp>
    </p:spTree>
    <p:extLst>
      <p:ext uri="{BB962C8B-B14F-4D97-AF65-F5344CB8AC3E}">
        <p14:creationId xmlns:p14="http://schemas.microsoft.com/office/powerpoint/2010/main" val="2848892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2">
                    <a:lumMod val="50000"/>
                  </a:schemeClr>
                </a:solidFill>
              </a:defRPr>
            </a:lvl1pPr>
          </a:lstStyle>
          <a:p>
            <a:fld id="{7A33EFA0-6F5B-41AE-A1E3-B228F2498786}" type="datetimeFigureOut">
              <a:rPr lang="en-US" smtClean="0"/>
              <a:pPr/>
              <a:t>12/1/2016</a:t>
            </a:fld>
            <a:endParaRPr lang="en-US"/>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2">
                    <a:lumMod val="50000"/>
                  </a:schemeClr>
                </a:solidFill>
              </a:defRPr>
            </a:lvl1pPr>
          </a:lstStyle>
          <a:p>
            <a:endParaRPr lang="en-US"/>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2">
                    <a:lumMod val="50000"/>
                  </a:schemeClr>
                </a:solidFill>
              </a:defRPr>
            </a:lvl1pPr>
          </a:lstStyle>
          <a:p>
            <a:fld id="{3C14AEDD-5DA7-4438-A84A-C62E0121A111}" type="slidenum">
              <a:rPr lang="en-US" smtClean="0"/>
              <a:pPr/>
              <a:t>‹#›</a:t>
            </a:fld>
            <a:endParaRPr lang="en-US"/>
          </a:p>
        </p:txBody>
      </p:sp>
    </p:spTree>
    <p:extLst>
      <p:ext uri="{BB962C8B-B14F-4D97-AF65-F5344CB8AC3E}">
        <p14:creationId xmlns:p14="http://schemas.microsoft.com/office/powerpoint/2010/main" val="651028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densho.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5400" dirty="0" smtClean="0"/>
              <a:t>The Pacific Northwest in the first half of the 20</a:t>
            </a:r>
            <a:r>
              <a:rPr lang="en-US" sz="5400" baseline="30000" dirty="0" smtClean="0"/>
              <a:t>th</a:t>
            </a:r>
            <a:r>
              <a:rPr lang="en-US" sz="5400" dirty="0" smtClean="0"/>
              <a:t> century</a:t>
            </a:r>
            <a:endParaRPr lang="en-US" sz="5400" dirty="0"/>
          </a:p>
        </p:txBody>
      </p:sp>
      <p:sp>
        <p:nvSpPr>
          <p:cNvPr id="3" name="Subtitle 2"/>
          <p:cNvSpPr>
            <a:spLocks noGrp="1"/>
          </p:cNvSpPr>
          <p:nvPr>
            <p:ph type="subTitle" idx="1"/>
          </p:nvPr>
        </p:nvSpPr>
        <p:spPr/>
        <p:txBody>
          <a:bodyPr/>
          <a:lstStyle/>
          <a:p>
            <a:r>
              <a:rPr lang="en-US" dirty="0" smtClean="0"/>
              <a:t>AKA: The Forgotten Years</a:t>
            </a:r>
            <a:endParaRPr lang="en-US" dirty="0"/>
          </a:p>
        </p:txBody>
      </p:sp>
    </p:spTree>
    <p:extLst>
      <p:ext uri="{BB962C8B-B14F-4D97-AF65-F5344CB8AC3E}">
        <p14:creationId xmlns:p14="http://schemas.microsoft.com/office/powerpoint/2010/main" val="2856759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62" cy="380999"/>
          </a:xfrm>
        </p:spPr>
        <p:txBody>
          <a:bodyPr/>
          <a:lstStyle/>
          <a:p>
            <a:r>
              <a:rPr lang="en-US" dirty="0" err="1" smtClean="0"/>
              <a:t>Hoovervilles</a:t>
            </a:r>
            <a:r>
              <a:rPr lang="en-US" dirty="0" smtClean="0"/>
              <a:t> in Seattle</a:t>
            </a:r>
            <a:endParaRPr lang="en-US" dirty="0"/>
          </a:p>
        </p:txBody>
      </p:sp>
      <p:sp>
        <p:nvSpPr>
          <p:cNvPr id="3" name="Content Placeholder 2"/>
          <p:cNvSpPr>
            <a:spLocks noGrp="1"/>
          </p:cNvSpPr>
          <p:nvPr>
            <p:ph sz="quarter" idx="13"/>
          </p:nvPr>
        </p:nvSpPr>
        <p:spPr>
          <a:xfrm>
            <a:off x="514351" y="1371600"/>
            <a:ext cx="7796030" cy="4876800"/>
          </a:xfrm>
        </p:spPr>
        <p:txBody>
          <a:bodyPr>
            <a:normAutofit fontScale="77500" lnSpcReduction="20000"/>
          </a:bodyPr>
          <a:lstStyle/>
          <a:p>
            <a:r>
              <a:rPr lang="en-US" dirty="0"/>
              <a:t>Families doubled up in apartments, others were evicted and built makeshift houses. Groups of these dwellings for the homeless were called </a:t>
            </a:r>
            <a:r>
              <a:rPr lang="en-US" u="sng" dirty="0" err="1" smtClean="0"/>
              <a:t>Hoovervilles</a:t>
            </a:r>
            <a:r>
              <a:rPr lang="en-US" dirty="0" smtClean="0"/>
              <a:t>. </a:t>
            </a:r>
          </a:p>
          <a:p>
            <a:r>
              <a:rPr lang="en-US" dirty="0" smtClean="0"/>
              <a:t>in </a:t>
            </a:r>
            <a:r>
              <a:rPr lang="en-US" dirty="0"/>
              <a:t>Seattle, one of the largest cluster of homeless was located on the tide flats on the site of the former Skinner and Eddy Shipyard. Its boundaries were the Port of Seattle, warehouses, and Railroad Avenue. </a:t>
            </a:r>
            <a:endParaRPr lang="en-US" dirty="0" smtClean="0"/>
          </a:p>
          <a:p>
            <a:r>
              <a:rPr lang="en-US" dirty="0" smtClean="0"/>
              <a:t>A </a:t>
            </a:r>
            <a:r>
              <a:rPr lang="en-US" dirty="0"/>
              <a:t>city of shacks, dwellings were fashioned from packing boxes and any other discarded materials the residents could find. Hundreds of men lived there. Other large cluster of shacks in Seattle were located in the southern industrial section and in </a:t>
            </a:r>
            <a:r>
              <a:rPr lang="en-US" dirty="0" err="1"/>
              <a:t>Interbay</a:t>
            </a:r>
            <a:r>
              <a:rPr lang="en-US" dirty="0"/>
              <a:t>. </a:t>
            </a:r>
            <a:endParaRPr lang="en-US" dirty="0" smtClean="0"/>
          </a:p>
          <a:p>
            <a:r>
              <a:rPr lang="en-US" dirty="0" smtClean="0"/>
              <a:t>Several </a:t>
            </a:r>
            <a:r>
              <a:rPr lang="en-US" dirty="0"/>
              <a:t>attempts were made to get rid of the shack towns during the 1930s. City officials saw them as a health problem and a nuisance. Finally, in 1941, a shack elimination program began and the shack towns were systematically eliminated.</a:t>
            </a:r>
          </a:p>
          <a:p>
            <a:r>
              <a:rPr lang="en-US" dirty="0"/>
              <a:t>Source: http://www.seattle.gov/cityarchives/exhibits-and-education/digital-document-libraries/hoovervilles-in-seattle</a:t>
            </a:r>
          </a:p>
        </p:txBody>
      </p:sp>
    </p:spTree>
    <p:extLst>
      <p:ext uri="{BB962C8B-B14F-4D97-AF65-F5344CB8AC3E}">
        <p14:creationId xmlns:p14="http://schemas.microsoft.com/office/powerpoint/2010/main" val="1203423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797662" cy="609599"/>
          </a:xfrm>
        </p:spPr>
        <p:txBody>
          <a:bodyPr>
            <a:normAutofit/>
          </a:bodyPr>
          <a:lstStyle/>
          <a:p>
            <a:pPr algn="ctr"/>
            <a:r>
              <a:rPr lang="en-US" sz="3600" dirty="0" err="1" smtClean="0"/>
              <a:t>Hoovervilles</a:t>
            </a:r>
            <a:r>
              <a:rPr lang="en-US" sz="3600" dirty="0" smtClean="0"/>
              <a:t> and Homelessness</a:t>
            </a:r>
            <a:endParaRPr lang="en-US" sz="3600" dirty="0"/>
          </a:p>
        </p:txBody>
      </p:sp>
      <p:sp>
        <p:nvSpPr>
          <p:cNvPr id="3" name="Content Placeholder 2"/>
          <p:cNvSpPr>
            <a:spLocks noGrp="1"/>
          </p:cNvSpPr>
          <p:nvPr>
            <p:ph sz="quarter" idx="13"/>
          </p:nvPr>
        </p:nvSpPr>
        <p:spPr>
          <a:xfrm>
            <a:off x="609600" y="1219200"/>
            <a:ext cx="7467600" cy="4525963"/>
          </a:xfrm>
          <a:prstGeom prst="rect">
            <a:avLst/>
          </a:prstGeom>
        </p:spPr>
        <p:txBody>
          <a:bodyPr/>
          <a:lstStyle/>
          <a:p>
            <a:r>
              <a:rPr lang="en-US" sz="2800" dirty="0" smtClean="0">
                <a:latin typeface="Times New Roman" panose="02020603050405020304" pitchFamily="18" charset="0"/>
                <a:cs typeface="Times New Roman" panose="02020603050405020304" pitchFamily="18" charset="0"/>
              </a:rPr>
              <a:t>You will use a variety of resources to build a photo essay comparing the </a:t>
            </a:r>
            <a:r>
              <a:rPr lang="en-US" sz="2800" dirty="0" err="1" smtClean="0">
                <a:latin typeface="Times New Roman" panose="02020603050405020304" pitchFamily="18" charset="0"/>
                <a:cs typeface="Times New Roman" panose="02020603050405020304" pitchFamily="18" charset="0"/>
              </a:rPr>
              <a:t>Hoovervilles</a:t>
            </a:r>
            <a:r>
              <a:rPr lang="en-US" sz="2800" dirty="0" smtClean="0">
                <a:latin typeface="Times New Roman" panose="02020603050405020304" pitchFamily="18" charset="0"/>
                <a:cs typeface="Times New Roman" panose="02020603050405020304" pitchFamily="18" charset="0"/>
              </a:rPr>
              <a:t> in Washington during the Great Depression to homelessness in Seattle today. </a:t>
            </a:r>
          </a:p>
          <a:p>
            <a:r>
              <a:rPr lang="en-US" sz="2800" dirty="0" smtClean="0">
                <a:latin typeface="Times New Roman" panose="02020603050405020304" pitchFamily="18" charset="0"/>
                <a:cs typeface="Times New Roman" panose="02020603050405020304" pitchFamily="18" charset="0"/>
              </a:rPr>
              <a:t>You will have today and tomorrow to work on this.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849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797662" cy="914399"/>
          </a:xfrm>
        </p:spPr>
        <p:txBody>
          <a:bodyPr/>
          <a:lstStyle/>
          <a:p>
            <a:r>
              <a:rPr lang="en-US" dirty="0" smtClean="0"/>
              <a:t>Construction </a:t>
            </a:r>
            <a:endParaRPr lang="en-US" dirty="0"/>
          </a:p>
        </p:txBody>
      </p:sp>
      <p:sp>
        <p:nvSpPr>
          <p:cNvPr id="3" name="Content Placeholder 2"/>
          <p:cNvSpPr>
            <a:spLocks noGrp="1"/>
          </p:cNvSpPr>
          <p:nvPr>
            <p:ph sz="quarter" idx="13"/>
          </p:nvPr>
        </p:nvSpPr>
        <p:spPr>
          <a:xfrm>
            <a:off x="457200" y="1600200"/>
            <a:ext cx="7796030" cy="3886200"/>
          </a:xfrm>
        </p:spPr>
        <p:txBody>
          <a:bodyPr>
            <a:normAutofit fontScale="92500" lnSpcReduction="10000"/>
          </a:bodyPr>
          <a:lstStyle/>
          <a:p>
            <a:r>
              <a:rPr lang="en-US" sz="2800" dirty="0" smtClean="0"/>
              <a:t>Must have 8-10 photos with  your own captions</a:t>
            </a:r>
          </a:p>
          <a:p>
            <a:pPr lvl="1"/>
            <a:r>
              <a:rPr lang="en-US" sz="2600" dirty="0" smtClean="0"/>
              <a:t>Caption: one-two sentences with citation for picture </a:t>
            </a:r>
          </a:p>
          <a:p>
            <a:r>
              <a:rPr lang="en-US" sz="2800" dirty="0" smtClean="0"/>
              <a:t>You will be saving these to the public folder</a:t>
            </a:r>
          </a:p>
          <a:p>
            <a:r>
              <a:rPr lang="en-US" sz="2800" dirty="0" smtClean="0"/>
              <a:t>Woldendorp Folder: NW Studies Photo essay </a:t>
            </a:r>
            <a:endParaRPr lang="en-US" sz="2800" dirty="0"/>
          </a:p>
        </p:txBody>
      </p:sp>
    </p:spTree>
    <p:extLst>
      <p:ext uri="{BB962C8B-B14F-4D97-AF65-F5344CB8AC3E}">
        <p14:creationId xmlns:p14="http://schemas.microsoft.com/office/powerpoint/2010/main" val="418144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Japanese Internment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25856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685800" y="5410200"/>
            <a:ext cx="7848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b="1"/>
              <a:t>Should the United States continue this practice? Why or why not?</a:t>
            </a:r>
          </a:p>
        </p:txBody>
      </p:sp>
      <p:sp>
        <p:nvSpPr>
          <p:cNvPr id="2183" name="Text Box 135"/>
          <p:cNvSpPr txBox="1">
            <a:spLocks noChangeArrowheads="1"/>
          </p:cNvSpPr>
          <p:nvPr/>
        </p:nvSpPr>
        <p:spPr bwMode="auto">
          <a:xfrm>
            <a:off x="457200" y="762000"/>
            <a:ext cx="82296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latin typeface="Times New Roman" panose="02020603050405020304" pitchFamily="18" charset="0"/>
                <a:cs typeface="Times New Roman" panose="02020603050405020304" pitchFamily="18" charset="0"/>
              </a:rPr>
              <a:t>After the </a:t>
            </a:r>
            <a:r>
              <a:rPr lang="en-US" altLang="en-US" dirty="0" smtClean="0">
                <a:latin typeface="Times New Roman" panose="02020603050405020304" pitchFamily="18" charset="0"/>
                <a:cs typeface="Times New Roman" panose="02020603050405020304" pitchFamily="18" charset="0"/>
              </a:rPr>
              <a:t>terrorist attacks of 9/11, the </a:t>
            </a:r>
            <a:r>
              <a:rPr lang="en-US" altLang="en-US" dirty="0">
                <a:latin typeface="Times New Roman" panose="02020603050405020304" pitchFamily="18" charset="0"/>
                <a:cs typeface="Times New Roman" panose="02020603050405020304" pitchFamily="18" charset="0"/>
              </a:rPr>
              <a:t>United States began cracking down on air travel security. One of the methods suggested to help eliminate suspects is racial profiling, or the act of looking at someone’s race and making judgments about them. Some people argue that by doing this security forces could eliminate “obvious non-terrorists” and concentrate on those they see as a threat. While the </a:t>
            </a:r>
            <a:r>
              <a:rPr lang="en-US" altLang="en-US" dirty="0" smtClean="0">
                <a:latin typeface="Times New Roman" panose="02020603050405020304" pitchFamily="18" charset="0"/>
                <a:cs typeface="Times New Roman" panose="02020603050405020304" pitchFamily="18" charset="0"/>
              </a:rPr>
              <a:t>federal </a:t>
            </a:r>
            <a:r>
              <a:rPr lang="en-US" altLang="en-US" dirty="0">
                <a:latin typeface="Times New Roman" panose="02020603050405020304" pitchFamily="18" charset="0"/>
                <a:cs typeface="Times New Roman" panose="02020603050405020304" pitchFamily="18" charset="0"/>
              </a:rPr>
              <a:t>government has never admitted to it, it is widely believe they endorse the practice.</a:t>
            </a:r>
          </a:p>
          <a:p>
            <a:endParaRPr lang="en-US" altLang="en-US" dirty="0"/>
          </a:p>
        </p:txBody>
      </p:sp>
      <p:pic>
        <p:nvPicPr>
          <p:cNvPr id="2185" name="Picture 137" descr="airport security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850" y="3048000"/>
            <a:ext cx="1581150" cy="15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458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19" y="304801"/>
            <a:ext cx="7797662" cy="533400"/>
          </a:xfrm>
        </p:spPr>
        <p:txBody>
          <a:bodyPr/>
          <a:lstStyle/>
          <a:p>
            <a:r>
              <a:rPr lang="en-US" dirty="0" smtClean="0"/>
              <a:t>Asian American Relations</a:t>
            </a:r>
            <a:endParaRPr lang="en-US" dirty="0"/>
          </a:p>
        </p:txBody>
      </p:sp>
      <p:sp>
        <p:nvSpPr>
          <p:cNvPr id="3" name="Content Placeholder 2"/>
          <p:cNvSpPr>
            <a:spLocks noGrp="1"/>
          </p:cNvSpPr>
          <p:nvPr>
            <p:ph sz="quarter" idx="13"/>
          </p:nvPr>
        </p:nvSpPr>
        <p:spPr>
          <a:xfrm>
            <a:off x="514351" y="1143000"/>
            <a:ext cx="7796030" cy="4231585"/>
          </a:xfrm>
        </p:spPr>
        <p:txBody>
          <a:bodyPr>
            <a:normAutofit lnSpcReduction="10000"/>
          </a:bodyPr>
          <a:lstStyle/>
          <a:p>
            <a:r>
              <a:rPr lang="en-US" dirty="0" smtClean="0">
                <a:latin typeface="Times New Roman" panose="02020603050405020304" pitchFamily="18" charset="0"/>
                <a:cs typeface="Times New Roman" panose="02020603050405020304" pitchFamily="18" charset="0"/>
              </a:rPr>
              <a:t>Excluded and discriminated against from Chinese exclusion, ends in 1920</a:t>
            </a:r>
          </a:p>
          <a:p>
            <a:r>
              <a:rPr lang="en-US" dirty="0" smtClean="0">
                <a:latin typeface="Times New Roman" panose="02020603050405020304" pitchFamily="18" charset="0"/>
                <a:cs typeface="Times New Roman" panose="02020603050405020304" pitchFamily="18" charset="0"/>
              </a:rPr>
              <a:t>Land quotas put into place</a:t>
            </a:r>
          </a:p>
          <a:p>
            <a:r>
              <a:rPr lang="en-US" dirty="0" smtClean="0">
                <a:latin typeface="Times New Roman" panose="02020603050405020304" pitchFamily="18" charset="0"/>
                <a:cs typeface="Times New Roman" panose="02020603050405020304" pitchFamily="18" charset="0"/>
              </a:rPr>
              <a:t>Some laws said even US born kids could not become citizens (arguably unconstitutional)</a:t>
            </a:r>
          </a:p>
          <a:p>
            <a:r>
              <a:rPr lang="en-US" dirty="0" smtClean="0">
                <a:latin typeface="Times New Roman" panose="02020603050405020304" pitchFamily="18" charset="0"/>
                <a:cs typeface="Times New Roman" panose="02020603050405020304" pitchFamily="18" charset="0"/>
              </a:rPr>
              <a:t>Formed own communities (International District)</a:t>
            </a:r>
          </a:p>
          <a:p>
            <a:r>
              <a:rPr lang="en-US" dirty="0" smtClean="0">
                <a:latin typeface="Times New Roman" panose="02020603050405020304" pitchFamily="18" charset="0"/>
                <a:cs typeface="Times New Roman" panose="02020603050405020304" pitchFamily="18" charset="0"/>
              </a:rPr>
              <a:t>Begin Pike Place Market as a food market</a:t>
            </a:r>
          </a:p>
          <a:p>
            <a:r>
              <a:rPr lang="en-US" dirty="0" smtClean="0">
                <a:latin typeface="Times New Roman" panose="02020603050405020304" pitchFamily="18" charset="0"/>
                <a:cs typeface="Times New Roman" panose="02020603050405020304" pitchFamily="18" charset="0"/>
              </a:rPr>
              <a:t>Thrive as farmers grow 50% of WA’s food</a:t>
            </a:r>
          </a:p>
          <a:p>
            <a:r>
              <a:rPr lang="en-US" dirty="0" smtClean="0">
                <a:latin typeface="Times New Roman" panose="02020603050405020304" pitchFamily="18" charset="0"/>
                <a:cs typeface="Times New Roman" panose="02020603050405020304" pitchFamily="18" charset="0"/>
              </a:rPr>
              <a:t>Going well and making racial strides until Pearl Harbor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5767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19" y="228601"/>
            <a:ext cx="7797662" cy="609600"/>
          </a:xfrm>
        </p:spPr>
        <p:txBody>
          <a:bodyPr/>
          <a:lstStyle/>
          <a:p>
            <a:r>
              <a:rPr lang="en-US" dirty="0" smtClean="0"/>
              <a:t>Japanese internment </a:t>
            </a:r>
            <a:endParaRPr lang="en-US" dirty="0"/>
          </a:p>
        </p:txBody>
      </p:sp>
      <p:sp>
        <p:nvSpPr>
          <p:cNvPr id="3" name="Content Placeholder 2"/>
          <p:cNvSpPr>
            <a:spLocks noGrp="1"/>
          </p:cNvSpPr>
          <p:nvPr>
            <p:ph sz="quarter" idx="13"/>
          </p:nvPr>
        </p:nvSpPr>
        <p:spPr>
          <a:xfrm>
            <a:off x="152400" y="990600"/>
            <a:ext cx="8610600" cy="5257800"/>
          </a:xfrm>
        </p:spPr>
        <p:txBody>
          <a:bodyPr>
            <a:normAutofit fontScale="70000" lnSpcReduction="20000"/>
          </a:bodyPr>
          <a:lstStyle/>
          <a:p>
            <a:r>
              <a:rPr lang="en-US" sz="2900" dirty="0">
                <a:latin typeface="Times New Roman" panose="02020603050405020304" pitchFamily="18" charset="0"/>
                <a:cs typeface="Times New Roman" panose="02020603050405020304" pitchFamily="18" charset="0"/>
              </a:rPr>
              <a:t>Happened as a result of the attacks on pearl harbor.</a:t>
            </a:r>
          </a:p>
          <a:p>
            <a:r>
              <a:rPr lang="en-US" sz="2900" dirty="0">
                <a:latin typeface="Times New Roman" panose="02020603050405020304" pitchFamily="18" charset="0"/>
                <a:cs typeface="Times New Roman" panose="02020603050405020304" pitchFamily="18" charset="0"/>
              </a:rPr>
              <a:t>Japanese Americans were suspected of remaining loyal to their ancestral land. ANTI-JAPANESE PARANOIA increased because of a large Japanese presence on the West Coast.</a:t>
            </a:r>
          </a:p>
          <a:p>
            <a:r>
              <a:rPr lang="en-US" sz="2900" dirty="0">
                <a:latin typeface="Times New Roman" panose="02020603050405020304" pitchFamily="18" charset="0"/>
                <a:cs typeface="Times New Roman" panose="02020603050405020304" pitchFamily="18" charset="0"/>
              </a:rPr>
              <a:t>Executive Order 9066: </a:t>
            </a:r>
            <a:r>
              <a:rPr lang="en-US" sz="2900" dirty="0" smtClean="0">
                <a:latin typeface="Times New Roman" panose="02020603050405020304" pitchFamily="18" charset="0"/>
                <a:cs typeface="Times New Roman" panose="02020603050405020304" pitchFamily="18" charset="0"/>
              </a:rPr>
              <a:t>“dated </a:t>
            </a:r>
            <a:r>
              <a:rPr lang="en-US" sz="2900" dirty="0">
                <a:latin typeface="Times New Roman" panose="02020603050405020304" pitchFamily="18" charset="0"/>
                <a:cs typeface="Times New Roman" panose="02020603050405020304" pitchFamily="18" charset="0"/>
              </a:rPr>
              <a:t>February 19, 1942, gave the military broad powers to ban any citizen from a fifty- to sixty-mile-wide coastal area stretching from Washington state to California and extending inland into southern Arizona. The order also authorized transporting these citizens to assembly centers hastily set up and governed by the military in California, Arizona, Washington state, and </a:t>
            </a:r>
            <a:r>
              <a:rPr lang="en-US" sz="2900" dirty="0" smtClean="0">
                <a:latin typeface="Times New Roman" panose="02020603050405020304" pitchFamily="18" charset="0"/>
                <a:cs typeface="Times New Roman" panose="02020603050405020304" pitchFamily="18" charset="0"/>
              </a:rPr>
              <a:t>Oregon”</a:t>
            </a:r>
            <a:endParaRPr lang="en-US" sz="29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76177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546463" y="670561"/>
            <a:ext cx="7796030" cy="5145985"/>
          </a:xfrm>
        </p:spPr>
        <p:txBody>
          <a:bodyPr>
            <a:normAutofit fontScale="70000" lnSpcReduction="20000"/>
          </a:bodyPr>
          <a:lstStyle/>
          <a:p>
            <a:r>
              <a:rPr lang="en-US" sz="2900" dirty="0">
                <a:latin typeface="Times New Roman" panose="02020603050405020304" pitchFamily="18" charset="0"/>
                <a:cs typeface="Times New Roman" panose="02020603050405020304" pitchFamily="18" charset="0"/>
              </a:rPr>
              <a:t>forced relocation and incarceration in camps in the interior of the country.</a:t>
            </a:r>
          </a:p>
          <a:p>
            <a:pPr lvl="1"/>
            <a:r>
              <a:rPr lang="en-US" sz="2700" dirty="0">
                <a:latin typeface="Times New Roman" panose="02020603050405020304" pitchFamily="18" charset="0"/>
                <a:cs typeface="Times New Roman" panose="02020603050405020304" pitchFamily="18" charset="0"/>
              </a:rPr>
              <a:t>between 110,000 and 120,000 people of Japanese ancestry who had lived on the Pacific coast.</a:t>
            </a:r>
          </a:p>
          <a:p>
            <a:r>
              <a:rPr lang="en-US" sz="2900" dirty="0">
                <a:latin typeface="Times New Roman" panose="02020603050405020304" pitchFamily="18" charset="0"/>
                <a:cs typeface="Times New Roman" panose="02020603050405020304" pitchFamily="18" charset="0"/>
              </a:rPr>
              <a:t>Almost two-thirds of the interns were NISEI, or Japanese Americans born in the United States.</a:t>
            </a:r>
          </a:p>
          <a:p>
            <a:r>
              <a:rPr lang="en-US" sz="2900" dirty="0">
                <a:latin typeface="Times New Roman" panose="02020603050405020304" pitchFamily="18" charset="0"/>
                <a:cs typeface="Times New Roman" panose="02020603050405020304" pitchFamily="18" charset="0"/>
              </a:rPr>
              <a:t>Many families sold their homes, their stores, and most of their assets. They could not be certain their homes and livelihoods would still be there upon their return. Because of the mad rush to sell, properties and inventories were often sold at a fraction of their true value.</a:t>
            </a:r>
          </a:p>
          <a:p>
            <a:endParaRPr lang="en-US" dirty="0"/>
          </a:p>
        </p:txBody>
      </p:sp>
    </p:spTree>
    <p:extLst>
      <p:ext uri="{BB962C8B-B14F-4D97-AF65-F5344CB8AC3E}">
        <p14:creationId xmlns:p14="http://schemas.microsoft.com/office/powerpoint/2010/main" val="3615032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625764"/>
            <a:ext cx="6019800" cy="4815840"/>
          </a:xfrm>
          <a:prstGeom prst="rect">
            <a:avLst/>
          </a:prstGeom>
        </p:spPr>
      </p:pic>
    </p:spTree>
    <p:extLst>
      <p:ext uri="{BB962C8B-B14F-4D97-AF65-F5344CB8AC3E}">
        <p14:creationId xmlns:p14="http://schemas.microsoft.com/office/powerpoint/2010/main" val="184106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026"/>
          <p:cNvSpPr txBox="1">
            <a:spLocks noChangeArrowheads="1"/>
          </p:cNvSpPr>
          <p:nvPr/>
        </p:nvSpPr>
        <p:spPr bwMode="auto">
          <a:xfrm>
            <a:off x="304800" y="1066800"/>
            <a:ext cx="8610600" cy="481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6000"/>
              <a:t>“Racial affinities are not severed by migration and the Japanese race is an enemy race.” </a:t>
            </a:r>
          </a:p>
          <a:p>
            <a:pPr algn="r">
              <a:spcBef>
                <a:spcPct val="50000"/>
              </a:spcBef>
            </a:pPr>
            <a:r>
              <a:rPr lang="en-US" altLang="en-US" sz="2800"/>
              <a:t>			—General John DeWitt, commanding general on the West Coast</a:t>
            </a:r>
          </a:p>
        </p:txBody>
      </p:sp>
    </p:spTree>
    <p:extLst>
      <p:ext uri="{BB962C8B-B14F-4D97-AF65-F5344CB8AC3E}">
        <p14:creationId xmlns:p14="http://schemas.microsoft.com/office/powerpoint/2010/main" val="1571419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797662" cy="533399"/>
          </a:xfrm>
        </p:spPr>
        <p:txBody>
          <a:bodyPr/>
          <a:lstStyle/>
          <a:p>
            <a:r>
              <a:rPr lang="en-US" dirty="0" smtClean="0"/>
              <a:t>New Business &amp; Urban Life</a:t>
            </a:r>
            <a:endParaRPr lang="en-US" dirty="0"/>
          </a:p>
        </p:txBody>
      </p:sp>
      <p:sp>
        <p:nvSpPr>
          <p:cNvPr id="3" name="Content Placeholder 2"/>
          <p:cNvSpPr>
            <a:spLocks noGrp="1"/>
          </p:cNvSpPr>
          <p:nvPr>
            <p:ph sz="quarter" idx="13"/>
          </p:nvPr>
        </p:nvSpPr>
        <p:spPr>
          <a:xfrm>
            <a:off x="304800" y="914400"/>
            <a:ext cx="8229600" cy="4953000"/>
          </a:xfrm>
        </p:spPr>
        <p:txBody>
          <a:bodyPr>
            <a:normAutofit fontScale="92500" lnSpcReduction="10000"/>
          </a:bodyPr>
          <a:lstStyle/>
          <a:p>
            <a:r>
              <a:rPr lang="en-US" sz="2400" dirty="0" smtClean="0">
                <a:latin typeface="Times New Roman" panose="02020603050405020304" pitchFamily="18" charset="0"/>
                <a:cs typeface="Times New Roman" panose="02020603050405020304" pitchFamily="18" charset="0"/>
              </a:rPr>
              <a:t>Boeing</a:t>
            </a:r>
          </a:p>
          <a:p>
            <a:pPr lvl="1"/>
            <a:r>
              <a:rPr lang="en-US" sz="2000" dirty="0" smtClean="0">
                <a:latin typeface="Times New Roman" panose="02020603050405020304" pitchFamily="18" charset="0"/>
                <a:cs typeface="Times New Roman" panose="02020603050405020304" pitchFamily="18" charset="0"/>
              </a:rPr>
              <a:t>First incorporated in 1916 in Seattle as B&amp;W </a:t>
            </a:r>
            <a:r>
              <a:rPr lang="en-US" sz="2000" dirty="0">
                <a:latin typeface="Times New Roman" panose="02020603050405020304" pitchFamily="18" charset="0"/>
                <a:cs typeface="Times New Roman" panose="02020603050405020304" pitchFamily="18" charset="0"/>
              </a:rPr>
              <a:t>S</a:t>
            </a:r>
            <a:r>
              <a:rPr lang="en-US" sz="2000" dirty="0" smtClean="0">
                <a:latin typeface="Times New Roman" panose="02020603050405020304" pitchFamily="18" charset="0"/>
                <a:cs typeface="Times New Roman" panose="02020603050405020304" pitchFamily="18" charset="0"/>
              </a:rPr>
              <a:t>ea Planes</a:t>
            </a:r>
          </a:p>
          <a:p>
            <a:pPr lvl="1"/>
            <a:r>
              <a:rPr lang="en-US" sz="2000" dirty="0" smtClean="0">
                <a:latin typeface="Times New Roman" panose="02020603050405020304" pitchFamily="18" charset="0"/>
                <a:cs typeface="Times New Roman" panose="02020603050405020304" pitchFamily="18" charset="0"/>
              </a:rPr>
              <a:t>Big take off around WWII</a:t>
            </a:r>
          </a:p>
          <a:p>
            <a:pPr lvl="1"/>
            <a:r>
              <a:rPr lang="en-US" sz="2000" dirty="0" smtClean="0">
                <a:latin typeface="Times New Roman" panose="02020603050405020304" pitchFamily="18" charset="0"/>
                <a:cs typeface="Times New Roman" panose="02020603050405020304" pitchFamily="18" charset="0"/>
              </a:rPr>
              <a:t>Famous for great employee relations</a:t>
            </a:r>
          </a:p>
          <a:p>
            <a:r>
              <a:rPr lang="en-US" sz="2400" dirty="0" err="1" smtClean="0">
                <a:latin typeface="Times New Roman" panose="02020603050405020304" pitchFamily="18" charset="0"/>
                <a:cs typeface="Times New Roman" panose="02020603050405020304" pitchFamily="18" charset="0"/>
              </a:rPr>
              <a:t>Bogue</a:t>
            </a:r>
            <a:r>
              <a:rPr lang="en-US" sz="2400" dirty="0" smtClean="0">
                <a:latin typeface="Times New Roman" panose="02020603050405020304" pitchFamily="18" charset="0"/>
                <a:cs typeface="Times New Roman" panose="02020603050405020304" pitchFamily="18" charset="0"/>
              </a:rPr>
              <a:t> Plan</a:t>
            </a:r>
          </a:p>
          <a:p>
            <a:pPr lvl="1"/>
            <a:r>
              <a:rPr lang="en-US" sz="2000" dirty="0" smtClean="0">
                <a:latin typeface="Times New Roman" panose="02020603050405020304" pitchFamily="18" charset="0"/>
                <a:cs typeface="Times New Roman" panose="02020603050405020304" pitchFamily="18" charset="0"/>
              </a:rPr>
              <a:t>Virgil </a:t>
            </a:r>
            <a:r>
              <a:rPr lang="en-US" sz="2000" dirty="0" err="1" smtClean="0">
                <a:latin typeface="Times New Roman" panose="02020603050405020304" pitchFamily="18" charset="0"/>
                <a:cs typeface="Times New Roman" panose="02020603050405020304" pitchFamily="18" charset="0"/>
              </a:rPr>
              <a:t>Bogue</a:t>
            </a:r>
            <a:r>
              <a:rPr lang="en-US" sz="2000" dirty="0" smtClean="0">
                <a:latin typeface="Times New Roman" panose="02020603050405020304" pitchFamily="18" charset="0"/>
                <a:cs typeface="Times New Roman" panose="02020603050405020304" pitchFamily="18" charset="0"/>
              </a:rPr>
              <a:t>: Long term plan to give Seattle face lift</a:t>
            </a:r>
          </a:p>
          <a:p>
            <a:pPr lvl="1"/>
            <a:r>
              <a:rPr lang="en-US" sz="2000" dirty="0" smtClean="0">
                <a:latin typeface="Times New Roman" panose="02020603050405020304" pitchFamily="18" charset="0"/>
                <a:cs typeface="Times New Roman" panose="02020603050405020304" pitchFamily="18" charset="0"/>
              </a:rPr>
              <a:t>Make </a:t>
            </a:r>
            <a:r>
              <a:rPr lang="en-US" sz="2000" dirty="0" err="1" smtClean="0">
                <a:latin typeface="Times New Roman" panose="02020603050405020304" pitchFamily="18" charset="0"/>
                <a:cs typeface="Times New Roman" panose="02020603050405020304" pitchFamily="18" charset="0"/>
              </a:rPr>
              <a:t>Belltown</a:t>
            </a:r>
            <a:r>
              <a:rPr lang="en-US" sz="2000" dirty="0" smtClean="0">
                <a:latin typeface="Times New Roman" panose="02020603050405020304" pitchFamily="18" charset="0"/>
                <a:cs typeface="Times New Roman" panose="02020603050405020304" pitchFamily="18" charset="0"/>
              </a:rPr>
              <a:t> central hub, connect it with Denny </a:t>
            </a:r>
            <a:r>
              <a:rPr lang="en-US" sz="2000" dirty="0" err="1" smtClean="0">
                <a:latin typeface="Times New Roman" panose="02020603050405020304" pitchFamily="18" charset="0"/>
                <a:cs typeface="Times New Roman" panose="02020603050405020304" pitchFamily="18" charset="0"/>
              </a:rPr>
              <a:t>Regrade</a:t>
            </a:r>
            <a:r>
              <a:rPr lang="en-US" sz="2000" dirty="0" smtClean="0">
                <a:latin typeface="Times New Roman" panose="02020603050405020304" pitchFamily="18" charset="0"/>
                <a:cs typeface="Times New Roman" panose="02020603050405020304" pitchFamily="18" charset="0"/>
              </a:rPr>
              <a:t>, create huge mass transit and lots of park land</a:t>
            </a:r>
          </a:p>
          <a:p>
            <a:pPr lvl="1"/>
            <a:r>
              <a:rPr lang="en-US" sz="2000" dirty="0" smtClean="0">
                <a:latin typeface="Times New Roman" panose="02020603050405020304" pitchFamily="18" charset="0"/>
                <a:cs typeface="Times New Roman" panose="02020603050405020304" pitchFamily="18" charset="0"/>
              </a:rPr>
              <a:t>First clear vision for Seattle as a city of millions of people</a:t>
            </a:r>
          </a:p>
          <a:p>
            <a:pPr lvl="1"/>
            <a:r>
              <a:rPr lang="en-US" sz="2000" dirty="0" smtClean="0">
                <a:latin typeface="Times New Roman" panose="02020603050405020304" pitchFamily="18" charset="0"/>
                <a:cs typeface="Times New Roman" panose="02020603050405020304" pitchFamily="18" charset="0"/>
              </a:rPr>
              <a:t>Voted down by  far left and far right (for different reasons)</a:t>
            </a:r>
          </a:p>
        </p:txBody>
      </p:sp>
    </p:spTree>
    <p:extLst>
      <p:ext uri="{BB962C8B-B14F-4D97-AF65-F5344CB8AC3E}">
        <p14:creationId xmlns:p14="http://schemas.microsoft.com/office/powerpoint/2010/main" val="1494041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earl harb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8600"/>
            <a:ext cx="50927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322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04800" y="1252538"/>
            <a:ext cx="8610600" cy="429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a:t>“I’m for catching every Japanese in America, Alaska and Hawaii now and putting them in concentration camps… Damn them! Let’s get rid of them!” </a:t>
            </a:r>
          </a:p>
          <a:p>
            <a:pPr algn="r">
              <a:spcBef>
                <a:spcPct val="50000"/>
              </a:spcBef>
            </a:pPr>
            <a:r>
              <a:rPr lang="en-US" altLang="en-US"/>
              <a:t>			—U.S. Congressman after Pearl Harbor</a:t>
            </a:r>
          </a:p>
        </p:txBody>
      </p:sp>
    </p:spTree>
    <p:extLst>
      <p:ext uri="{BB962C8B-B14F-4D97-AF65-F5344CB8AC3E}">
        <p14:creationId xmlns:p14="http://schemas.microsoft.com/office/powerpoint/2010/main" val="39184481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04800" y="457200"/>
            <a:ext cx="8610600"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800" dirty="0"/>
              <a:t>“The Japanese are dangerous and they must leave. Remember </a:t>
            </a:r>
            <a:r>
              <a:rPr lang="en-US" altLang="en-US" sz="4800" dirty="0" smtClean="0"/>
              <a:t>the </a:t>
            </a:r>
            <a:r>
              <a:rPr lang="en-US" altLang="en-US" sz="4800" dirty="0"/>
              <a:t>destruction and sabotage perpetrated at Pearl Harbor. Notice how they have infiltrated into the harbor towns and take our best land.” </a:t>
            </a:r>
          </a:p>
          <a:p>
            <a:pPr algn="r">
              <a:spcBef>
                <a:spcPct val="50000"/>
              </a:spcBef>
            </a:pPr>
            <a:r>
              <a:rPr lang="en-US" altLang="en-US" dirty="0"/>
              <a:t>			—California state senator</a:t>
            </a:r>
          </a:p>
        </p:txBody>
      </p:sp>
    </p:spTree>
    <p:extLst>
      <p:ext uri="{BB962C8B-B14F-4D97-AF65-F5344CB8AC3E}">
        <p14:creationId xmlns:p14="http://schemas.microsoft.com/office/powerpoint/2010/main" val="3669392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not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42888"/>
            <a:ext cx="7086600" cy="631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064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rowd around b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62000"/>
            <a:ext cx="8305800" cy="548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945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rrival or depar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388" y="381000"/>
            <a:ext cx="3986212"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411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66700" y="1582738"/>
            <a:ext cx="8610600" cy="298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6000"/>
              <a:t>“It is nothing more than the legalization of racism.” </a:t>
            </a:r>
          </a:p>
          <a:p>
            <a:pPr algn="r">
              <a:spcBef>
                <a:spcPct val="50000"/>
              </a:spcBef>
            </a:pPr>
            <a:r>
              <a:rPr lang="en-US" altLang="en-US" sz="2800"/>
              <a:t>		—Justice Murphy, dissenting, on </a:t>
            </a:r>
            <a:r>
              <a:rPr lang="en-US" altLang="en-US" sz="2800" i="1"/>
              <a:t>Korematsu v. U.S.</a:t>
            </a:r>
            <a:endParaRPr lang="en-US" altLang="en-US" sz="2800"/>
          </a:p>
        </p:txBody>
      </p:sp>
    </p:spTree>
    <p:extLst>
      <p:ext uri="{BB962C8B-B14F-4D97-AF65-F5344CB8AC3E}">
        <p14:creationId xmlns:p14="http://schemas.microsoft.com/office/powerpoint/2010/main" val="23923031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eing photograph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28600"/>
            <a:ext cx="43307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1658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33400"/>
            <a:ext cx="8915400" cy="568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640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
            <a:ext cx="8580407" cy="6821424"/>
          </a:xfrm>
          <a:prstGeom prst="rect">
            <a:avLst/>
          </a:prstGeom>
        </p:spPr>
      </p:pic>
      <p:sp>
        <p:nvSpPr>
          <p:cNvPr id="3" name="Rectangle 2"/>
          <p:cNvSpPr/>
          <p:nvPr/>
        </p:nvSpPr>
        <p:spPr>
          <a:xfrm>
            <a:off x="228600" y="3657600"/>
            <a:ext cx="1066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WRA: </a:t>
            </a:r>
            <a:r>
              <a:rPr lang="en-US" sz="1400" dirty="0" smtClean="0">
                <a:solidFill>
                  <a:schemeClr val="bg1"/>
                </a:solidFill>
              </a:rPr>
              <a:t>War Relocation Authority </a:t>
            </a:r>
            <a:endParaRPr lang="en-US" sz="1400" dirty="0">
              <a:solidFill>
                <a:schemeClr val="bg1"/>
              </a:solidFill>
            </a:endParaRPr>
          </a:p>
        </p:txBody>
      </p:sp>
    </p:spTree>
    <p:extLst>
      <p:ext uri="{BB962C8B-B14F-4D97-AF65-F5344CB8AC3E}">
        <p14:creationId xmlns:p14="http://schemas.microsoft.com/office/powerpoint/2010/main" val="486457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lstStyle/>
          <a:p>
            <a:r>
              <a:rPr lang="en-US" dirty="0" smtClean="0"/>
              <a:t>1920s</a:t>
            </a:r>
            <a:endParaRPr lang="en-US" dirty="0"/>
          </a:p>
        </p:txBody>
      </p:sp>
      <p:sp>
        <p:nvSpPr>
          <p:cNvPr id="3" name="Content Placeholder 2"/>
          <p:cNvSpPr>
            <a:spLocks noGrp="1"/>
          </p:cNvSpPr>
          <p:nvPr>
            <p:ph sz="quarter" idx="13"/>
          </p:nvPr>
        </p:nvSpPr>
        <p:spPr>
          <a:xfrm>
            <a:off x="457200" y="838200"/>
            <a:ext cx="8229600" cy="5562600"/>
          </a:xfrm>
        </p:spPr>
        <p:txBody>
          <a:bodyPr>
            <a:normAutofit lnSpcReduction="10000"/>
          </a:bodyPr>
          <a:lstStyle/>
          <a:p>
            <a:r>
              <a:rPr lang="en-US" sz="2400" dirty="0" smtClean="0">
                <a:latin typeface="Times New Roman" panose="02020603050405020304" pitchFamily="18" charset="0"/>
                <a:cs typeface="Times New Roman" panose="02020603050405020304" pitchFamily="18" charset="0"/>
              </a:rPr>
              <a:t>Women’s suffrage</a:t>
            </a:r>
          </a:p>
          <a:p>
            <a:pPr lvl="1"/>
            <a:r>
              <a:rPr lang="en-US" sz="2000" dirty="0" smtClean="0">
                <a:latin typeface="Times New Roman" panose="02020603050405020304" pitchFamily="18" charset="0"/>
                <a:cs typeface="Times New Roman" panose="02020603050405020304" pitchFamily="18" charset="0"/>
              </a:rPr>
              <a:t>Starting in 1840s with Seneca Falls Convention</a:t>
            </a:r>
          </a:p>
          <a:p>
            <a:pPr lvl="1"/>
            <a:r>
              <a:rPr lang="en-US" sz="2000" dirty="0" smtClean="0">
                <a:latin typeface="Times New Roman" panose="02020603050405020304" pitchFamily="18" charset="0"/>
                <a:cs typeface="Times New Roman" panose="02020603050405020304" pitchFamily="18" charset="0"/>
              </a:rPr>
              <a:t>Tabled by Civil War, begins again in 1880s on state-by-state basis</a:t>
            </a:r>
          </a:p>
          <a:p>
            <a:pPr lvl="1"/>
            <a:r>
              <a:rPr lang="en-US" sz="2000" dirty="0" smtClean="0">
                <a:latin typeface="Times New Roman" panose="02020603050405020304" pitchFamily="18" charset="0"/>
                <a:cs typeface="Times New Roman" panose="02020603050405020304" pitchFamily="18" charset="0"/>
              </a:rPr>
              <a:t>Wyoming 1</a:t>
            </a:r>
            <a:r>
              <a:rPr lang="en-US" sz="2000" baseline="30000" dirty="0" smtClean="0">
                <a:latin typeface="Times New Roman" panose="02020603050405020304" pitchFamily="18" charset="0"/>
                <a:cs typeface="Times New Roman" panose="02020603050405020304" pitchFamily="18" charset="0"/>
              </a:rPr>
              <a:t>st</a:t>
            </a:r>
            <a:r>
              <a:rPr lang="en-US" sz="2000" dirty="0" smtClean="0">
                <a:latin typeface="Times New Roman" panose="02020603050405020304" pitchFamily="18" charset="0"/>
                <a:cs typeface="Times New Roman" panose="02020603050405020304" pitchFamily="18" charset="0"/>
              </a:rPr>
              <a:t> to pass it universally and other than school elections</a:t>
            </a:r>
          </a:p>
          <a:p>
            <a:pPr lvl="1"/>
            <a:r>
              <a:rPr lang="en-US" sz="2000" dirty="0" smtClean="0">
                <a:latin typeface="Times New Roman" panose="02020603050405020304" pitchFamily="18" charset="0"/>
                <a:cs typeface="Times New Roman" panose="02020603050405020304" pitchFamily="18" charset="0"/>
              </a:rPr>
              <a:t>In PNW Idaho follows in 1896, Washington in 1910, Oregon in 1912 </a:t>
            </a:r>
          </a:p>
          <a:p>
            <a:pPr lvl="1"/>
            <a:r>
              <a:rPr lang="en-US" sz="2000" dirty="0" smtClean="0">
                <a:latin typeface="Times New Roman" panose="02020603050405020304" pitchFamily="18" charset="0"/>
                <a:cs typeface="Times New Roman" panose="02020603050405020304" pitchFamily="18" charset="0"/>
              </a:rPr>
              <a:t>Passes nation wide with 19</a:t>
            </a:r>
            <a:r>
              <a:rPr lang="en-US" sz="2000" baseline="30000" dirty="0" smtClean="0">
                <a:latin typeface="Times New Roman" panose="02020603050405020304" pitchFamily="18" charset="0"/>
                <a:cs typeface="Times New Roman" panose="02020603050405020304" pitchFamily="18" charset="0"/>
              </a:rPr>
              <a:t>th</a:t>
            </a:r>
            <a:r>
              <a:rPr lang="en-US" sz="2000" dirty="0" smtClean="0">
                <a:latin typeface="Times New Roman" panose="02020603050405020304" pitchFamily="18" charset="0"/>
                <a:cs typeface="Times New Roman" panose="02020603050405020304" pitchFamily="18" charset="0"/>
              </a:rPr>
              <a:t> amendment in 1920</a:t>
            </a:r>
          </a:p>
          <a:p>
            <a:r>
              <a:rPr lang="en-US" sz="2400" dirty="0" smtClean="0">
                <a:latin typeface="Times New Roman" panose="02020603050405020304" pitchFamily="18" charset="0"/>
                <a:cs typeface="Times New Roman" panose="02020603050405020304" pitchFamily="18" charset="0"/>
              </a:rPr>
              <a:t>Roaring 20s</a:t>
            </a:r>
          </a:p>
          <a:p>
            <a:pPr lvl="1"/>
            <a:r>
              <a:rPr lang="en-US" sz="2000" dirty="0" smtClean="0">
                <a:latin typeface="Times New Roman" panose="02020603050405020304" pitchFamily="18" charset="0"/>
                <a:cs typeface="Times New Roman" panose="02020603050405020304" pitchFamily="18" charset="0"/>
              </a:rPr>
              <a:t>Fairly similar to the rest of the country </a:t>
            </a:r>
          </a:p>
          <a:p>
            <a:pPr lvl="1"/>
            <a:r>
              <a:rPr lang="en-US" sz="2000" dirty="0" smtClean="0">
                <a:latin typeface="Times New Roman" panose="02020603050405020304" pitchFamily="18" charset="0"/>
                <a:cs typeface="Times New Roman" panose="02020603050405020304" pitchFamily="18" charset="0"/>
              </a:rPr>
              <a:t>Finally ends prostitution as a viable/legal business</a:t>
            </a:r>
          </a:p>
          <a:p>
            <a:pPr lvl="1"/>
            <a:endParaRPr lang="en-US" dirty="0" smtClean="0"/>
          </a:p>
        </p:txBody>
      </p:sp>
    </p:spTree>
    <p:extLst>
      <p:ext uri="{BB962C8B-B14F-4D97-AF65-F5344CB8AC3E}">
        <p14:creationId xmlns:p14="http://schemas.microsoft.com/office/powerpoint/2010/main" val="24046409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62" cy="380999"/>
          </a:xfrm>
        </p:spPr>
        <p:txBody>
          <a:bodyPr/>
          <a:lstStyle/>
          <a:p>
            <a:r>
              <a:rPr lang="en-US" i="1" dirty="0" smtClean="0"/>
              <a:t>Rabbit in the Moon </a:t>
            </a:r>
            <a:endParaRPr lang="en-US" i="1" dirty="0"/>
          </a:p>
        </p:txBody>
      </p:sp>
      <p:sp>
        <p:nvSpPr>
          <p:cNvPr id="3" name="Content Placeholder 2"/>
          <p:cNvSpPr>
            <a:spLocks noGrp="1"/>
          </p:cNvSpPr>
          <p:nvPr>
            <p:ph sz="quarter" idx="13"/>
          </p:nvPr>
        </p:nvSpPr>
        <p:spPr>
          <a:xfrm>
            <a:off x="496934" y="1066800"/>
            <a:ext cx="7796030" cy="5181600"/>
          </a:xfrm>
        </p:spPr>
        <p:txBody>
          <a:bodyPr>
            <a:normAutofit fontScale="77500" lnSpcReduction="20000"/>
          </a:bodyPr>
          <a:lstStyle/>
          <a:p>
            <a:r>
              <a:rPr lang="en-US" dirty="0" smtClean="0"/>
              <a:t>Film: </a:t>
            </a:r>
            <a:r>
              <a:rPr lang="en-US" dirty="0"/>
              <a:t>Not all Japanese Americans endured their World War II internment with quiet stoicism. Not all second generation (Nisei) young men welcomed the chance to prove their patriotism by serving in the armed forces of the very government that was holding their families captive. A more complex, turbulent and intimate story of the internment camps is revealed in Emiko Omori’s new film, </a:t>
            </a:r>
            <a:r>
              <a:rPr lang="en-US" b="1" i="1" dirty="0"/>
              <a:t>Rabbit in the </a:t>
            </a:r>
            <a:r>
              <a:rPr lang="en-US" b="1" i="1" dirty="0" smtClean="0"/>
              <a:t>Moon</a:t>
            </a:r>
          </a:p>
          <a:p>
            <a:r>
              <a:rPr lang="en-US" b="1" dirty="0"/>
              <a:t>Rabbit in the Moon</a:t>
            </a:r>
            <a:r>
              <a:rPr lang="en-US" dirty="0"/>
              <a:t>, uncovers a buried history of political tensions, social and generational divisions, and resistance and collaboration in the camps. With fascinating archival and recently recovered home movies, Omori and her older sister </a:t>
            </a:r>
            <a:r>
              <a:rPr lang="en-US" dirty="0" err="1"/>
              <a:t>Chizuko</a:t>
            </a:r>
            <a:r>
              <a:rPr lang="en-US" dirty="0"/>
              <a:t>, who were children when they went to the camps, also confront their own family secrets –especially the silence surrounding the death of their mother only a year after the family’s release. They correspondingly confront the collective silence among Japanese Americans about the social antagonisms and insecurities that were born in the camps and that still haunt community life 50 years later</a:t>
            </a:r>
            <a:r>
              <a:rPr lang="en-US" dirty="0" smtClean="0"/>
              <a:t>.</a:t>
            </a:r>
          </a:p>
          <a:p>
            <a:r>
              <a:rPr lang="en-US" dirty="0"/>
              <a:t>Source: http://www.pbs.org/pov/rabbitinthemoon/film-description/</a:t>
            </a:r>
          </a:p>
        </p:txBody>
      </p:sp>
    </p:spTree>
    <p:extLst>
      <p:ext uri="{BB962C8B-B14F-4D97-AF65-F5344CB8AC3E}">
        <p14:creationId xmlns:p14="http://schemas.microsoft.com/office/powerpoint/2010/main" val="26547992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414" y="304800"/>
            <a:ext cx="7797662" cy="457199"/>
          </a:xfrm>
        </p:spPr>
        <p:txBody>
          <a:bodyPr/>
          <a:lstStyle/>
          <a:p>
            <a:r>
              <a:rPr lang="en-US" dirty="0" smtClean="0"/>
              <a:t>Found Poem </a:t>
            </a:r>
            <a:endParaRPr lang="en-US" dirty="0"/>
          </a:p>
        </p:txBody>
      </p:sp>
      <p:sp>
        <p:nvSpPr>
          <p:cNvPr id="3" name="Content Placeholder 2"/>
          <p:cNvSpPr>
            <a:spLocks noGrp="1"/>
          </p:cNvSpPr>
          <p:nvPr>
            <p:ph sz="quarter" idx="13"/>
          </p:nvPr>
        </p:nvSpPr>
        <p:spPr>
          <a:xfrm>
            <a:off x="514351" y="1295400"/>
            <a:ext cx="7796030" cy="4079185"/>
          </a:xfrm>
        </p:spPr>
        <p:txBody>
          <a:bodyPr>
            <a:normAutofit fontScale="92500" lnSpcReduction="20000"/>
          </a:bodyPr>
          <a:lstStyle/>
          <a:p>
            <a:endParaRPr lang="en-US" i="1" dirty="0" smtClean="0"/>
          </a:p>
          <a:p>
            <a:r>
              <a:rPr lang="en-US" i="1" dirty="0" smtClean="0"/>
              <a:t>To </a:t>
            </a:r>
            <a:r>
              <a:rPr lang="en-US" i="1" dirty="0"/>
              <a:t>present an interpretation of what you have learned about Japanese Internment, you will create a Japanese Internment Memorial.  This will consist of a found poem that you will create, an accompanying visual, and a one-paragraph explanation of your project.</a:t>
            </a:r>
            <a:endParaRPr lang="en-US" dirty="0"/>
          </a:p>
          <a:p>
            <a:r>
              <a:rPr lang="en-US" b="1" dirty="0" smtClean="0"/>
              <a:t>What </a:t>
            </a:r>
            <a:r>
              <a:rPr lang="en-US" b="1" dirty="0"/>
              <a:t>is Found Poetry?</a:t>
            </a:r>
            <a:r>
              <a:rPr lang="en-US" dirty="0"/>
              <a:t>  In its purest form, found poetry is poetry assembled from non-literary sources – can labels, road signs, clothing tags, picture titles, advertisements, etc.  One way to write a found poem is to gather lines and phrases as they leap out at you, then shape/create your poem afterwards by rearranging the lines and phrases.  </a:t>
            </a:r>
          </a:p>
          <a:p>
            <a:pPr marL="0" indent="0">
              <a:buNone/>
            </a:pPr>
            <a:endParaRPr lang="en-US" dirty="0"/>
          </a:p>
          <a:p>
            <a:endParaRPr lang="en-US" dirty="0"/>
          </a:p>
        </p:txBody>
      </p:sp>
    </p:spTree>
    <p:extLst>
      <p:ext uri="{BB962C8B-B14F-4D97-AF65-F5344CB8AC3E}">
        <p14:creationId xmlns:p14="http://schemas.microsoft.com/office/powerpoint/2010/main" val="21728628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Directions</a:t>
            </a:r>
            <a:r>
              <a:rPr lang="en-US" b="1" dirty="0"/>
              <a:t>:</a:t>
            </a:r>
            <a:endParaRPr lang="en-US" dirty="0"/>
          </a:p>
        </p:txBody>
      </p:sp>
      <p:sp>
        <p:nvSpPr>
          <p:cNvPr id="3" name="Content Placeholder 2"/>
          <p:cNvSpPr>
            <a:spLocks noGrp="1"/>
          </p:cNvSpPr>
          <p:nvPr>
            <p:ph sz="quarter" idx="13"/>
          </p:nvPr>
        </p:nvSpPr>
        <p:spPr>
          <a:xfrm>
            <a:off x="381000" y="1066800"/>
            <a:ext cx="8382000" cy="5059363"/>
          </a:xfrm>
        </p:spPr>
        <p:txBody>
          <a:bodyPr>
            <a:normAutofit fontScale="25000" lnSpcReduction="20000"/>
          </a:bodyPr>
          <a:lstStyle/>
          <a:p>
            <a:r>
              <a:rPr lang="en-US" sz="4800" dirty="0" smtClean="0"/>
              <a:t>You </a:t>
            </a:r>
            <a:r>
              <a:rPr lang="en-US" sz="4800" dirty="0"/>
              <a:t>will find your poem on the online museum  </a:t>
            </a:r>
            <a:r>
              <a:rPr lang="en-US" sz="4800" b="1" u="sng" dirty="0">
                <a:hlinkClick r:id="rId2"/>
              </a:rPr>
              <a:t>www.densho.org</a:t>
            </a:r>
            <a:r>
              <a:rPr lang="en-US" sz="4800" b="1" dirty="0"/>
              <a:t> </a:t>
            </a:r>
            <a:r>
              <a:rPr lang="en-US" sz="4800" dirty="0"/>
              <a:t>and using the film </a:t>
            </a:r>
            <a:r>
              <a:rPr lang="en-US" sz="4800" i="1" dirty="0"/>
              <a:t>Rabbit in the Moon</a:t>
            </a:r>
            <a:r>
              <a:rPr lang="en-US" sz="4800" dirty="0"/>
              <a:t> </a:t>
            </a:r>
          </a:p>
          <a:p>
            <a:r>
              <a:rPr lang="en-US" sz="4800" dirty="0"/>
              <a:t> </a:t>
            </a:r>
            <a:r>
              <a:rPr lang="en-US" sz="4800" dirty="0" smtClean="0"/>
              <a:t>While </a:t>
            </a:r>
            <a:r>
              <a:rPr lang="en-US" sz="4800" dirty="0"/>
              <a:t>watching </a:t>
            </a:r>
            <a:r>
              <a:rPr lang="en-US" sz="4800" i="1" dirty="0"/>
              <a:t>Rabbit in the Moon</a:t>
            </a:r>
            <a:r>
              <a:rPr lang="en-US" sz="4800" dirty="0"/>
              <a:t> compile quotes that jump out to you as important.</a:t>
            </a:r>
          </a:p>
          <a:p>
            <a:r>
              <a:rPr lang="en-US" sz="4800" dirty="0"/>
              <a:t> </a:t>
            </a:r>
            <a:r>
              <a:rPr lang="en-US" sz="4800" dirty="0" smtClean="0"/>
              <a:t>At </a:t>
            </a:r>
            <a:r>
              <a:rPr lang="en-US" sz="4800" dirty="0"/>
              <a:t>the online museum, you will visit AT LEAST the following exhibits:  “Causes of Incarceration,” and Learning Center:  “Sites of Shame” and “In the Shadow of My Country.</a:t>
            </a:r>
            <a:r>
              <a:rPr lang="en-US" sz="4800" b="1" dirty="0"/>
              <a:t>”</a:t>
            </a:r>
            <a:r>
              <a:rPr lang="en-US" sz="4800" dirty="0"/>
              <a:t> (</a:t>
            </a:r>
            <a:r>
              <a:rPr lang="en-US" sz="4800" i="1" dirty="0"/>
              <a:t>Feel free to visit other parts of the site.</a:t>
            </a:r>
            <a:r>
              <a:rPr lang="en-US" sz="4800" dirty="0"/>
              <a:t>)</a:t>
            </a:r>
          </a:p>
          <a:p>
            <a:r>
              <a:rPr lang="en-US" sz="4800" dirty="0"/>
              <a:t> </a:t>
            </a:r>
            <a:r>
              <a:rPr lang="en-US" sz="4800" dirty="0" smtClean="0"/>
              <a:t>Take </a:t>
            </a:r>
            <a:r>
              <a:rPr lang="en-US" sz="4800" dirty="0"/>
              <a:t>notes </a:t>
            </a:r>
            <a:r>
              <a:rPr lang="en-US" sz="4800" b="1" dirty="0"/>
              <a:t>(at least a page) </a:t>
            </a:r>
            <a:r>
              <a:rPr lang="en-US" sz="4800" dirty="0"/>
              <a:t>as you go through the exhibits</a:t>
            </a:r>
            <a:r>
              <a:rPr lang="en-US" sz="4800" dirty="0" smtClean="0"/>
              <a:t>. </a:t>
            </a:r>
            <a:endParaRPr lang="en-US" sz="4800" dirty="0"/>
          </a:p>
          <a:p>
            <a:r>
              <a:rPr lang="en-US" sz="4800" dirty="0"/>
              <a:t> </a:t>
            </a:r>
            <a:r>
              <a:rPr lang="en-US" sz="4800" dirty="0" smtClean="0"/>
              <a:t>The </a:t>
            </a:r>
            <a:r>
              <a:rPr lang="en-US" sz="4800" dirty="0"/>
              <a:t>lines and phrases from the film and museum that  you gather will later become </a:t>
            </a:r>
            <a:r>
              <a:rPr lang="en-US" sz="4800" dirty="0" smtClean="0"/>
              <a:t>a 20 line </a:t>
            </a:r>
            <a:r>
              <a:rPr lang="en-US" sz="4800" dirty="0"/>
              <a:t>found poem expressing what you have learned about Japanese Internment.</a:t>
            </a:r>
          </a:p>
          <a:p>
            <a:r>
              <a:rPr lang="en-US" sz="4800" dirty="0" smtClean="0"/>
              <a:t> </a:t>
            </a:r>
            <a:r>
              <a:rPr lang="en-US" sz="4800" dirty="0"/>
              <a:t>Once you have written your poem, create a visual to accompany it.  The visual may be hand-drawn, created on the computer, collage, or whatever medium you find suitable. (</a:t>
            </a:r>
            <a:r>
              <a:rPr lang="en-US" sz="4800" i="1" dirty="0"/>
              <a:t>If you use other people’s images, please cite them on the back of your visual.)</a:t>
            </a:r>
            <a:endParaRPr lang="en-US" sz="4800" dirty="0"/>
          </a:p>
          <a:p>
            <a:r>
              <a:rPr lang="en-US" sz="4800" i="1" dirty="0"/>
              <a:t> </a:t>
            </a:r>
            <a:r>
              <a:rPr lang="en-US" sz="4800" dirty="0" smtClean="0"/>
              <a:t>Your </a:t>
            </a:r>
            <a:r>
              <a:rPr lang="en-US" sz="4800" dirty="0"/>
              <a:t>memorial should be turned created in a 2-D format (essentially on paper).</a:t>
            </a:r>
          </a:p>
          <a:p>
            <a:r>
              <a:rPr lang="en-US" sz="4800" dirty="0"/>
              <a:t> </a:t>
            </a:r>
            <a:r>
              <a:rPr lang="en-US" sz="4800" dirty="0" smtClean="0"/>
              <a:t>Then </a:t>
            </a:r>
            <a:r>
              <a:rPr lang="en-US" sz="4800" dirty="0"/>
              <a:t>write a clear, detailed one paragraph explanation of your poem and visual.  This paragraph should be on the back of your visual and should be typed. </a:t>
            </a:r>
          </a:p>
          <a:p>
            <a:pPr marL="0" indent="0">
              <a:buNone/>
            </a:pPr>
            <a:endParaRPr lang="en-US" sz="4800" dirty="0"/>
          </a:p>
          <a:p>
            <a:pPr marL="0" indent="0">
              <a:buNone/>
            </a:pPr>
            <a:r>
              <a:rPr lang="en-US" sz="4800" b="1" dirty="0"/>
              <a:t>***You will be graded on creativity, quality of work, thoroughness and clarity of your explanation.***</a:t>
            </a:r>
            <a:endParaRPr lang="en-US" sz="4800" dirty="0"/>
          </a:p>
          <a:p>
            <a:pPr marL="0" indent="0">
              <a:buNone/>
            </a:pPr>
            <a:endParaRPr lang="en-US" dirty="0"/>
          </a:p>
          <a:p>
            <a:endParaRPr lang="en-US" dirty="0"/>
          </a:p>
        </p:txBody>
      </p:sp>
    </p:spTree>
    <p:extLst>
      <p:ext uri="{BB962C8B-B14F-4D97-AF65-F5344CB8AC3E}">
        <p14:creationId xmlns:p14="http://schemas.microsoft.com/office/powerpoint/2010/main" val="25234648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2700" b="1" smtClean="0"/>
              <a:t/>
            </a:r>
            <a:br>
              <a:rPr lang="en-US" sz="2700" b="1" smtClean="0"/>
            </a:br>
            <a:r>
              <a:rPr lang="en-US" sz="2700" b="1" smtClean="0"/>
              <a:t>Create </a:t>
            </a:r>
            <a:r>
              <a:rPr lang="en-US" sz="2700" b="1" dirty="0"/>
              <a:t>your own public works stimulus package</a:t>
            </a:r>
            <a:r>
              <a:rPr lang="en-US" dirty="0"/>
              <a:t/>
            </a:r>
            <a:br>
              <a:rPr lang="en-US" dirty="0"/>
            </a:br>
            <a:endParaRPr lang="en-US" dirty="0"/>
          </a:p>
        </p:txBody>
      </p:sp>
      <p:sp>
        <p:nvSpPr>
          <p:cNvPr id="3" name="Content Placeholder 2"/>
          <p:cNvSpPr>
            <a:spLocks noGrp="1"/>
          </p:cNvSpPr>
          <p:nvPr>
            <p:ph sz="quarter" idx="13"/>
          </p:nvPr>
        </p:nvSpPr>
        <p:spPr>
          <a:xfrm>
            <a:off x="457200" y="838200"/>
            <a:ext cx="8229600" cy="5287963"/>
          </a:xfrm>
        </p:spPr>
        <p:txBody>
          <a:bodyPr>
            <a:normAutofit fontScale="32500" lnSpcReduction="20000"/>
          </a:bodyPr>
          <a:lstStyle/>
          <a:p>
            <a:pPr marL="0" indent="0">
              <a:buNone/>
            </a:pPr>
            <a:r>
              <a:rPr lang="en-US" sz="4000" b="1" dirty="0" smtClean="0"/>
              <a:t>Directions</a:t>
            </a:r>
            <a:r>
              <a:rPr lang="en-US" sz="4000" b="1" dirty="0"/>
              <a:t>:</a:t>
            </a:r>
            <a:r>
              <a:rPr lang="en-US" sz="4000" dirty="0"/>
              <a:t> You and your group will create three different public works/stimulus packages for the Pacific Northwest in the upcoming </a:t>
            </a:r>
            <a:r>
              <a:rPr lang="en-US" sz="4000" dirty="0" smtClean="0"/>
              <a:t>year—2017. </a:t>
            </a:r>
            <a:r>
              <a:rPr lang="en-US" sz="4000" dirty="0"/>
              <a:t>It will be your job to determine what public works can be fixed, how they can be fixed, and what they will offer to the local community. You should also make sure that each part of plan is feasible—it must work monetarily, it must me timely, and it must be something you can pass through the state, local, and federal government. For each plan consider the following:</a:t>
            </a:r>
          </a:p>
          <a:p>
            <a:pPr marL="742950" indent="-742950">
              <a:buFont typeface="+mj-lt"/>
              <a:buAutoNum type="arabicPeriod"/>
            </a:pPr>
            <a:r>
              <a:rPr lang="en-US" sz="4000" dirty="0" smtClean="0"/>
              <a:t>The </a:t>
            </a:r>
            <a:r>
              <a:rPr lang="en-US" sz="4000" dirty="0"/>
              <a:t>basics: What, where, how and who are involved. Be sure to consider location, feasibility, and about how many people it will employ (10s, 100s, 1,000s, etc.)</a:t>
            </a:r>
          </a:p>
          <a:p>
            <a:pPr marL="742950" indent="-742950">
              <a:buFont typeface="+mj-lt"/>
              <a:buAutoNum type="arabicPeriod"/>
            </a:pPr>
            <a:r>
              <a:rPr lang="en-US" sz="4000" dirty="0" smtClean="0"/>
              <a:t>The </a:t>
            </a:r>
            <a:r>
              <a:rPr lang="en-US" sz="4000" dirty="0"/>
              <a:t>money: Where and how will you get it?</a:t>
            </a:r>
          </a:p>
          <a:p>
            <a:pPr marL="742950" indent="-742950">
              <a:buFont typeface="+mj-lt"/>
              <a:buAutoNum type="arabicPeriod"/>
            </a:pPr>
            <a:r>
              <a:rPr lang="en-US" sz="4000" dirty="0" smtClean="0"/>
              <a:t>The </a:t>
            </a:r>
            <a:r>
              <a:rPr lang="en-US" sz="4000" dirty="0"/>
              <a:t>politics: Considering our current government, is this something most people will support? Why?</a:t>
            </a:r>
          </a:p>
          <a:p>
            <a:pPr marL="742950" indent="-742950">
              <a:buFont typeface="+mj-lt"/>
              <a:buAutoNum type="arabicPeriod"/>
            </a:pPr>
            <a:r>
              <a:rPr lang="en-US" sz="4000" dirty="0" smtClean="0"/>
              <a:t>The </a:t>
            </a:r>
            <a:r>
              <a:rPr lang="en-US" sz="4000" dirty="0"/>
              <a:t>implementation: How will this be done? Will it bother public normalcy?</a:t>
            </a:r>
          </a:p>
          <a:p>
            <a:pPr marL="742950" indent="-742950">
              <a:buFont typeface="+mj-lt"/>
              <a:buAutoNum type="arabicPeriod"/>
            </a:pPr>
            <a:r>
              <a:rPr lang="en-US" sz="4000" dirty="0" smtClean="0"/>
              <a:t>The </a:t>
            </a:r>
            <a:r>
              <a:rPr lang="en-US" sz="4000" dirty="0"/>
              <a:t>final results: What will this look like when it is all done? Sketch a picture.</a:t>
            </a:r>
          </a:p>
          <a:p>
            <a:pPr marL="0" indent="0">
              <a:buNone/>
            </a:pPr>
            <a:endParaRPr lang="en-US" sz="4000" dirty="0"/>
          </a:p>
          <a:p>
            <a:r>
              <a:rPr lang="en-US" sz="4000" dirty="0"/>
              <a:t>For each plan, you must answer all these questions and more to be thorough and make complete sense. 5 points process per plan. Be as creative as possible</a:t>
            </a:r>
          </a:p>
          <a:p>
            <a:endParaRPr lang="en-US" dirty="0"/>
          </a:p>
        </p:txBody>
      </p:sp>
    </p:spTree>
    <p:extLst>
      <p:ext uri="{BB962C8B-B14F-4D97-AF65-F5344CB8AC3E}">
        <p14:creationId xmlns:p14="http://schemas.microsoft.com/office/powerpoint/2010/main" val="2758122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04801"/>
            <a:ext cx="7797662" cy="381000"/>
          </a:xfrm>
        </p:spPr>
        <p:txBody>
          <a:bodyPr/>
          <a:lstStyle/>
          <a:p>
            <a:r>
              <a:rPr lang="en-US" sz="3200" dirty="0" smtClean="0"/>
              <a:t>Major physical changes to the city</a:t>
            </a:r>
            <a:endParaRPr lang="en-US" sz="3200" dirty="0"/>
          </a:p>
        </p:txBody>
      </p:sp>
      <p:sp>
        <p:nvSpPr>
          <p:cNvPr id="3" name="Content Placeholder 2"/>
          <p:cNvSpPr>
            <a:spLocks noGrp="1"/>
          </p:cNvSpPr>
          <p:nvPr>
            <p:ph sz="quarter" idx="13"/>
          </p:nvPr>
        </p:nvSpPr>
        <p:spPr>
          <a:xfrm>
            <a:off x="514351" y="1066800"/>
            <a:ext cx="7796030" cy="4307785"/>
          </a:xfrm>
        </p:spPr>
        <p:txBody>
          <a:bodyPr>
            <a:noAutofit/>
          </a:bodyPr>
          <a:lstStyle/>
          <a:p>
            <a:r>
              <a:rPr lang="en-US" sz="2400" dirty="0" smtClean="0">
                <a:latin typeface="Times New Roman" panose="02020603050405020304" pitchFamily="18" charset="0"/>
                <a:cs typeface="Times New Roman" panose="02020603050405020304" pitchFamily="18" charset="0"/>
              </a:rPr>
              <a:t>Smith Tower is built</a:t>
            </a:r>
          </a:p>
          <a:p>
            <a:r>
              <a:rPr lang="en-US" sz="2400" dirty="0" smtClean="0">
                <a:latin typeface="Times New Roman" panose="02020603050405020304" pitchFamily="18" charset="0"/>
                <a:cs typeface="Times New Roman" panose="02020603050405020304" pitchFamily="18" charset="0"/>
              </a:rPr>
              <a:t>Denny Regrade (downtown and lower Capital hill)</a:t>
            </a:r>
          </a:p>
          <a:p>
            <a:r>
              <a:rPr lang="en-US" sz="2400" dirty="0" smtClean="0">
                <a:latin typeface="Times New Roman" panose="02020603050405020304" pitchFamily="18" charset="0"/>
                <a:cs typeface="Times New Roman" panose="02020603050405020304" pitchFamily="18" charset="0"/>
              </a:rPr>
              <a:t>Ballard Locks and fish ladder</a:t>
            </a:r>
          </a:p>
          <a:p>
            <a:r>
              <a:rPr lang="en-US" sz="2400" dirty="0" err="1" smtClean="0">
                <a:latin typeface="Times New Roman" panose="02020603050405020304" pitchFamily="18" charset="0"/>
                <a:cs typeface="Times New Roman" panose="02020603050405020304" pitchFamily="18" charset="0"/>
              </a:rPr>
              <a:t>Montlake</a:t>
            </a:r>
            <a:r>
              <a:rPr lang="en-US" sz="2400" dirty="0" smtClean="0">
                <a:latin typeface="Times New Roman" panose="02020603050405020304" pitchFamily="18" charset="0"/>
                <a:cs typeface="Times New Roman" panose="02020603050405020304" pitchFamily="18" charset="0"/>
              </a:rPr>
              <a:t> and Fremont cuts</a:t>
            </a:r>
          </a:p>
          <a:p>
            <a:r>
              <a:rPr lang="en-US" sz="2400" dirty="0" smtClean="0">
                <a:latin typeface="Times New Roman" panose="02020603050405020304" pitchFamily="18" charset="0"/>
                <a:cs typeface="Times New Roman" panose="02020603050405020304" pitchFamily="18" charset="0"/>
              </a:rPr>
              <a:t>Woodland Park (zoo) and almost every other park</a:t>
            </a:r>
          </a:p>
          <a:p>
            <a:r>
              <a:rPr lang="en-US" sz="2400" dirty="0" smtClean="0">
                <a:latin typeface="Times New Roman" panose="02020603050405020304" pitchFamily="18" charset="0"/>
                <a:cs typeface="Times New Roman" panose="02020603050405020304" pitchFamily="18" charset="0"/>
              </a:rPr>
              <a:t>Boeing field</a:t>
            </a:r>
          </a:p>
        </p:txBody>
      </p:sp>
    </p:spTree>
    <p:extLst>
      <p:ext uri="{BB962C8B-B14F-4D97-AF65-F5344CB8AC3E}">
        <p14:creationId xmlns:p14="http://schemas.microsoft.com/office/powerpoint/2010/main" val="979440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362200" y="32327"/>
            <a:ext cx="2988879" cy="2971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124200"/>
            <a:ext cx="7543800" cy="3448341"/>
          </a:xfrm>
          <a:prstGeom prst="rect">
            <a:avLst/>
          </a:prstGeom>
        </p:spPr>
      </p:pic>
    </p:spTree>
    <p:extLst>
      <p:ext uri="{BB962C8B-B14F-4D97-AF65-F5344CB8AC3E}">
        <p14:creationId xmlns:p14="http://schemas.microsoft.com/office/powerpoint/2010/main" val="428508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237" y="381000"/>
            <a:ext cx="7797662" cy="380999"/>
          </a:xfrm>
        </p:spPr>
        <p:txBody>
          <a:bodyPr/>
          <a:lstStyle/>
          <a:p>
            <a:r>
              <a:rPr lang="en-US" dirty="0" smtClean="0"/>
              <a:t>Great Depression</a:t>
            </a:r>
            <a:endParaRPr lang="en-US" dirty="0"/>
          </a:p>
        </p:txBody>
      </p:sp>
      <p:sp>
        <p:nvSpPr>
          <p:cNvPr id="3" name="Content Placeholder 2"/>
          <p:cNvSpPr>
            <a:spLocks noGrp="1"/>
          </p:cNvSpPr>
          <p:nvPr>
            <p:ph sz="quarter" idx="13"/>
          </p:nvPr>
        </p:nvSpPr>
        <p:spPr>
          <a:xfrm>
            <a:off x="514351" y="1143000"/>
            <a:ext cx="7796030" cy="4231585"/>
          </a:xfrm>
        </p:spPr>
        <p:txBody>
          <a:bodyPr>
            <a:normAutofit/>
          </a:bodyPr>
          <a:lstStyle/>
          <a:p>
            <a:r>
              <a:rPr lang="en-US" sz="3600" dirty="0" smtClean="0">
                <a:latin typeface="Times New Roman" panose="02020603050405020304" pitchFamily="18" charset="0"/>
                <a:cs typeface="Times New Roman" panose="02020603050405020304" pitchFamily="18" charset="0"/>
              </a:rPr>
              <a:t>What is the great depression?</a:t>
            </a:r>
          </a:p>
          <a:p>
            <a:r>
              <a:rPr lang="en-US" sz="3600" dirty="0" smtClean="0">
                <a:latin typeface="Times New Roman" panose="02020603050405020304" pitchFamily="18" charset="0"/>
                <a:cs typeface="Times New Roman" panose="02020603050405020304" pitchFamily="18" charset="0"/>
              </a:rPr>
              <a:t>Markets crash, increased unemployment, huge economic struggle in </a:t>
            </a:r>
            <a:r>
              <a:rPr lang="en-US" sz="3600" dirty="0" err="1" smtClean="0">
                <a:latin typeface="Times New Roman" panose="02020603050405020304" pitchFamily="18" charset="0"/>
                <a:cs typeface="Times New Roman" panose="02020603050405020304" pitchFamily="18" charset="0"/>
              </a:rPr>
              <a:t>america</a:t>
            </a:r>
            <a:r>
              <a:rPr lang="en-US" sz="36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89489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80999" y="1719071"/>
            <a:ext cx="8407893" cy="4407408"/>
          </a:xfrm>
          <a:prstGeom prst="rect">
            <a:avLst/>
          </a:prstGeom>
        </p:spPr>
        <p:txBody>
          <a:bodyPr/>
          <a:lstStyle/>
          <a:p>
            <a:endParaRPr lang="en-US"/>
          </a:p>
        </p:txBody>
      </p:sp>
      <p:sp>
        <p:nvSpPr>
          <p:cNvPr id="3" name="Title 2"/>
          <p:cNvSpPr>
            <a:spLocks noGrp="1"/>
          </p:cNvSpPr>
          <p:nvPr>
            <p:ph type="title"/>
          </p:nvPr>
        </p:nvSpPr>
        <p:spPr/>
        <p:txBody>
          <a:bodyPr/>
          <a:lstStyle/>
          <a:p>
            <a:endParaRPr lang="en-US" dirty="0"/>
          </a:p>
        </p:txBody>
      </p:sp>
      <p:pic>
        <p:nvPicPr>
          <p:cNvPr id="1028" name="Picture 4" descr="http://www.vintageseattle.org/wp-content/uploads/2009/04/hooverville_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123" y="76200"/>
            <a:ext cx="8720277" cy="668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9674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1"/>
            <a:ext cx="7797662" cy="381000"/>
          </a:xfrm>
        </p:spPr>
        <p:txBody>
          <a:bodyPr/>
          <a:lstStyle/>
          <a:p>
            <a:r>
              <a:rPr lang="en-US" sz="4000" dirty="0" smtClean="0"/>
              <a:t>Great Depression in Seattle</a:t>
            </a:r>
            <a:endParaRPr lang="en-US" sz="4000" dirty="0"/>
          </a:p>
        </p:txBody>
      </p:sp>
      <p:sp>
        <p:nvSpPr>
          <p:cNvPr id="3" name="Content Placeholder 2"/>
          <p:cNvSpPr>
            <a:spLocks noGrp="1"/>
          </p:cNvSpPr>
          <p:nvPr>
            <p:ph sz="quarter" idx="13"/>
          </p:nvPr>
        </p:nvSpPr>
        <p:spPr>
          <a:xfrm>
            <a:off x="514351" y="1219200"/>
            <a:ext cx="7796030" cy="5181600"/>
          </a:xfrm>
        </p:spPr>
        <p:txBody>
          <a:bodyPr>
            <a:normAutofit fontScale="85000" lnSpcReduction="20000"/>
          </a:bodyPr>
          <a:lstStyle/>
          <a:p>
            <a:r>
              <a:rPr lang="en-US" dirty="0"/>
              <a:t>The stock market crash in October 1929 helped trigger a devastating depression that dominated the Northwest for nearly a decade. </a:t>
            </a:r>
            <a:endParaRPr lang="en-US" dirty="0" smtClean="0"/>
          </a:p>
          <a:p>
            <a:r>
              <a:rPr lang="en-US" dirty="0" smtClean="0"/>
              <a:t>The </a:t>
            </a:r>
            <a:r>
              <a:rPr lang="en-US" dirty="0"/>
              <a:t>economic downturn gradually affected more and more people. Mortgage foreclosures, delinquent taxes, and sharply rising unemployment were the experiences of many. </a:t>
            </a:r>
            <a:endParaRPr lang="en-US" dirty="0" smtClean="0"/>
          </a:p>
          <a:p>
            <a:r>
              <a:rPr lang="en-US" dirty="0" smtClean="0"/>
              <a:t>Between </a:t>
            </a:r>
            <a:r>
              <a:rPr lang="en-US" dirty="0"/>
              <a:t>1929 and 1933, a hundred thousand businesses failed across the nation. </a:t>
            </a:r>
            <a:endParaRPr lang="en-US" dirty="0" smtClean="0"/>
          </a:p>
          <a:p>
            <a:r>
              <a:rPr lang="en-US" dirty="0" smtClean="0"/>
              <a:t>Racial </a:t>
            </a:r>
            <a:r>
              <a:rPr lang="en-US" dirty="0"/>
              <a:t>minorities, women, and the unskilled were the first to lose their jobs. </a:t>
            </a:r>
            <a:endParaRPr lang="en-US" dirty="0" smtClean="0"/>
          </a:p>
          <a:p>
            <a:r>
              <a:rPr lang="en-US" dirty="0" smtClean="0"/>
              <a:t>By </a:t>
            </a:r>
            <a:r>
              <a:rPr lang="en-US" dirty="0"/>
              <a:t>the time President Hoover left office in 1933, 13 million were unemployed, about 25% of the work force. Some unemployed became transients, searching for jobs and food. In Seattle, unemployment was 11% in April 1930, rising to 26% by January 1935</a:t>
            </a:r>
            <a:r>
              <a:rPr lang="en-US" dirty="0" smtClean="0"/>
              <a:t>.</a:t>
            </a:r>
          </a:p>
          <a:p>
            <a:r>
              <a:rPr lang="en-US" dirty="0"/>
              <a:t>Source: http://www.seattle.gov/cityarchives/exhibits-and-education/digital-document-libraries/hoovervilles-in-seattle</a:t>
            </a:r>
            <a:br>
              <a:rPr lang="en-US" dirty="0"/>
            </a:br>
            <a:endParaRPr lang="en-US" dirty="0"/>
          </a:p>
        </p:txBody>
      </p:sp>
    </p:spTree>
    <p:extLst>
      <p:ext uri="{BB962C8B-B14F-4D97-AF65-F5344CB8AC3E}">
        <p14:creationId xmlns:p14="http://schemas.microsoft.com/office/powerpoint/2010/main" val="1613063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694" y="381000"/>
            <a:ext cx="7797662" cy="533399"/>
          </a:xfrm>
        </p:spPr>
        <p:txBody>
          <a:bodyPr/>
          <a:lstStyle/>
          <a:p>
            <a:r>
              <a:rPr lang="en-US" sz="4000" dirty="0" smtClean="0"/>
              <a:t>Great Depression in Seattle</a:t>
            </a:r>
            <a:endParaRPr lang="en-US" sz="4000" dirty="0"/>
          </a:p>
        </p:txBody>
      </p:sp>
      <p:sp>
        <p:nvSpPr>
          <p:cNvPr id="3" name="Content Placeholder 2"/>
          <p:cNvSpPr>
            <a:spLocks noGrp="1"/>
          </p:cNvSpPr>
          <p:nvPr>
            <p:ph sz="quarter" idx="13"/>
          </p:nvPr>
        </p:nvSpPr>
        <p:spPr>
          <a:xfrm>
            <a:off x="514351" y="1219200"/>
            <a:ext cx="7796030" cy="4155385"/>
          </a:xfrm>
        </p:spPr>
        <p:txBody>
          <a:bodyPr>
            <a:normAutofit lnSpcReduction="10000"/>
          </a:bodyPr>
          <a:lstStyle/>
          <a:p>
            <a:r>
              <a:rPr lang="en-US" sz="2400" dirty="0" smtClean="0">
                <a:latin typeface="Times New Roman" panose="02020603050405020304" pitchFamily="18" charset="0"/>
                <a:cs typeface="Times New Roman" panose="02020603050405020304" pitchFamily="18" charset="0"/>
              </a:rPr>
              <a:t>Lots of strikes in Seattle—most violent city labor wise—fully of commies and fascists</a:t>
            </a:r>
          </a:p>
          <a:p>
            <a:r>
              <a:rPr lang="en-US" sz="2400" dirty="0" smtClean="0">
                <a:latin typeface="Times New Roman" panose="02020603050405020304" pitchFamily="18" charset="0"/>
                <a:cs typeface="Times New Roman" panose="02020603050405020304" pitchFamily="18" charset="0"/>
              </a:rPr>
              <a:t>they also built lots of dams out here as part of the New Deal </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Past that it actually broke even as far as its citizens income—unheard of during depression</a:t>
            </a:r>
          </a:p>
          <a:p>
            <a:r>
              <a:rPr lang="en-US" sz="2400" dirty="0" smtClean="0">
                <a:latin typeface="Times New Roman" panose="02020603050405020304" pitchFamily="18" charset="0"/>
                <a:cs typeface="Times New Roman" panose="02020603050405020304" pitchFamily="18" charset="0"/>
              </a:rPr>
              <a:t>Has been called Americas first suburb</a:t>
            </a:r>
          </a:p>
        </p:txBody>
      </p:sp>
    </p:spTree>
    <p:extLst>
      <p:ext uri="{BB962C8B-B14F-4D97-AF65-F5344CB8AC3E}">
        <p14:creationId xmlns:p14="http://schemas.microsoft.com/office/powerpoint/2010/main" val="14303872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TotalTime>
  <Words>1371</Words>
  <Application>Microsoft Office PowerPoint</Application>
  <PresentationFormat>On-screen Show (4:3)</PresentationFormat>
  <Paragraphs>126</Paragraphs>
  <Slides>33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Corbel</vt:lpstr>
      <vt:lpstr>Times New Roman</vt:lpstr>
      <vt:lpstr>Main Event</vt:lpstr>
      <vt:lpstr>The Pacific Northwest in the first half of the 20th century</vt:lpstr>
      <vt:lpstr>New Business &amp; Urban Life</vt:lpstr>
      <vt:lpstr>1920s</vt:lpstr>
      <vt:lpstr>Major physical changes to the city</vt:lpstr>
      <vt:lpstr>PowerPoint Presentation</vt:lpstr>
      <vt:lpstr>Great Depression</vt:lpstr>
      <vt:lpstr>PowerPoint Presentation</vt:lpstr>
      <vt:lpstr>Great Depression in Seattle</vt:lpstr>
      <vt:lpstr>Great Depression in Seattle</vt:lpstr>
      <vt:lpstr>Hoovervilles in Seattle</vt:lpstr>
      <vt:lpstr>Hoovervilles and Homelessness</vt:lpstr>
      <vt:lpstr>Construction </vt:lpstr>
      <vt:lpstr>Japanese Internment</vt:lpstr>
      <vt:lpstr>PowerPoint Presentation</vt:lpstr>
      <vt:lpstr>Asian American Relations</vt:lpstr>
      <vt:lpstr>Japanese internment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Rabbit in the Moon </vt:lpstr>
      <vt:lpstr>Found Poem </vt:lpstr>
      <vt:lpstr>Directions:</vt:lpstr>
      <vt:lpstr> Create your own public works stimulus package </vt:lpstr>
    </vt:vector>
  </TitlesOfParts>
  <Company>Issaquah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Pacific Northwest in the first half of the 20th century</dc:title>
  <dc:creator>Paul Doran</dc:creator>
  <cp:lastModifiedBy>Woldendorp, Kirsten    SHS-Staff</cp:lastModifiedBy>
  <cp:revision>31</cp:revision>
  <dcterms:created xsi:type="dcterms:W3CDTF">2009-12-11T06:32:16Z</dcterms:created>
  <dcterms:modified xsi:type="dcterms:W3CDTF">2016-12-01T20:36:36Z</dcterms:modified>
</cp:coreProperties>
</file>