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sldIdLst>
    <p:sldId id="256" r:id="rId2"/>
    <p:sldId id="257" r:id="rId3"/>
    <p:sldId id="258" r:id="rId4"/>
    <p:sldId id="270" r:id="rId5"/>
    <p:sldId id="268" r:id="rId6"/>
    <p:sldId id="259" r:id="rId7"/>
    <p:sldId id="271" r:id="rId8"/>
    <p:sldId id="301" r:id="rId9"/>
    <p:sldId id="302" r:id="rId10"/>
    <p:sldId id="303" r:id="rId11"/>
    <p:sldId id="304" r:id="rId12"/>
    <p:sldId id="305" r:id="rId13"/>
    <p:sldId id="306" r:id="rId14"/>
    <p:sldId id="307" r:id="rId15"/>
    <p:sldId id="308" r:id="rId16"/>
    <p:sldId id="313" r:id="rId17"/>
    <p:sldId id="309" r:id="rId18"/>
    <p:sldId id="310" r:id="rId19"/>
    <p:sldId id="311" r:id="rId20"/>
    <p:sldId id="312" r:id="rId21"/>
    <p:sldId id="272" r:id="rId22"/>
    <p:sldId id="273" r:id="rId23"/>
    <p:sldId id="274" r:id="rId24"/>
    <p:sldId id="275" r:id="rId25"/>
    <p:sldId id="276" r:id="rId26"/>
    <p:sldId id="277"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279"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35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690626" y="1346947"/>
            <a:ext cx="7667244"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90626" y="4282763"/>
            <a:ext cx="7667244"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690626" y="1484779"/>
            <a:ext cx="7667244" cy="274320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13"/>
          <p:cNvGrpSpPr>
            <a:grpSpLocks noChangeAspect="1"/>
          </p:cNvGrpSpPr>
          <p:nvPr/>
        </p:nvGrpSpPr>
        <p:grpSpPr bwMode="auto">
          <a:xfrm>
            <a:off x="7234238" y="4106863"/>
            <a:ext cx="914400" cy="914400"/>
            <a:chOff x="9685338" y="4460675"/>
            <a:chExt cx="1080904" cy="1080902"/>
          </a:xfrm>
        </p:grpSpPr>
        <p:sp>
          <p:nvSpPr>
            <p:cNvPr id="8" name="Oval 7"/>
            <p:cNvSpPr/>
            <p:nvPr/>
          </p:nvSpPr>
          <p:spPr>
            <a:xfrm>
              <a:off x="9685338" y="4460675"/>
              <a:ext cx="1080904" cy="1080902"/>
            </a:xfrm>
            <a:prstGeom prst="ellipse">
              <a:avLst/>
            </a:prstGeom>
            <a:blipFill dpi="0" rotWithShape="1">
              <a:blip r:embed="rId3">
                <a:duotone>
                  <a:schemeClr val="accent2">
                    <a:shade val="45000"/>
                    <a:satMod val="135000"/>
                  </a:schemeClr>
                  <a:prstClr val="white"/>
                </a:duotone>
                <a:extLst/>
              </a:blip>
              <a:srcRect/>
              <a:tile tx="0" ty="0" sx="85000" sy="85000" flip="none" algn="tl"/>
            </a:blipFill>
            <a:ln w="25400" cap="flat" cmpd="sng" algn="ctr">
              <a:noFill/>
              <a:prstDash val="solid"/>
            </a:ln>
            <a:effectLst/>
          </p:spPr>
        </p:sp>
        <p:sp>
          <p:nvSpPr>
            <p:cNvPr id="9" name="Oval 15"/>
            <p:cNvSpPr>
              <a:spLocks noChangeArrowheads="1"/>
            </p:cNvSpPr>
            <p:nvPr/>
          </p:nvSpPr>
          <p:spPr bwMode="auto">
            <a:xfrm>
              <a:off x="9794179" y="4569516"/>
              <a:ext cx="863222" cy="863220"/>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p>
          </p:txBody>
        </p:sp>
      </p:grpSp>
      <p:sp>
        <p:nvSpPr>
          <p:cNvPr id="2" name="Title 1"/>
          <p:cNvSpPr>
            <a:spLocks noGrp="1"/>
          </p:cNvSpPr>
          <p:nvPr>
            <p:ph type="ctrTitle"/>
          </p:nvPr>
        </p:nvSpPr>
        <p:spPr>
          <a:xfrm>
            <a:off x="788670" y="1432223"/>
            <a:ext cx="7475220" cy="3035808"/>
          </a:xfrm>
        </p:spPr>
        <p:txBody>
          <a:bodyPr>
            <a:noAutofit/>
          </a:bodyPr>
          <a:lstStyle>
            <a:lvl1pPr algn="l">
              <a:lnSpc>
                <a:spcPct val="85000"/>
              </a:lnSpc>
              <a:defRPr sz="6600" b="1" cap="none" baseline="0">
                <a:blipFill dpi="0" rotWithShape="1">
                  <a:blip r:embed="rId3"/>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1">
                <a:solidFill>
                  <a:schemeClr val="accent2">
                    <a:lumMod val="7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7243763" y="4227513"/>
            <a:ext cx="895350" cy="639762"/>
          </a:xfrm>
        </p:spPr>
        <p:txBody>
          <a:bodyPr/>
          <a:lstStyle>
            <a:lvl1pPr>
              <a:defRPr sz="2800"/>
            </a:lvl1pPr>
          </a:lstStyle>
          <a:p>
            <a:fld id="{7F98EB5D-AC7D-445E-B99B-97F435EF9520}" type="slidenum">
              <a:rPr lang="en-US" altLang="en-US"/>
              <a:pPr/>
              <a:t>‹#›</a:t>
            </a:fld>
            <a:endParaRPr lang="en-US" altLang="en-US"/>
          </a:p>
        </p:txBody>
      </p:sp>
    </p:spTree>
    <p:extLst>
      <p:ext uri="{BB962C8B-B14F-4D97-AF65-F5344CB8AC3E}">
        <p14:creationId xmlns:p14="http://schemas.microsoft.com/office/powerpoint/2010/main" val="385556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E64356-7E90-4C1B-A317-A8C021649308}" type="slidenum">
              <a:rPr lang="en-US" altLang="en-US"/>
              <a:pPr/>
              <a:t>‹#›</a:t>
            </a:fld>
            <a:endParaRPr lang="en-US" altLang="en-US"/>
          </a:p>
        </p:txBody>
      </p:sp>
    </p:spTree>
    <p:extLst>
      <p:ext uri="{BB962C8B-B14F-4D97-AF65-F5344CB8AC3E}">
        <p14:creationId xmlns:p14="http://schemas.microsoft.com/office/powerpoint/2010/main" val="382312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FA96B6-4473-414F-B260-5C88CF46D3E9}" type="slidenum">
              <a:rPr lang="en-US" altLang="en-US"/>
              <a:pPr/>
              <a:t>‹#›</a:t>
            </a:fld>
            <a:endParaRPr lang="en-US" altLang="en-US"/>
          </a:p>
        </p:txBody>
      </p:sp>
    </p:spTree>
    <p:extLst>
      <p:ext uri="{BB962C8B-B14F-4D97-AF65-F5344CB8AC3E}">
        <p14:creationId xmlns:p14="http://schemas.microsoft.com/office/powerpoint/2010/main" val="69688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AEB4443-F824-49CD-889A-A86C54D3A46A}" type="slidenum">
              <a:rPr lang="en-US" altLang="en-US"/>
              <a:pPr/>
              <a:t>‹#›</a:t>
            </a:fld>
            <a:endParaRPr lang="en-US" altLang="en-US"/>
          </a:p>
        </p:txBody>
      </p:sp>
    </p:spTree>
    <p:extLst>
      <p:ext uri="{BB962C8B-B14F-4D97-AF65-F5344CB8AC3E}">
        <p14:creationId xmlns:p14="http://schemas.microsoft.com/office/powerpoint/2010/main" val="267500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4917989"/>
            <a:ext cx="9144000" cy="194001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10"/>
          <p:cNvGrpSpPr>
            <a:grpSpLocks noChangeAspect="1"/>
          </p:cNvGrpSpPr>
          <p:nvPr/>
        </p:nvGrpSpPr>
        <p:grpSpPr bwMode="auto">
          <a:xfrm>
            <a:off x="633413" y="2430463"/>
            <a:ext cx="914400" cy="914400"/>
            <a:chOff x="9685338" y="4460675"/>
            <a:chExt cx="1080904" cy="1080902"/>
          </a:xfrm>
        </p:grpSpPr>
        <p:sp>
          <p:nvSpPr>
            <p:cNvPr id="6" name="Oval 5"/>
            <p:cNvSpPr/>
            <p:nvPr/>
          </p:nvSpPr>
          <p:spPr>
            <a:xfrm>
              <a:off x="9685338" y="4460675"/>
              <a:ext cx="1080904" cy="1080902"/>
            </a:xfrm>
            <a:prstGeom prst="ellipse">
              <a:avLst/>
            </a:prstGeom>
            <a:blipFill dpi="0" rotWithShape="1">
              <a:blip r:embed="rId3">
                <a:duotone>
                  <a:schemeClr val="accent2">
                    <a:shade val="45000"/>
                    <a:satMod val="135000"/>
                  </a:schemeClr>
                  <a:prstClr val="white"/>
                </a:duotone>
                <a:extLst/>
              </a:blip>
              <a:srcRect/>
              <a:tile tx="0" ty="0" sx="85000" sy="85000" flip="none" algn="tl"/>
            </a:blipFill>
            <a:ln w="25400" cap="flat" cmpd="sng" algn="ctr">
              <a:noFill/>
              <a:prstDash val="solid"/>
            </a:ln>
            <a:effectLst/>
          </p:spPr>
        </p:sp>
        <p:sp>
          <p:nvSpPr>
            <p:cNvPr id="7" name="Oval 13"/>
            <p:cNvSpPr>
              <a:spLocks noChangeArrowheads="1"/>
            </p:cNvSpPr>
            <p:nvPr/>
          </p:nvSpPr>
          <p:spPr bwMode="auto">
            <a:xfrm>
              <a:off x="9794179" y="4569516"/>
              <a:ext cx="863222" cy="863220"/>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p>
          </p:txBody>
        </p:sp>
      </p:grpSp>
      <p:sp>
        <p:nvSpPr>
          <p:cNvPr id="2" name="Title 1"/>
          <p:cNvSpPr>
            <a:spLocks noGrp="1"/>
          </p:cNvSpPr>
          <p:nvPr>
            <p:ph type="title"/>
          </p:nvPr>
        </p:nvSpPr>
        <p:spPr>
          <a:xfrm>
            <a:off x="1625346" y="1225296"/>
            <a:ext cx="6960870" cy="3520440"/>
          </a:xfrm>
        </p:spPr>
        <p:txBody>
          <a:bodyPr/>
          <a:lstStyle>
            <a:lvl1pPr>
              <a:lnSpc>
                <a:spcPct val="85000"/>
              </a:lnSpc>
              <a:defRPr sz="66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8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a:off x="6445250" y="6272213"/>
            <a:ext cx="1982788" cy="365125"/>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1636713" y="6272213"/>
            <a:ext cx="4746625" cy="365125"/>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646113" y="2508250"/>
            <a:ext cx="890587" cy="720725"/>
          </a:xfrm>
        </p:spPr>
        <p:txBody>
          <a:bodyPr/>
          <a:lstStyle>
            <a:lvl1pPr>
              <a:defRPr sz="2800"/>
            </a:lvl1pPr>
          </a:lstStyle>
          <a:p>
            <a:fld id="{E8E6D63A-1AAC-4731-BFC9-34A7B670CCAC}" type="slidenum">
              <a:rPr lang="en-US" altLang="en-US"/>
              <a:pPr/>
              <a:t>‹#›</a:t>
            </a:fld>
            <a:endParaRPr lang="en-US" altLang="en-US"/>
          </a:p>
        </p:txBody>
      </p:sp>
    </p:spTree>
    <p:extLst>
      <p:ext uri="{BB962C8B-B14F-4D97-AF65-F5344CB8AC3E}">
        <p14:creationId xmlns:p14="http://schemas.microsoft.com/office/powerpoint/2010/main" val="220731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AFE5F4-F52D-49BF-ACC4-CBCF4F8FBE91}" type="slidenum">
              <a:rPr lang="en-US" altLang="en-US"/>
              <a:pPr/>
              <a:t>‹#›</a:t>
            </a:fld>
            <a:endParaRPr lang="en-US" altLang="en-US"/>
          </a:p>
        </p:txBody>
      </p:sp>
    </p:spTree>
    <p:extLst>
      <p:ext uri="{BB962C8B-B14F-4D97-AF65-F5344CB8AC3E}">
        <p14:creationId xmlns:p14="http://schemas.microsoft.com/office/powerpoint/2010/main" val="317833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E072BA5-501A-49E0-848B-D7D8AFA8558A}" type="slidenum">
              <a:rPr lang="en-US" altLang="en-US"/>
              <a:pPr/>
              <a:t>‹#›</a:t>
            </a:fld>
            <a:endParaRPr lang="en-US" altLang="en-US"/>
          </a:p>
        </p:txBody>
      </p:sp>
    </p:spTree>
    <p:extLst>
      <p:ext uri="{BB962C8B-B14F-4D97-AF65-F5344CB8AC3E}">
        <p14:creationId xmlns:p14="http://schemas.microsoft.com/office/powerpoint/2010/main" val="209526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DE07DDE-C8B7-4528-B20A-A46164FF38DF}" type="slidenum">
              <a:rPr lang="en-US" altLang="en-US"/>
              <a:pPr/>
              <a:t>‹#›</a:t>
            </a:fld>
            <a:endParaRPr lang="en-US" altLang="en-US"/>
          </a:p>
        </p:txBody>
      </p:sp>
    </p:spTree>
    <p:extLst>
      <p:ext uri="{BB962C8B-B14F-4D97-AF65-F5344CB8AC3E}">
        <p14:creationId xmlns:p14="http://schemas.microsoft.com/office/powerpoint/2010/main" val="353881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F23FA7A-CBB5-448C-BEED-946987BE4E75}" type="slidenum">
              <a:rPr lang="en-US" altLang="en-US"/>
              <a:pPr/>
              <a:t>‹#›</a:t>
            </a:fld>
            <a:endParaRPr lang="en-US" altLang="en-US"/>
          </a:p>
        </p:txBody>
      </p:sp>
    </p:spTree>
    <p:extLst>
      <p:ext uri="{BB962C8B-B14F-4D97-AF65-F5344CB8AC3E}">
        <p14:creationId xmlns:p14="http://schemas.microsoft.com/office/powerpoint/2010/main" val="370181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6227806" y="1"/>
            <a:ext cx="2916194" cy="6857999"/>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a:duotone>
                  <a:schemeClr val="accent2">
                    <a:shade val="45000"/>
                    <a:satMod val="135000"/>
                  </a:schemeClr>
                  <a:prstClr val="white"/>
                </a:duotone>
                <a:extLst/>
              </a:blip>
              <a:srcRect/>
              <a:tile tx="50800" ty="0" sx="85000" sy="85000" flip="none" algn="tl"/>
            </a:blipFill>
            <a:ln w="25400" cap="flat" cmpd="sng" algn="ctr">
              <a:noFill/>
              <a:prstDash val="solid"/>
            </a:ln>
            <a:effectLst/>
          </p:spPr>
        </p:sp>
        <p:sp>
          <p:nvSpPr>
            <p:cNvPr id="8" name="Oval 13"/>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p>
          </p:txBody>
        </p:sp>
      </p:grpSp>
      <p:sp>
        <p:nvSpPr>
          <p:cNvPr id="2" name="Title 1"/>
          <p:cNvSpPr>
            <a:spLocks noGrp="1"/>
          </p:cNvSpPr>
          <p:nvPr>
            <p:ph type="title"/>
          </p:nvPr>
        </p:nvSpPr>
        <p:spPr>
          <a:xfrm>
            <a:off x="6412230" y="685800"/>
            <a:ext cx="2400300" cy="1737360"/>
          </a:xfrm>
        </p:spPr>
        <p:txBody>
          <a:bodyPr anchor="b"/>
          <a:lstStyle>
            <a:lvl1pPr>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563F8725-9D1A-498B-B1E1-F7D56139B0CF}" type="slidenum">
              <a:rPr lang="en-US" altLang="en-US"/>
              <a:pPr/>
              <a:t>‹#›</a:t>
            </a:fld>
            <a:endParaRPr lang="en-US" altLang="en-US"/>
          </a:p>
        </p:txBody>
      </p:sp>
    </p:spTree>
    <p:extLst>
      <p:ext uri="{BB962C8B-B14F-4D97-AF65-F5344CB8AC3E}">
        <p14:creationId xmlns:p14="http://schemas.microsoft.com/office/powerpoint/2010/main" val="158179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6227806" y="1"/>
            <a:ext cx="2916194" cy="6857999"/>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a:duotone>
                  <a:schemeClr val="accent2">
                    <a:shade val="45000"/>
                    <a:satMod val="135000"/>
                  </a:schemeClr>
                  <a:prstClr val="white"/>
                </a:duotone>
                <a:extLst/>
              </a:blip>
              <a:srcRect/>
              <a:tile tx="50800" ty="0" sx="85000" sy="85000" flip="none" algn="tl"/>
            </a:blipFill>
            <a:ln w="25400" cap="flat" cmpd="sng" algn="ctr">
              <a:noFill/>
              <a:prstDash val="solid"/>
            </a:ln>
            <a:effectLst/>
          </p:spPr>
        </p:sp>
        <p:sp>
          <p:nvSpPr>
            <p:cNvPr id="8" name="Oval 13"/>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p>
          </p:txBody>
        </p:sp>
      </p:grpSp>
      <p:sp>
        <p:nvSpPr>
          <p:cNvPr id="2" name="Title 1"/>
          <p:cNvSpPr>
            <a:spLocks noGrp="1"/>
          </p:cNvSpPr>
          <p:nvPr>
            <p:ph type="title"/>
          </p:nvPr>
        </p:nvSpPr>
        <p:spPr>
          <a:xfrm>
            <a:off x="6412230" y="685800"/>
            <a:ext cx="2400300" cy="1737360"/>
          </a:xfrm>
        </p:spPr>
        <p:txBody>
          <a:bodyPr anchor="b"/>
          <a:lstStyle>
            <a:lvl1pPr>
              <a:defRPr sz="28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solidFill>
                  <a:schemeClr val="accent2">
                    <a:lumMod val="50000"/>
                  </a:schemeClr>
                </a:solidFill>
              </a:defRPr>
            </a:lvl1pPr>
          </a:lstStyle>
          <a:p>
            <a:pPr>
              <a:defRPr/>
            </a:pPr>
            <a:endParaRPr lang="en-US"/>
          </a:p>
        </p:txBody>
      </p:sp>
      <p:sp>
        <p:nvSpPr>
          <p:cNvPr id="10" name="Slide Number Placeholder 6"/>
          <p:cNvSpPr>
            <a:spLocks noGrp="1"/>
          </p:cNvSpPr>
          <p:nvPr>
            <p:ph type="sldNum" sz="quarter" idx="11"/>
          </p:nvPr>
        </p:nvSpPr>
        <p:spPr/>
        <p:txBody>
          <a:bodyPr/>
          <a:lstStyle>
            <a:lvl1pPr>
              <a:defRPr/>
            </a:lvl1pPr>
          </a:lstStyle>
          <a:p>
            <a:fld id="{EA91BB80-8090-4E87-BF62-29199258EA9C}" type="slidenum">
              <a:rPr lang="en-US" altLang="en-US"/>
              <a:pPr/>
              <a:t>‹#›</a:t>
            </a:fld>
            <a:endParaRPr lang="en-US" altLang="en-US"/>
          </a:p>
        </p:txBody>
      </p:sp>
    </p:spTree>
    <p:extLst>
      <p:ext uri="{BB962C8B-B14F-4D97-AF65-F5344CB8AC3E}">
        <p14:creationId xmlns:p14="http://schemas.microsoft.com/office/powerpoint/2010/main" val="424996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8F9F9"/>
            </a:gs>
            <a:gs pos="41000">
              <a:srgbClr val="DDB6C7"/>
            </a:gs>
            <a:gs pos="74001">
              <a:srgbClr val="BEC7C8"/>
            </a:gs>
            <a:gs pos="100000">
              <a:srgbClr val="D3D9DA"/>
            </a:gs>
          </a:gsLst>
          <a:lin ang="2700000" scaled="1"/>
        </a:gradFill>
        <a:effectLst/>
      </p:bgPr>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8523288" y="6254750"/>
            <a:ext cx="392112" cy="393700"/>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2">
                    <a:shade val="45000"/>
                    <a:satMod val="135000"/>
                  </a:schemeClr>
                  <a:prstClr val="white"/>
                </a:duotone>
                <a:extLst/>
              </a:blip>
              <a:srcRect/>
              <a:tile tx="50800" ty="0" sx="85000" sy="85000" flip="none" algn="tl"/>
            </a:blipFill>
            <a:ln w="25400" cap="flat" cmpd="sng" algn="ctr">
              <a:noFill/>
              <a:prstDash val="solid"/>
            </a:ln>
            <a:effectLst/>
          </p:spPr>
        </p:sp>
        <p:sp>
          <p:nvSpPr>
            <p:cNvPr id="1035" name="Oval 8"/>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p>
          </p:txBody>
        </p:sp>
      </p:grpSp>
      <p:sp>
        <p:nvSpPr>
          <p:cNvPr id="2" name="Title Placeholder 1"/>
          <p:cNvSpPr>
            <a:spLocks noGrp="1"/>
          </p:cNvSpPr>
          <p:nvPr>
            <p:ph type="title"/>
          </p:nvPr>
        </p:nvSpPr>
        <p:spPr>
          <a:xfrm>
            <a:off x="685800" y="484188"/>
            <a:ext cx="7772400" cy="1609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2813" y="6272213"/>
            <a:ext cx="2454275" cy="365125"/>
          </a:xfrm>
          <a:prstGeom prst="rect">
            <a:avLst/>
          </a:prstGeom>
        </p:spPr>
        <p:txBody>
          <a:bodyPr vert="horz" lIns="91440" tIns="45720" rIns="91440" bIns="45720" rtlCol="0" anchor="ctr"/>
          <a:lstStyle>
            <a:lvl1pPr algn="r">
              <a:defRPr sz="1000">
                <a:solidFill>
                  <a:schemeClr val="accent2">
                    <a:lumMod val="50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685800" y="6272213"/>
            <a:ext cx="4745038" cy="365125"/>
          </a:xfrm>
          <a:prstGeom prst="rect">
            <a:avLst/>
          </a:prstGeom>
        </p:spPr>
        <p:txBody>
          <a:bodyPr vert="horz" lIns="91440" tIns="45720" rIns="91440" bIns="45720" rtlCol="0" anchor="ctr"/>
          <a:lstStyle>
            <a:lvl1pPr algn="l">
              <a:defRPr sz="1000">
                <a:solidFill>
                  <a:schemeClr val="accent2">
                    <a:lumMod val="50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483600" y="6272213"/>
            <a:ext cx="479425" cy="365125"/>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FFFFFF"/>
                </a:solidFill>
                <a:latin typeface="Century Gothic" pitchFamily="34" charset="0"/>
              </a:defRPr>
            </a:lvl1pPr>
          </a:lstStyle>
          <a:p>
            <a:fld id="{572669C8-8A66-4390-B45E-A3E1F21A33B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29" r:id="rId1"/>
    <p:sldLayoutId id="2147483922" r:id="rId2"/>
    <p:sldLayoutId id="2147483930" r:id="rId3"/>
    <p:sldLayoutId id="2147483923" r:id="rId4"/>
    <p:sldLayoutId id="2147483924" r:id="rId5"/>
    <p:sldLayoutId id="2147483925" r:id="rId6"/>
    <p:sldLayoutId id="2147483926" r:id="rId7"/>
    <p:sldLayoutId id="2147483931" r:id="rId8"/>
    <p:sldLayoutId id="2147483932" r:id="rId9"/>
    <p:sldLayoutId id="2147483927" r:id="rId10"/>
    <p:sldLayoutId id="2147483928" r:id="rId11"/>
  </p:sldLayoutIdLst>
  <p:txStyles>
    <p:titleStyle>
      <a:lvl1pPr algn="l" rtl="0" eaLnBrk="0" fontAlgn="base" hangingPunct="0">
        <a:lnSpc>
          <a:spcPct val="90000"/>
        </a:lnSpc>
        <a:spcBef>
          <a:spcPct val="0"/>
        </a:spcBef>
        <a:spcAft>
          <a:spcPct val="0"/>
        </a:spcAft>
        <a:defRPr sz="4200" b="1" kern="120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b="1">
          <a:solidFill>
            <a:schemeClr val="tx1"/>
          </a:solidFill>
          <a:latin typeface="Century Gothic" panose="020B0502020202020204" pitchFamily="34" charset="0"/>
        </a:defRPr>
      </a:lvl2pPr>
      <a:lvl3pPr algn="l" rtl="0" eaLnBrk="0" fontAlgn="base" hangingPunct="0">
        <a:lnSpc>
          <a:spcPct val="90000"/>
        </a:lnSpc>
        <a:spcBef>
          <a:spcPct val="0"/>
        </a:spcBef>
        <a:spcAft>
          <a:spcPct val="0"/>
        </a:spcAft>
        <a:defRPr sz="4200" b="1">
          <a:solidFill>
            <a:schemeClr val="tx1"/>
          </a:solidFill>
          <a:latin typeface="Century Gothic" panose="020B0502020202020204" pitchFamily="34" charset="0"/>
        </a:defRPr>
      </a:lvl3pPr>
      <a:lvl4pPr algn="l" rtl="0" eaLnBrk="0" fontAlgn="base" hangingPunct="0">
        <a:lnSpc>
          <a:spcPct val="90000"/>
        </a:lnSpc>
        <a:spcBef>
          <a:spcPct val="0"/>
        </a:spcBef>
        <a:spcAft>
          <a:spcPct val="0"/>
        </a:spcAft>
        <a:defRPr sz="4200" b="1">
          <a:solidFill>
            <a:schemeClr val="tx1"/>
          </a:solidFill>
          <a:latin typeface="Century Gothic" panose="020B0502020202020204" pitchFamily="34" charset="0"/>
        </a:defRPr>
      </a:lvl4pPr>
      <a:lvl5pPr algn="l" rtl="0" eaLnBrk="0" fontAlgn="base" hangingPunct="0">
        <a:lnSpc>
          <a:spcPct val="90000"/>
        </a:lnSpc>
        <a:spcBef>
          <a:spcPct val="0"/>
        </a:spcBef>
        <a:spcAft>
          <a:spcPct val="0"/>
        </a:spcAft>
        <a:defRPr sz="4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4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4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4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4200" b="1">
          <a:solidFill>
            <a:schemeClr val="tx1"/>
          </a:solidFill>
          <a:latin typeface="Century Gothic" panose="020B0502020202020204" pitchFamily="34" charset="0"/>
        </a:defRPr>
      </a:lvl9pPr>
    </p:titleStyle>
    <p:bodyStyle>
      <a:lvl1pPr marL="182563" indent="-182563" algn="l" rtl="0" eaLnBrk="0" fontAlgn="base" hangingPunct="0">
        <a:lnSpc>
          <a:spcPct val="90000"/>
        </a:lnSpc>
        <a:spcBef>
          <a:spcPts val="1200"/>
        </a:spcBef>
        <a:spcAft>
          <a:spcPct val="0"/>
        </a:spcAft>
        <a:buClr>
          <a:schemeClr val="accent2"/>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eaLnBrk="0" fontAlgn="base" hangingPunct="0">
        <a:lnSpc>
          <a:spcPct val="90000"/>
        </a:lnSpc>
        <a:spcBef>
          <a:spcPts val="400"/>
        </a:spcBef>
        <a:spcAft>
          <a:spcPts val="200"/>
        </a:spcAft>
        <a:buClr>
          <a:schemeClr val="accent2"/>
        </a:buClr>
        <a:buSzPct val="85000"/>
        <a:buFont typeface="Wingdings" pitchFamily="2" charset="2"/>
        <a:buChar char="§"/>
        <a:defRPr kern="1200">
          <a:solidFill>
            <a:schemeClr val="tx1"/>
          </a:solidFill>
          <a:latin typeface="+mn-lt"/>
          <a:ea typeface="+mn-ea"/>
          <a:cs typeface="+mn-cs"/>
        </a:defRPr>
      </a:lvl2pPr>
      <a:lvl3pPr marL="730250" indent="-182563" algn="l" rtl="0" eaLnBrk="0" fontAlgn="base" hangingPunct="0">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4888" indent="-182563" algn="l" rtl="0" eaLnBrk="0" fontAlgn="base" hangingPunct="0">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ds.yahoo.com/_ylt=A9gnMiWBGgNFVAsA1qqJzbkF;_ylu=X3oDMTBwZzgzMmo2BHBvcwMyBHNlYwNzcgR2dGlkA0kwMDFfNzA-/SIG=1gtvf4auc/EXP=1157917697/**http:/images.search.yahoo.com/search/images/view?back=http://images.search.yahoo.com/search/images?p=british+flag&amp;ei=UTF-8&amp;fr=my-vert-img-top&amp;x=wrt&amp;vm=r&amp;w=250&amp;h=125&amp;imgurl=metropolismag.com/images/talk2us_images/british_flag.jpg&amp;rurl=http://metropolismag.com/images/talk2us_images?D=D&amp;size=11.6kB&amp;name=british_flag.jpg&amp;p=british+flag&amp;type=jpeg&amp;no=2&amp;tt=30,919&amp;oid=b5a3a12b9ab2d68c&amp;ei=UTF-8"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ds.yahoo.com/_ylt=A9gnMiWBGgNFVAsA1qqJzbkF;_ylu=X3oDMTBwZzgzMmo2BHBvcwMyBHNlYwNzcgR2dGlkA0kwMDFfNzA-/SIG=1gtvf4auc/EXP=1157917697/**http:/images.search.yahoo.com/search/images/view?back=http://images.search.yahoo.com/search/images?p=british+flag&amp;ei=UTF-8&amp;fr=my-vert-img-top&amp;x=wrt&amp;vm=r&amp;w=250&amp;h=125&amp;imgurl=metropolismag.com/images/talk2us_images/british_flag.jpg&amp;rurl=http://metropolismag.com/images/talk2us_images?D=D&amp;size=11.6kB&amp;name=british_flag.jpg&amp;p=british+flag&amp;type=jpeg&amp;no=2&amp;tt=30,919&amp;oid=b5a3a12b9ab2d68c&amp;ei=UTF-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81000"/>
            <a:ext cx="7772400" cy="1470025"/>
          </a:xfrm>
        </p:spPr>
        <p:txBody>
          <a:bodyPr/>
          <a:lstStyle/>
          <a:p>
            <a:pPr eaLnBrk="1" fontAlgn="auto" hangingPunct="1">
              <a:spcAft>
                <a:spcPts val="0"/>
              </a:spcAft>
              <a:defRPr/>
            </a:pPr>
            <a:r>
              <a:rPr lang="en-US" altLang="en-US" dirty="0" smtClean="0">
                <a:ea typeface="ＭＳ Ｐゴシック" panose="020B0600070205080204" pitchFamily="34" charset="-128"/>
              </a:rPr>
              <a:t>Fur Trading Era</a:t>
            </a:r>
          </a:p>
        </p:txBody>
      </p:sp>
      <p:pic>
        <p:nvPicPr>
          <p:cNvPr id="6147" name="Picture 9" descr="bea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51025"/>
            <a:ext cx="7010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3" descr="Oregoncountr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
            <a:ext cx="6656388"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304800"/>
            <a:ext cx="7772400" cy="685800"/>
          </a:xfrm>
        </p:spPr>
        <p:txBody>
          <a:bodyPr/>
          <a:lstStyle/>
          <a:p>
            <a:pPr eaLnBrk="1" hangingPunct="1">
              <a:defRPr/>
            </a:pPr>
            <a:r>
              <a:rPr lang="en-US" altLang="en-US" sz="4800" dirty="0" smtClean="0">
                <a:ea typeface="ＭＳ Ｐゴシック" panose="020B0600070205080204" pitchFamily="34" charset="-128"/>
              </a:rPr>
              <a:t>What Prompted Travel?</a:t>
            </a:r>
          </a:p>
        </p:txBody>
      </p:sp>
      <p:sp>
        <p:nvSpPr>
          <p:cNvPr id="16387" name="Text Box 3"/>
          <p:cNvSpPr txBox="1">
            <a:spLocks noChangeArrowheads="1"/>
          </p:cNvSpPr>
          <p:nvPr/>
        </p:nvSpPr>
        <p:spPr bwMode="auto">
          <a:xfrm>
            <a:off x="457200" y="1371600"/>
            <a:ext cx="82296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37931725" indent="-37474525">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defRPr/>
            </a:pPr>
            <a:r>
              <a:rPr lang="en-US" altLang="en-US" sz="2800" dirty="0" smtClean="0"/>
              <a:t> Lewis and Clark</a:t>
            </a:r>
          </a:p>
          <a:p>
            <a:pPr eaLnBrk="1" hangingPunct="1">
              <a:spcBef>
                <a:spcPct val="50000"/>
              </a:spcBef>
              <a:buFontTx/>
              <a:buChar char="•"/>
              <a:defRPr/>
            </a:pPr>
            <a:r>
              <a:rPr lang="en-US" altLang="en-US" sz="2800" dirty="0" smtClean="0"/>
              <a:t> Fur Traders, Missionaries, Indians</a:t>
            </a:r>
          </a:p>
          <a:p>
            <a:pPr eaLnBrk="1" hangingPunct="1">
              <a:spcBef>
                <a:spcPct val="50000"/>
              </a:spcBef>
              <a:buFontTx/>
              <a:buChar char="•"/>
              <a:defRPr/>
            </a:pPr>
            <a:r>
              <a:rPr lang="en-US" altLang="en-US" sz="2800" dirty="0" smtClean="0"/>
              <a:t>Newspapers, writers, magazines</a:t>
            </a:r>
          </a:p>
          <a:p>
            <a:pPr eaLnBrk="1" hangingPunct="1">
              <a:spcBef>
                <a:spcPct val="50000"/>
              </a:spcBef>
              <a:buFontTx/>
              <a:buChar char="•"/>
              <a:defRPr/>
            </a:pPr>
            <a:r>
              <a:rPr lang="en-US" altLang="en-US" sz="2800" dirty="0" smtClean="0"/>
              <a:t> Speculators- i.e. Hall Jackson Kelley and Nathaniel Wyeth – led groups of pioneers to Oregon.</a:t>
            </a:r>
          </a:p>
          <a:p>
            <a:pPr marL="914400" lvl="1" indent="-457200" eaLnBrk="1" hangingPunct="1">
              <a:spcBef>
                <a:spcPct val="50000"/>
              </a:spcBef>
              <a:buFont typeface="Arial" panose="020B0604020202020204" pitchFamily="34" charset="0"/>
              <a:buChar char="•"/>
              <a:defRPr/>
            </a:pPr>
            <a:r>
              <a:rPr lang="en-US" altLang="en-US" sz="2800" dirty="0" smtClean="0"/>
              <a:t>Speculators: bought real estate in hopes that land value would increase over time.</a:t>
            </a:r>
          </a:p>
          <a:p>
            <a:pPr lvl="1" eaLnBrk="1" hangingPunct="1">
              <a:spcBef>
                <a:spcPct val="50000"/>
              </a:spcBef>
              <a:buFontTx/>
              <a:buChar char="•"/>
              <a:defRPr/>
            </a:pPr>
            <a:endParaRPr lang="en-US" altLang="en-US" sz="2800" dirty="0" smtClean="0"/>
          </a:p>
          <a:p>
            <a:pPr lvl="1" eaLnBrk="1" hangingPunct="1">
              <a:spcBef>
                <a:spcPct val="50000"/>
              </a:spcBef>
              <a:buFontTx/>
              <a:buChar char="•"/>
              <a:defRPr/>
            </a:pPr>
            <a:endParaRPr lang="en-US" altLang="en-US" sz="4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6" descr="Western%2520Hemisphere%2520Development%2520Map"/>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5419725" y="1238250"/>
            <a:ext cx="372427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ctrTitle"/>
          </p:nvPr>
        </p:nvSpPr>
        <p:spPr>
          <a:xfrm>
            <a:off x="609600" y="304800"/>
            <a:ext cx="7772400" cy="304800"/>
          </a:xfrm>
        </p:spPr>
        <p:txBody>
          <a:bodyPr/>
          <a:lstStyle/>
          <a:p>
            <a:pPr eaLnBrk="1" hangingPunct="1">
              <a:defRPr/>
            </a:pPr>
            <a:r>
              <a:rPr lang="en-US" altLang="en-US" smtClean="0">
                <a:ea typeface="ＭＳ Ｐゴシック" panose="020B0600070205080204" pitchFamily="34" charset="-128"/>
              </a:rPr>
              <a:t>How to Get There?</a:t>
            </a:r>
          </a:p>
        </p:txBody>
      </p:sp>
      <p:sp>
        <p:nvSpPr>
          <p:cNvPr id="17412" name="Text Box 4"/>
          <p:cNvSpPr txBox="1">
            <a:spLocks noChangeArrowheads="1"/>
          </p:cNvSpPr>
          <p:nvPr/>
        </p:nvSpPr>
        <p:spPr bwMode="auto">
          <a:xfrm>
            <a:off x="0" y="1371600"/>
            <a:ext cx="54864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pPr>
            <a:r>
              <a:rPr lang="en-US" altLang="en-US" sz="2000"/>
              <a:t> </a:t>
            </a:r>
            <a:r>
              <a:rPr lang="en-US" altLang="en-US" b="1"/>
              <a:t>By Boat: “Around the Horn”</a:t>
            </a:r>
          </a:p>
          <a:p>
            <a:pPr lvl="1" eaLnBrk="1" hangingPunct="1">
              <a:spcBef>
                <a:spcPct val="50000"/>
              </a:spcBef>
              <a:buFontTx/>
              <a:buChar char="•"/>
            </a:pPr>
            <a:r>
              <a:rPr lang="en-US" altLang="en-US"/>
              <a:t> Departed from New York, Boston, Philadelphia, New Orleans, etc.</a:t>
            </a:r>
          </a:p>
          <a:p>
            <a:pPr lvl="1" eaLnBrk="1" hangingPunct="1">
              <a:spcBef>
                <a:spcPct val="50000"/>
              </a:spcBef>
              <a:buFontTx/>
              <a:buChar char="•"/>
            </a:pPr>
            <a:r>
              <a:rPr lang="en-US" altLang="en-US"/>
              <a:t> Very expensive; took three months</a:t>
            </a:r>
          </a:p>
          <a:p>
            <a:pPr lvl="1" eaLnBrk="1" hangingPunct="1">
              <a:spcBef>
                <a:spcPct val="50000"/>
              </a:spcBef>
              <a:buFontTx/>
              <a:buChar char="•"/>
            </a:pPr>
            <a:r>
              <a:rPr lang="en-US" altLang="en-US"/>
              <a:t> Got them to San Francisco</a:t>
            </a:r>
          </a:p>
          <a:p>
            <a:pPr eaLnBrk="1" hangingPunct="1">
              <a:spcBef>
                <a:spcPct val="50000"/>
              </a:spcBef>
              <a:buFontTx/>
              <a:buChar char="•"/>
            </a:pPr>
            <a:r>
              <a:rPr lang="en-US" altLang="en-US"/>
              <a:t> </a:t>
            </a:r>
            <a:r>
              <a:rPr lang="en-US" altLang="en-US" b="1"/>
              <a:t>Overland: </a:t>
            </a:r>
          </a:p>
          <a:p>
            <a:pPr lvl="1" eaLnBrk="1" hangingPunct="1">
              <a:spcBef>
                <a:spcPct val="50000"/>
              </a:spcBef>
              <a:buFontTx/>
              <a:buChar char="•"/>
            </a:pPr>
            <a:r>
              <a:rPr lang="en-US" altLang="en-US"/>
              <a:t> At fastest, 2200 mi trip would take 5-6 months. </a:t>
            </a:r>
          </a:p>
          <a:p>
            <a:pPr lvl="1" eaLnBrk="1" hangingPunct="1">
              <a:spcBef>
                <a:spcPct val="50000"/>
              </a:spcBef>
              <a:buFontTx/>
              <a:buChar char="•"/>
            </a:pPr>
            <a:r>
              <a:rPr lang="en-US" altLang="en-US"/>
              <a:t> If longer- very bad news because then had to get over snowy mountain passes of Rockies or Cascades = death</a:t>
            </a:r>
          </a:p>
          <a:p>
            <a:pPr lvl="1" eaLnBrk="1" hangingPunct="1">
              <a:spcBef>
                <a:spcPct val="50000"/>
              </a:spcBef>
              <a:buFontTx/>
              <a:buChar char="•"/>
            </a:pPr>
            <a:r>
              <a:rPr lang="en-US" altLang="en-US"/>
              <a:t> Most people would walk much of the way- were women, children, elderly</a:t>
            </a:r>
          </a:p>
          <a:p>
            <a:pPr lvl="1" eaLnBrk="1" hangingPunct="1">
              <a:spcBef>
                <a:spcPct val="50000"/>
              </a:spcBef>
              <a:buFontTx/>
              <a:buChar char="•"/>
            </a:pPr>
            <a:r>
              <a:rPr lang="en-US" altLang="en-US"/>
              <a:t> Extremely dangerous- many, many people died along way.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304800"/>
            <a:ext cx="7772400" cy="762000"/>
          </a:xfrm>
        </p:spPr>
        <p:txBody>
          <a:bodyPr/>
          <a:lstStyle/>
          <a:p>
            <a:pPr eaLnBrk="1" hangingPunct="1">
              <a:defRPr/>
            </a:pPr>
            <a:r>
              <a:rPr lang="en-US" altLang="en-US" sz="5400" dirty="0" smtClean="0">
                <a:ea typeface="ＭＳ Ｐゴシック" panose="020B0600070205080204" pitchFamily="34" charset="-128"/>
              </a:rPr>
              <a:t>The Oregon Pioneers</a:t>
            </a:r>
          </a:p>
        </p:txBody>
      </p:sp>
      <p:sp>
        <p:nvSpPr>
          <p:cNvPr id="18435" name="Text Box 4"/>
          <p:cNvSpPr txBox="1">
            <a:spLocks noChangeArrowheads="1"/>
          </p:cNvSpPr>
          <p:nvPr/>
        </p:nvSpPr>
        <p:spPr bwMode="auto">
          <a:xfrm>
            <a:off x="457200" y="1295400"/>
            <a:ext cx="75438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37931725" indent="-37474525">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800"/>
              <a:t>Why?</a:t>
            </a:r>
          </a:p>
          <a:p>
            <a:pPr eaLnBrk="1" hangingPunct="1">
              <a:spcBef>
                <a:spcPct val="50000"/>
              </a:spcBef>
            </a:pPr>
            <a:r>
              <a:rPr lang="en-US" altLang="en-US" sz="2800"/>
              <a:t>After all, this was INCREDIBLY dangerous.</a:t>
            </a:r>
          </a:p>
          <a:p>
            <a:pPr eaLnBrk="1" hangingPunct="1">
              <a:spcBef>
                <a:spcPct val="50000"/>
              </a:spcBef>
              <a:buFontTx/>
              <a:buAutoNum type="arabicPeriod"/>
            </a:pPr>
            <a:r>
              <a:rPr lang="en-US" altLang="en-US" sz="2400"/>
              <a:t> Starting a new life</a:t>
            </a:r>
          </a:p>
          <a:p>
            <a:pPr eaLnBrk="1" hangingPunct="1">
              <a:spcBef>
                <a:spcPct val="50000"/>
              </a:spcBef>
              <a:buFontTx/>
              <a:buAutoNum type="arabicPeriod"/>
            </a:pPr>
            <a:r>
              <a:rPr lang="en-US" altLang="en-US" sz="2400"/>
              <a:t> Personal Adventure</a:t>
            </a:r>
          </a:p>
          <a:p>
            <a:pPr eaLnBrk="1" hangingPunct="1">
              <a:spcBef>
                <a:spcPct val="50000"/>
              </a:spcBef>
              <a:buFontTx/>
              <a:buAutoNum type="arabicPeriod"/>
            </a:pPr>
            <a:r>
              <a:rPr lang="en-US" altLang="en-US" sz="2400"/>
              <a:t> Getting Rich</a:t>
            </a:r>
          </a:p>
          <a:p>
            <a:pPr eaLnBrk="1" hangingPunct="1">
              <a:spcBef>
                <a:spcPct val="50000"/>
              </a:spcBef>
              <a:buFontTx/>
              <a:buAutoNum type="arabicPeriod"/>
            </a:pPr>
            <a:r>
              <a:rPr lang="en-US" altLang="en-US" sz="2400"/>
              <a:t> Getting Powerful</a:t>
            </a:r>
          </a:p>
          <a:p>
            <a:pPr eaLnBrk="1" hangingPunct="1">
              <a:spcBef>
                <a:spcPct val="50000"/>
              </a:spcBef>
              <a:buFontTx/>
              <a:buAutoNum type="arabicPeriod"/>
            </a:pPr>
            <a:r>
              <a:rPr lang="en-US" altLang="en-US" sz="2400"/>
              <a:t> Getting free or inexpensive land</a:t>
            </a:r>
          </a:p>
          <a:p>
            <a:pPr eaLnBrk="1" hangingPunct="1">
              <a:spcBef>
                <a:spcPct val="50000"/>
              </a:spcBef>
              <a:buFontTx/>
              <a:buAutoNum type="arabicPeriod"/>
            </a:pPr>
            <a:r>
              <a:rPr lang="en-US" altLang="en-US" sz="2400"/>
              <a:t> Following husband or father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 calcmode="lin" valueType="num">
                                      <p:cBhvr additive="base">
                                        <p:cTn id="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anim calcmode="lin" valueType="num">
                                      <p:cBhvr additive="base">
                                        <p:cTn id="1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anim calcmode="lin" valueType="num">
                                      <p:cBhvr additive="base">
                                        <p:cTn id="1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anim calcmode="lin" valueType="num">
                                      <p:cBhvr additive="base">
                                        <p:cTn id="19"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35">
                                            <p:txEl>
                                              <p:pRg st="6" end="6"/>
                                            </p:txEl>
                                          </p:spTgt>
                                        </p:tgtEl>
                                        <p:attrNameLst>
                                          <p:attrName>style.visibility</p:attrName>
                                        </p:attrNameLst>
                                      </p:cBhvr>
                                      <p:to>
                                        <p:strVal val="visible"/>
                                      </p:to>
                                    </p:set>
                                    <p:anim calcmode="lin" valueType="num">
                                      <p:cBhvr additive="base">
                                        <p:cTn id="2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435">
                                            <p:txEl>
                                              <p:pRg st="7" end="7"/>
                                            </p:txEl>
                                          </p:spTgt>
                                        </p:tgtEl>
                                        <p:attrNameLst>
                                          <p:attrName>style.visibility</p:attrName>
                                        </p:attrNameLst>
                                      </p:cBhvr>
                                      <p:to>
                                        <p:strVal val="visible"/>
                                      </p:to>
                                    </p:set>
                                    <p:anim calcmode="lin" valueType="num">
                                      <p:cBhvr additive="base">
                                        <p:cTn id="27"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09600" y="304800"/>
            <a:ext cx="7772400" cy="762000"/>
          </a:xfrm>
        </p:spPr>
        <p:txBody>
          <a:bodyPr/>
          <a:lstStyle/>
          <a:p>
            <a:pPr eaLnBrk="1" hangingPunct="1">
              <a:defRPr/>
            </a:pPr>
            <a:r>
              <a:rPr lang="en-US" altLang="en-US" smtClean="0">
                <a:ea typeface="ＭＳ Ｐゴシック" panose="020B0600070205080204" pitchFamily="34" charset="-128"/>
              </a:rPr>
              <a:t>The Route</a:t>
            </a:r>
          </a:p>
        </p:txBody>
      </p:sp>
      <p:sp>
        <p:nvSpPr>
          <p:cNvPr id="19459" name="Text Box 3"/>
          <p:cNvSpPr txBox="1">
            <a:spLocks noChangeArrowheads="1"/>
          </p:cNvSpPr>
          <p:nvPr/>
        </p:nvSpPr>
        <p:spPr bwMode="auto">
          <a:xfrm>
            <a:off x="533400" y="1676400"/>
            <a:ext cx="83058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37931725" indent="-37474525">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pPr>
            <a:r>
              <a:rPr lang="en-US" altLang="en-US" sz="2800"/>
              <a:t> Until 1840s- Just small groups of trappers, explorers going different ways in attempts to find Northwest Passage- alternatives to Lewis and Clark’s difficult route</a:t>
            </a:r>
          </a:p>
          <a:p>
            <a:pPr eaLnBrk="1" hangingPunct="1">
              <a:spcBef>
                <a:spcPct val="50000"/>
              </a:spcBef>
              <a:buFontTx/>
              <a:buChar char="•"/>
            </a:pPr>
            <a:r>
              <a:rPr lang="en-US" altLang="en-US" sz="2800"/>
              <a:t> 1841- Wagon route finally found through Rockies and Blue Mountains- became “Oregon Trail”</a:t>
            </a:r>
          </a:p>
          <a:p>
            <a:pPr eaLnBrk="1" hangingPunct="1">
              <a:spcBef>
                <a:spcPct val="50000"/>
              </a:spcBef>
              <a:buFontTx/>
              <a:buChar char="•"/>
            </a:pPr>
            <a:r>
              <a:rPr lang="en-US" altLang="en-US" sz="2800"/>
              <a:t> Finally pushed through by missionaries</a:t>
            </a:r>
          </a:p>
          <a:p>
            <a:pPr eaLnBrk="1" hangingPunct="1">
              <a:spcBef>
                <a:spcPct val="50000"/>
              </a:spcBef>
              <a:buFontTx/>
              <a:buChar char="•"/>
            </a:pPr>
            <a:r>
              <a:rPr lang="en-US" altLang="en-US" sz="2800"/>
              <a:t> Became pioneer’s highway from Independence, Missouri to Vancouver, WA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57200" y="228600"/>
            <a:ext cx="5334000" cy="1219200"/>
          </a:xfrm>
        </p:spPr>
        <p:txBody>
          <a:bodyPr/>
          <a:lstStyle/>
          <a:p>
            <a:pPr eaLnBrk="1" hangingPunct="1">
              <a:defRPr/>
            </a:pPr>
            <a:r>
              <a:rPr lang="en-US" altLang="en-US" dirty="0" smtClean="0">
                <a:ea typeface="ＭＳ Ｐゴシック" panose="020B0600070205080204" pitchFamily="34" charset="-128"/>
              </a:rPr>
              <a:t>The Vehicle</a:t>
            </a:r>
          </a:p>
        </p:txBody>
      </p:sp>
      <p:pic>
        <p:nvPicPr>
          <p:cNvPr id="20483" name="Picture 5" descr="2001february_wa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0"/>
            <a:ext cx="28194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304800" y="1447800"/>
            <a:ext cx="8305800" cy="48323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Char char="•"/>
              <a:defRPr/>
            </a:pPr>
            <a:r>
              <a:rPr lang="en-US" altLang="en-US" sz="2800" dirty="0" smtClean="0"/>
              <a:t> </a:t>
            </a:r>
            <a:r>
              <a:rPr lang="en-US" altLang="en-US" sz="2800" dirty="0" smtClean="0">
                <a:effectLst>
                  <a:outerShdw blurRad="38100" dist="38100" dir="2700000" algn="tl">
                    <a:srgbClr val="FFFFFF"/>
                  </a:outerShdw>
                </a:effectLst>
              </a:rPr>
              <a:t>Emigrants used small farm wagons </a:t>
            </a:r>
          </a:p>
          <a:p>
            <a:pPr eaLnBrk="1" hangingPunct="1">
              <a:buFontTx/>
              <a:buChar char="•"/>
              <a:defRPr/>
            </a:pPr>
            <a:r>
              <a:rPr lang="en-US" altLang="en-US" sz="2800" dirty="0" smtClean="0">
                <a:effectLst>
                  <a:outerShdw blurRad="38100" dist="38100" dir="2700000" algn="tl">
                    <a:srgbClr val="FFFFFF"/>
                  </a:outerShdw>
                </a:effectLst>
              </a:rPr>
              <a:t>Front wheels are smaller than the ones in back--which also helped the wagons to round sharp corners and deal with broken axles.</a:t>
            </a:r>
          </a:p>
          <a:p>
            <a:pPr eaLnBrk="1" hangingPunct="1">
              <a:buFontTx/>
              <a:buChar char="•"/>
              <a:defRPr/>
            </a:pPr>
            <a:r>
              <a:rPr lang="en-US" altLang="en-US" sz="2800" dirty="0" smtClean="0">
                <a:effectLst>
                  <a:outerShdw blurRad="38100" dist="38100" dir="2700000" algn="tl">
                    <a:srgbClr val="FFFFFF"/>
                  </a:outerShdw>
                </a:effectLst>
              </a:rPr>
              <a:t>To keep out the dust and rain, the covers were treated, but most eventually leaked anyway.</a:t>
            </a:r>
          </a:p>
          <a:p>
            <a:pPr eaLnBrk="1" hangingPunct="1">
              <a:buFontTx/>
              <a:buChar char="•"/>
              <a:defRPr/>
            </a:pPr>
            <a:r>
              <a:rPr lang="en-US" altLang="en-US" sz="2800" dirty="0" smtClean="0">
                <a:effectLst>
                  <a:outerShdw blurRad="38100" dist="38100" dir="2700000" algn="tl">
                    <a:srgbClr val="FFFFFF"/>
                  </a:outerShdw>
                </a:effectLst>
              </a:rPr>
              <a:t>Most emigrants loaded them to the brim with food, farm implements and furniture--often over a ton of cargo.</a:t>
            </a:r>
          </a:p>
          <a:p>
            <a:pPr eaLnBrk="1" hangingPunct="1">
              <a:buFontTx/>
              <a:buChar char="•"/>
              <a:defRPr/>
            </a:pPr>
            <a:r>
              <a:rPr lang="en-US" altLang="en-US" sz="2800" dirty="0" smtClean="0">
                <a:effectLst>
                  <a:outerShdw blurRad="38100" dist="38100" dir="2700000" algn="tl">
                    <a:srgbClr val="FFFFFF"/>
                  </a:outerShdw>
                </a:effectLst>
              </a:rPr>
              <a:t> Most wagons had several handy options: a toolbox on the side, a water barrel.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9525"/>
            <a:ext cx="4254500" cy="3038475"/>
          </a:xfrm>
        </p:spPr>
      </p:pic>
      <p:pic>
        <p:nvPicPr>
          <p:cNvPr id="2150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750"/>
            <a:ext cx="40544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901950"/>
            <a:ext cx="5532438"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5" descr="Oregon_Trail_Map_done"/>
          <p:cNvPicPr>
            <a:picLocks noChangeAspect="1" noChangeArrowheads="1"/>
          </p:cNvPicPr>
          <p:nvPr/>
        </p:nvPicPr>
        <p:blipFill>
          <a:blip r:embed="rId2">
            <a:lum bright="66000"/>
            <a:extLst>
              <a:ext uri="{28A0092B-C50C-407E-A947-70E740481C1C}">
                <a14:useLocalDpi xmlns:a14="http://schemas.microsoft.com/office/drawing/2010/main" val="0"/>
              </a:ext>
            </a:extLst>
          </a:blip>
          <a:srcRect/>
          <a:stretch>
            <a:fillRect/>
          </a:stretch>
        </p:blipFill>
        <p:spPr bwMode="auto">
          <a:xfrm>
            <a:off x="838200" y="838200"/>
            <a:ext cx="75438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ctrTitle"/>
          </p:nvPr>
        </p:nvSpPr>
        <p:spPr>
          <a:xfrm>
            <a:off x="609600" y="304800"/>
            <a:ext cx="7772400" cy="825500"/>
          </a:xfrm>
        </p:spPr>
        <p:txBody>
          <a:bodyPr/>
          <a:lstStyle/>
          <a:p>
            <a:pPr eaLnBrk="1" hangingPunct="1">
              <a:defRPr/>
            </a:pPr>
            <a:r>
              <a:rPr lang="en-US" altLang="en-US" smtClean="0">
                <a:ea typeface="ＭＳ Ｐゴシック" panose="020B0600070205080204" pitchFamily="34" charset="-128"/>
              </a:rPr>
              <a:t>Oregon Trail</a:t>
            </a:r>
          </a:p>
        </p:txBody>
      </p:sp>
      <p:sp>
        <p:nvSpPr>
          <p:cNvPr id="8195" name="Text Box 3"/>
          <p:cNvSpPr txBox="1">
            <a:spLocks noChangeArrowheads="1"/>
          </p:cNvSpPr>
          <p:nvPr/>
        </p:nvSpPr>
        <p:spPr bwMode="auto">
          <a:xfrm>
            <a:off x="533400" y="1371600"/>
            <a:ext cx="8305800" cy="5262563"/>
          </a:xfrm>
          <a:prstGeom prst="rect">
            <a:avLst/>
          </a:prstGeom>
          <a:noFill/>
          <a:ln w="9525">
            <a:noFill/>
            <a:miter lim="800000"/>
            <a:headEnd/>
            <a:tailEnd/>
          </a:ln>
          <a:effectLst/>
        </p:spPr>
        <p:txBody>
          <a:bodyPr>
            <a:spAutoFit/>
          </a:bodyPr>
          <a:lstStyle/>
          <a:p>
            <a:pPr eaLnBrk="1" hangingPunct="1">
              <a:spcBef>
                <a:spcPct val="50000"/>
              </a:spcBef>
              <a:buFontTx/>
              <a:buChar char="•"/>
              <a:defRPr/>
            </a:pPr>
            <a:r>
              <a:rPr lang="en-US" sz="2800" dirty="0">
                <a:solidFill>
                  <a:srgbClr val="FF0000"/>
                </a:solidFill>
                <a:effectLst>
                  <a:outerShdw blurRad="38100" dist="38100" dir="2700000" algn="tl">
                    <a:srgbClr val="FFFFFF"/>
                  </a:outerShdw>
                </a:effectLst>
                <a:latin typeface="Arial" pitchFamily="32" charset="0"/>
                <a:ea typeface="ＭＳ Ｐゴシック" pitchFamily="32" charset="-128"/>
                <a:cs typeface="ＭＳ Ｐゴシック" pitchFamily="32" charset="-128"/>
              </a:rPr>
              <a:t> </a:t>
            </a:r>
            <a:r>
              <a:rPr lang="en-US" sz="3200" b="1" dirty="0">
                <a:effectLst>
                  <a:outerShdw blurRad="38100" dist="38100" dir="2700000" algn="tl">
                    <a:srgbClr val="FFFFFF"/>
                  </a:outerShdw>
                </a:effectLst>
                <a:latin typeface="Arial" pitchFamily="32" charset="0"/>
                <a:ea typeface="ＭＳ Ｐゴシック" pitchFamily="32" charset="-128"/>
                <a:cs typeface="ＭＳ Ｐゴシック" pitchFamily="32" charset="-128"/>
              </a:rPr>
              <a:t>Start: Independence, Missouri- on West end of civilization.  Place to buy supplies, etc.- Last chance to change mind</a:t>
            </a:r>
          </a:p>
          <a:p>
            <a:pPr eaLnBrk="1" hangingPunct="1">
              <a:spcBef>
                <a:spcPct val="50000"/>
              </a:spcBef>
              <a:buFontTx/>
              <a:buChar char="•"/>
              <a:defRPr/>
            </a:pPr>
            <a:r>
              <a:rPr lang="en-US" sz="3200" b="1" dirty="0">
                <a:effectLst>
                  <a:outerShdw blurRad="38100" dist="38100" dir="2700000" algn="tl">
                    <a:srgbClr val="FFFFFF"/>
                  </a:outerShdw>
                </a:effectLst>
                <a:latin typeface="Arial" pitchFamily="32" charset="0"/>
                <a:ea typeface="ＭＳ Ｐゴシック" pitchFamily="32" charset="-128"/>
                <a:cs typeface="ＭＳ Ｐゴシック" pitchFamily="32" charset="-128"/>
              </a:rPr>
              <a:t> First Leg: Great Plains</a:t>
            </a:r>
          </a:p>
          <a:p>
            <a:pPr lvl="1" eaLnBrk="1" hangingPunct="1">
              <a:spcBef>
                <a:spcPct val="50000"/>
              </a:spcBef>
              <a:buFontTx/>
              <a:buChar char="•"/>
              <a:defRPr/>
            </a:pPr>
            <a:r>
              <a:rPr lang="en-US" sz="3200" b="1" dirty="0">
                <a:effectLst>
                  <a:outerShdw blurRad="38100" dist="38100" dir="2700000" algn="tl">
                    <a:srgbClr val="FFFFFF"/>
                  </a:outerShdw>
                </a:effectLst>
                <a:latin typeface="Arial" pitchFamily="32" charset="0"/>
                <a:ea typeface="ＭＳ Ｐゴシック" pitchFamily="32" charset="-128"/>
                <a:cs typeface="ＭＳ Ｐゴシック" pitchFamily="32" charset="-128"/>
              </a:rPr>
              <a:t> Relatively easy- food, water, easy terrain, friendly Native Americans</a:t>
            </a:r>
          </a:p>
          <a:p>
            <a:pPr lvl="1" eaLnBrk="1" hangingPunct="1">
              <a:spcBef>
                <a:spcPct val="50000"/>
              </a:spcBef>
              <a:buFontTx/>
              <a:buChar char="•"/>
              <a:defRPr/>
            </a:pPr>
            <a:r>
              <a:rPr lang="en-US" sz="3200" b="1" dirty="0">
                <a:effectLst>
                  <a:outerShdw blurRad="38100" dist="38100" dir="2700000" algn="tl">
                    <a:srgbClr val="FFFFFF"/>
                  </a:outerShdw>
                </a:effectLst>
                <a:latin typeface="Arial" pitchFamily="32" charset="0"/>
                <a:ea typeface="ＭＳ Ｐゴシック" pitchFamily="32" charset="-128"/>
                <a:cs typeface="ＭＳ Ｐゴシック" pitchFamily="32" charset="-128"/>
              </a:rPr>
              <a:t>Kansas prairies, followed North Platte, through Nebraska, to Ft. Laramie, Wyoming.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descr="Oregon_Trail_Map_done"/>
          <p:cNvPicPr>
            <a:picLocks noChangeAspect="1" noChangeArrowheads="1"/>
          </p:cNvPicPr>
          <p:nvPr/>
        </p:nvPicPr>
        <p:blipFill>
          <a:blip r:embed="rId2">
            <a:lum bright="66000"/>
            <a:extLst>
              <a:ext uri="{28A0092B-C50C-407E-A947-70E740481C1C}">
                <a14:useLocalDpi xmlns:a14="http://schemas.microsoft.com/office/drawing/2010/main" val="0"/>
              </a:ext>
            </a:extLst>
          </a:blip>
          <a:srcRect/>
          <a:stretch>
            <a:fillRect/>
          </a:stretch>
        </p:blipFill>
        <p:spPr bwMode="auto">
          <a:xfrm>
            <a:off x="685800" y="1219200"/>
            <a:ext cx="75438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ctrTitle"/>
          </p:nvPr>
        </p:nvSpPr>
        <p:spPr>
          <a:xfrm>
            <a:off x="685800" y="193675"/>
            <a:ext cx="7772400" cy="990600"/>
          </a:xfrm>
        </p:spPr>
        <p:txBody>
          <a:bodyPr/>
          <a:lstStyle/>
          <a:p>
            <a:pPr eaLnBrk="1" hangingPunct="1">
              <a:defRPr/>
            </a:pPr>
            <a:r>
              <a:rPr lang="en-US" altLang="en-US" smtClean="0">
                <a:ea typeface="ＭＳ Ｐゴシック" panose="020B0600070205080204" pitchFamily="34" charset="-128"/>
              </a:rPr>
              <a:t>Oregon Trail</a:t>
            </a:r>
          </a:p>
        </p:txBody>
      </p:sp>
      <p:sp>
        <p:nvSpPr>
          <p:cNvPr id="23556" name="Text Box 3"/>
          <p:cNvSpPr txBox="1">
            <a:spLocks noChangeArrowheads="1"/>
          </p:cNvSpPr>
          <p:nvPr/>
        </p:nvSpPr>
        <p:spPr bwMode="auto">
          <a:xfrm>
            <a:off x="533400" y="1676400"/>
            <a:ext cx="8305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a:defRPr>
                <a:solidFill>
                  <a:schemeClr val="tx1"/>
                </a:solidFill>
                <a:latin typeface="Arial" charset="0"/>
                <a:ea typeface="ＭＳ Ｐゴシック" pitchFamily="34" charset="-128"/>
              </a:defRPr>
            </a:lvl2pPr>
            <a:lvl3pPr>
              <a:defRPr>
                <a:solidFill>
                  <a:schemeClr val="tx1"/>
                </a:solidFill>
                <a:latin typeface="Arial" charset="0"/>
                <a:ea typeface="ＭＳ Ｐゴシック" pitchFamily="34" charset="-128"/>
              </a:defRPr>
            </a:lvl3pPr>
            <a:lvl4pPr>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pPr>
            <a:r>
              <a:rPr lang="en-US" altLang="en-US" sz="2400" b="1"/>
              <a:t> Second Leg- Rockies</a:t>
            </a:r>
          </a:p>
          <a:p>
            <a:pPr lvl="1" eaLnBrk="1" hangingPunct="1">
              <a:spcBef>
                <a:spcPct val="50000"/>
              </a:spcBef>
              <a:buFontTx/>
              <a:buChar char="•"/>
            </a:pPr>
            <a:r>
              <a:rPr lang="en-US" altLang="en-US" sz="2400" b="1"/>
              <a:t> First big pass at South Pass- starts getting tough.</a:t>
            </a:r>
          </a:p>
          <a:p>
            <a:pPr lvl="1" eaLnBrk="1" hangingPunct="1">
              <a:spcBef>
                <a:spcPct val="50000"/>
              </a:spcBef>
              <a:buFontTx/>
              <a:buChar char="•"/>
            </a:pPr>
            <a:r>
              <a:rPr lang="en-US" altLang="en-US" sz="2400" b="1"/>
              <a:t> Split at Fort Bridger- rest stop and critical choice</a:t>
            </a:r>
          </a:p>
          <a:p>
            <a:pPr lvl="2" eaLnBrk="1" hangingPunct="1">
              <a:spcBef>
                <a:spcPct val="50000"/>
              </a:spcBef>
              <a:buFontTx/>
              <a:buChar char="•"/>
            </a:pPr>
            <a:r>
              <a:rPr lang="en-US" altLang="en-US" sz="2400" b="1"/>
              <a:t>California? </a:t>
            </a:r>
          </a:p>
          <a:p>
            <a:pPr lvl="2" eaLnBrk="1" hangingPunct="1">
              <a:spcBef>
                <a:spcPct val="50000"/>
              </a:spcBef>
              <a:buFontTx/>
              <a:buChar char="•"/>
            </a:pPr>
            <a:r>
              <a:rPr lang="en-US" altLang="en-US" sz="2400" b="1"/>
              <a:t>Through Nevada and American Desert</a:t>
            </a:r>
          </a:p>
          <a:p>
            <a:pPr lvl="3" eaLnBrk="1" hangingPunct="1">
              <a:spcBef>
                <a:spcPct val="50000"/>
              </a:spcBef>
              <a:buFontTx/>
              <a:buChar char="•"/>
            </a:pPr>
            <a:r>
              <a:rPr lang="en-US" altLang="en-US" sz="2400" b="1"/>
              <a:t> Over Sierras via Donner Pass near Tahoe</a:t>
            </a:r>
          </a:p>
          <a:p>
            <a:pPr lvl="3" eaLnBrk="1" hangingPunct="1">
              <a:spcBef>
                <a:spcPct val="50000"/>
              </a:spcBef>
              <a:buFontTx/>
              <a:buChar char="•"/>
            </a:pPr>
            <a:r>
              <a:rPr lang="en-US" altLang="en-US" sz="2400" b="1"/>
              <a:t> Or, Applegate Trail up to Eugene and Willamette Valley</a:t>
            </a:r>
          </a:p>
          <a:p>
            <a:pPr lvl="3" eaLnBrk="1" hangingPunct="1">
              <a:spcBef>
                <a:spcPct val="50000"/>
              </a:spcBef>
            </a:pPr>
            <a:endParaRPr lang="en-US" alt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p:cNvSpPr>
            <a:spLocks noGrp="1" noChangeArrowheads="1"/>
          </p:cNvSpPr>
          <p:nvPr>
            <p:ph type="ctrTitle"/>
          </p:nvPr>
        </p:nvSpPr>
        <p:spPr>
          <a:xfrm>
            <a:off x="533400" y="34925"/>
            <a:ext cx="7772400" cy="914400"/>
          </a:xfrm>
        </p:spPr>
        <p:txBody>
          <a:bodyPr/>
          <a:lstStyle/>
          <a:p>
            <a:pPr eaLnBrk="1" hangingPunct="1">
              <a:defRPr/>
            </a:pPr>
            <a:r>
              <a:rPr lang="en-US" altLang="en-US" dirty="0" smtClean="0">
                <a:ea typeface="ＭＳ Ｐゴシック" panose="020B0600070205080204" pitchFamily="34" charset="-128"/>
              </a:rPr>
              <a:t>Oregon Trail</a:t>
            </a:r>
          </a:p>
        </p:txBody>
      </p:sp>
      <p:sp>
        <p:nvSpPr>
          <p:cNvPr id="24579" name="Text Box 3"/>
          <p:cNvSpPr txBox="1">
            <a:spLocks noChangeArrowheads="1"/>
          </p:cNvSpPr>
          <p:nvPr/>
        </p:nvSpPr>
        <p:spPr bwMode="auto">
          <a:xfrm>
            <a:off x="457200" y="1371600"/>
            <a:ext cx="83058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pPr>
            <a:r>
              <a:rPr lang="en-US" altLang="en-US" sz="2200"/>
              <a:t> </a:t>
            </a:r>
            <a:r>
              <a:rPr lang="en-US" altLang="en-US" sz="2200" b="1"/>
              <a:t>Most Stayed on Oregon trail (until gold found in CA-1849)</a:t>
            </a:r>
          </a:p>
          <a:p>
            <a:pPr eaLnBrk="1" hangingPunct="1">
              <a:spcBef>
                <a:spcPct val="50000"/>
              </a:spcBef>
              <a:buFontTx/>
              <a:buChar char="•"/>
            </a:pPr>
            <a:r>
              <a:rPr lang="en-US" altLang="en-US" sz="2200" b="1"/>
              <a:t> Leg 3- Whitman Mission</a:t>
            </a:r>
          </a:p>
          <a:p>
            <a:pPr lvl="1" eaLnBrk="1" hangingPunct="1">
              <a:spcBef>
                <a:spcPct val="50000"/>
              </a:spcBef>
              <a:buFontTx/>
              <a:buChar char="•"/>
            </a:pPr>
            <a:r>
              <a:rPr lang="en-US" altLang="en-US" sz="2200" b="1"/>
              <a:t>Safer than American Desert, but still troublesome</a:t>
            </a:r>
          </a:p>
          <a:p>
            <a:pPr lvl="1" eaLnBrk="1" hangingPunct="1">
              <a:spcBef>
                <a:spcPct val="50000"/>
              </a:spcBef>
              <a:buFontTx/>
              <a:buChar char="•"/>
            </a:pPr>
            <a:r>
              <a:rPr lang="en-US" altLang="en-US" sz="2200" b="1"/>
              <a:t> Crosses rugged Blue Mountains</a:t>
            </a:r>
          </a:p>
          <a:p>
            <a:pPr lvl="1" eaLnBrk="1" hangingPunct="1">
              <a:spcBef>
                <a:spcPct val="50000"/>
              </a:spcBef>
              <a:buFontTx/>
              <a:buChar char="•"/>
            </a:pPr>
            <a:r>
              <a:rPr lang="en-US" altLang="en-US" sz="2200" b="1"/>
              <a:t> Whitman mission pit stop in SE WA (until massacre in 1847)</a:t>
            </a:r>
          </a:p>
          <a:p>
            <a:pPr eaLnBrk="1" hangingPunct="1">
              <a:spcBef>
                <a:spcPct val="50000"/>
              </a:spcBef>
              <a:buFontTx/>
              <a:buChar char="•"/>
            </a:pPr>
            <a:r>
              <a:rPr lang="en-US" altLang="en-US" sz="2200" b="1"/>
              <a:t> Leg 4- Ft. Vancouver and Salem</a:t>
            </a:r>
          </a:p>
          <a:p>
            <a:pPr lvl="1" eaLnBrk="1" hangingPunct="1">
              <a:spcBef>
                <a:spcPct val="50000"/>
              </a:spcBef>
              <a:buFontTx/>
              <a:buChar char="•"/>
            </a:pPr>
            <a:r>
              <a:rPr lang="en-US" altLang="en-US" sz="2200" b="1"/>
              <a:t> Reached Columbia- Could follow on foot or float</a:t>
            </a:r>
          </a:p>
          <a:p>
            <a:pPr lvl="1" eaLnBrk="1" hangingPunct="1">
              <a:spcBef>
                <a:spcPct val="50000"/>
              </a:spcBef>
              <a:buFontTx/>
              <a:buChar char="•"/>
            </a:pPr>
            <a:r>
              <a:rPr lang="en-US" altLang="en-US" sz="2200" b="1"/>
              <a:t> Celilo Falls near The Dalles, OR- required portage</a:t>
            </a:r>
          </a:p>
          <a:p>
            <a:pPr lvl="1" eaLnBrk="1" hangingPunct="1">
              <a:spcBef>
                <a:spcPct val="50000"/>
              </a:spcBef>
              <a:buFontTx/>
              <a:buChar char="•"/>
            </a:pPr>
            <a:r>
              <a:rPr lang="en-US" altLang="en-US" sz="2200" b="1"/>
              <a:t> Ft. Vancouver- Met by John McLaughlin- who promptly sent them South to US OR, instead of UK WA</a:t>
            </a:r>
          </a:p>
          <a:p>
            <a:pPr lvl="3" eaLnBrk="1" hangingPunct="1">
              <a:spcBef>
                <a:spcPct val="50000"/>
              </a:spcBef>
              <a:buFontTx/>
              <a:buChar char="•"/>
            </a:pPr>
            <a:endParaRPr lang="en-US" altLang="en-US" sz="2400"/>
          </a:p>
        </p:txBody>
      </p:sp>
      <p:pic>
        <p:nvPicPr>
          <p:cNvPr id="24578" name="Picture 4" descr="Oregon_Trail_Map_done"/>
          <p:cNvPicPr>
            <a:picLocks noChangeAspect="1" noChangeArrowheads="1"/>
          </p:cNvPicPr>
          <p:nvPr/>
        </p:nvPicPr>
        <p:blipFill>
          <a:blip r:embed="rId2">
            <a:lum bright="66000"/>
            <a:extLst>
              <a:ext uri="{28A0092B-C50C-407E-A947-70E740481C1C}">
                <a14:useLocalDpi xmlns:a14="http://schemas.microsoft.com/office/drawing/2010/main" val="0"/>
              </a:ext>
            </a:extLst>
          </a:blip>
          <a:srcRect/>
          <a:stretch>
            <a:fillRect/>
          </a:stretch>
        </p:blipFill>
        <p:spPr bwMode="auto">
          <a:xfrm>
            <a:off x="609600" y="1219200"/>
            <a:ext cx="75438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84632"/>
            <a:ext cx="7772400" cy="505968"/>
          </a:xfrm>
        </p:spPr>
        <p:txBody>
          <a:bodyPr>
            <a:normAutofit fontScale="90000"/>
          </a:bodyPr>
          <a:lstStyle/>
          <a:p>
            <a:pPr eaLnBrk="1" fontAlgn="auto" hangingPunct="1">
              <a:spcAft>
                <a:spcPts val="0"/>
              </a:spcAft>
              <a:defRPr/>
            </a:pPr>
            <a:r>
              <a:rPr lang="en-US" altLang="en-US" dirty="0" smtClean="0">
                <a:ea typeface="ＭＳ Ｐゴシック" panose="020B0600070205080204" pitchFamily="34" charset="-128"/>
              </a:rPr>
              <a:t>Why Fur?</a:t>
            </a:r>
          </a:p>
        </p:txBody>
      </p:sp>
      <p:sp>
        <p:nvSpPr>
          <p:cNvPr id="7171" name="Text Box 5"/>
          <p:cNvSpPr txBox="1">
            <a:spLocks noChangeArrowheads="1"/>
          </p:cNvSpPr>
          <p:nvPr/>
        </p:nvSpPr>
        <p:spPr bwMode="auto">
          <a:xfrm>
            <a:off x="1355725" y="1941513"/>
            <a:ext cx="6721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7172" name="Text Box 6"/>
          <p:cNvSpPr txBox="1">
            <a:spLocks noChangeArrowheads="1"/>
          </p:cNvSpPr>
          <p:nvPr/>
        </p:nvSpPr>
        <p:spPr bwMode="auto">
          <a:xfrm>
            <a:off x="677863" y="1524000"/>
            <a:ext cx="8077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pPr>
            <a:r>
              <a:rPr lang="en-US" altLang="en-US" sz="2400" b="1">
                <a:latin typeface="Trebuchet MS" pitchFamily="34" charset="0"/>
              </a:rPr>
              <a:t>Fur Trading Era: 1780s-1840s</a:t>
            </a:r>
          </a:p>
          <a:p>
            <a:pPr eaLnBrk="1" hangingPunct="1">
              <a:spcBef>
                <a:spcPct val="50000"/>
              </a:spcBef>
              <a:buFontTx/>
              <a:buChar char="•"/>
            </a:pPr>
            <a:r>
              <a:rPr lang="en-US" altLang="en-US" sz="2400" b="1">
                <a:latin typeface="Trebuchet MS" pitchFamily="34" charset="0"/>
              </a:rPr>
              <a:t>Furs used by native inhabitants, but were not that valuable. But metal was…</a:t>
            </a:r>
          </a:p>
          <a:p>
            <a:pPr eaLnBrk="1" hangingPunct="1">
              <a:spcBef>
                <a:spcPct val="50000"/>
              </a:spcBef>
              <a:buFontTx/>
              <a:buChar char="•"/>
            </a:pPr>
            <a:r>
              <a:rPr lang="en-US" altLang="en-US" sz="2400" b="1">
                <a:latin typeface="Trebuchet MS" pitchFamily="34" charset="0"/>
              </a:rPr>
              <a:t>Climate ideal for furry animals- beaver, otter, seals, and foxes</a:t>
            </a:r>
          </a:p>
          <a:p>
            <a:pPr eaLnBrk="1" hangingPunct="1">
              <a:spcBef>
                <a:spcPct val="50000"/>
              </a:spcBef>
              <a:buFontTx/>
              <a:buChar char="•"/>
            </a:pPr>
            <a:r>
              <a:rPr lang="en-US" altLang="en-US" sz="2400" b="1">
                <a:latin typeface="Trebuchet MS" pitchFamily="34" charset="0"/>
              </a:rPr>
              <a:t>But China, Western Europe, and the Eastern U.S., were cold places where prices for fur were high</a:t>
            </a:r>
          </a:p>
          <a:p>
            <a:pPr eaLnBrk="1" hangingPunct="1">
              <a:spcBef>
                <a:spcPct val="50000"/>
              </a:spcBef>
              <a:buFontTx/>
              <a:buChar char="•"/>
            </a:pPr>
            <a:r>
              <a:rPr lang="en-US" altLang="en-US" sz="2400" b="1">
                <a:latin typeface="Trebuchet MS" pitchFamily="34" charset="0"/>
              </a:rPr>
              <a:t>Lots of rivers made transporting furs easy in the NW</a:t>
            </a:r>
          </a:p>
          <a:p>
            <a:pPr eaLnBrk="1" hangingPunct="1">
              <a:spcBef>
                <a:spcPct val="50000"/>
              </a:spcBef>
              <a:buFontTx/>
              <a:buChar char="•"/>
            </a:pPr>
            <a:r>
              <a:rPr lang="en-US" altLang="en-US" sz="2400" b="1">
                <a:latin typeface="Trebuchet MS" pitchFamily="34" charset="0"/>
              </a:rPr>
              <a:t>Lots of cheap labor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152400"/>
            <a:ext cx="7772400" cy="762000"/>
          </a:xfrm>
        </p:spPr>
        <p:txBody>
          <a:bodyPr/>
          <a:lstStyle/>
          <a:p>
            <a:pPr eaLnBrk="1" hangingPunct="1">
              <a:defRPr/>
            </a:pPr>
            <a:r>
              <a:rPr lang="en-US" altLang="en-US" sz="4800" dirty="0" smtClean="0">
                <a:ea typeface="ＭＳ Ｐゴシック" panose="020B0600070205080204" pitchFamily="34" charset="-128"/>
              </a:rPr>
              <a:t>Oregon Trail- Summary</a:t>
            </a:r>
          </a:p>
        </p:txBody>
      </p:sp>
      <p:sp>
        <p:nvSpPr>
          <p:cNvPr id="25603" name="Text Box 3"/>
          <p:cNvSpPr txBox="1">
            <a:spLocks noChangeArrowheads="1"/>
          </p:cNvSpPr>
          <p:nvPr/>
        </p:nvSpPr>
        <p:spPr bwMode="auto">
          <a:xfrm>
            <a:off x="533400" y="1066800"/>
            <a:ext cx="83058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37931725" indent="-37474525">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pPr>
            <a:r>
              <a:rPr lang="en-US" altLang="en-US" sz="2400"/>
              <a:t> </a:t>
            </a:r>
            <a:r>
              <a:rPr lang="en-US" altLang="en-US" sz="2200"/>
              <a:t>Era had heyday in 1840s, ended in 1867 when railroad made the Oregon Trail obsolete</a:t>
            </a:r>
          </a:p>
          <a:p>
            <a:pPr eaLnBrk="1" hangingPunct="1">
              <a:spcBef>
                <a:spcPct val="50000"/>
              </a:spcBef>
              <a:buFontTx/>
              <a:buChar char="•"/>
            </a:pPr>
            <a:r>
              <a:rPr lang="en-US" altLang="en-US" sz="2200"/>
              <a:t>Tens of thousands of pioneers took the trip– lots died, no idea how many (some guess 1 in 10)</a:t>
            </a:r>
          </a:p>
          <a:p>
            <a:pPr eaLnBrk="1" hangingPunct="1">
              <a:spcBef>
                <a:spcPct val="50000"/>
              </a:spcBef>
              <a:buFontTx/>
              <a:buChar char="•"/>
            </a:pPr>
            <a:r>
              <a:rPr lang="en-US" altLang="en-US" sz="2200"/>
              <a:t>Things could go terribly wrong—like Donner Party, which got stuck in Sierra Nevada’s and resorted to some ‘interesting’ things (you will find out more later).</a:t>
            </a:r>
          </a:p>
          <a:p>
            <a:pPr eaLnBrk="1" hangingPunct="1">
              <a:spcBef>
                <a:spcPct val="50000"/>
              </a:spcBef>
              <a:buFontTx/>
              <a:buChar char="•"/>
            </a:pPr>
            <a:r>
              <a:rPr lang="en-US" altLang="en-US" sz="2200"/>
              <a:t> Farming the Willamette Valley cemented the claim of the U.S. on the PAC NW (Oregon, anyway)</a:t>
            </a:r>
          </a:p>
          <a:p>
            <a:pPr eaLnBrk="1" hangingPunct="1">
              <a:spcBef>
                <a:spcPct val="50000"/>
              </a:spcBef>
              <a:buFontTx/>
              <a:buChar char="•"/>
            </a:pPr>
            <a:r>
              <a:rPr lang="en-US" altLang="en-US" sz="2200"/>
              <a:t> Settlement hit lull during Indian Wars of 1847-1877</a:t>
            </a:r>
          </a:p>
          <a:p>
            <a:pPr eaLnBrk="1" hangingPunct="1">
              <a:spcBef>
                <a:spcPct val="50000"/>
              </a:spcBef>
              <a:buFontTx/>
              <a:buChar char="•"/>
            </a:pPr>
            <a:r>
              <a:rPr lang="en-US" altLang="en-US" sz="2200"/>
              <a:t> Also delayed by California gold rush in 1849</a:t>
            </a:r>
          </a:p>
          <a:p>
            <a:pPr eaLnBrk="1" hangingPunct="1">
              <a:spcBef>
                <a:spcPct val="50000"/>
              </a:spcBef>
              <a:buFontTx/>
              <a:buChar char="•"/>
            </a:pPr>
            <a:r>
              <a:rPr lang="en-US" altLang="en-US" sz="2200"/>
              <a:t>Led to territory organization in 1848 and statehood in 1859 for Oregon.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81000" y="685800"/>
            <a:ext cx="7772400" cy="1470025"/>
          </a:xfrm>
        </p:spPr>
        <p:txBody>
          <a:bodyPr>
            <a:normAutofit/>
          </a:bodyPr>
          <a:lstStyle/>
          <a:p>
            <a:pPr eaLnBrk="1" fontAlgn="auto" hangingPunct="1">
              <a:spcAft>
                <a:spcPts val="0"/>
              </a:spcAft>
              <a:defRPr/>
            </a:pPr>
            <a:r>
              <a:rPr lang="en-US" altLang="en-US" dirty="0" smtClean="0">
                <a:ea typeface="ＭＳ Ｐゴシック" panose="020B0600070205080204" pitchFamily="34" charset="-128"/>
              </a:rPr>
              <a:t>Missionaries</a:t>
            </a:r>
          </a:p>
        </p:txBody>
      </p:sp>
      <p:pic>
        <p:nvPicPr>
          <p:cNvPr id="26627" name="Picture 5" descr="new-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828800"/>
            <a:ext cx="30099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47713"/>
            <a:ext cx="7772400" cy="810768"/>
          </a:xfrm>
        </p:spPr>
        <p:txBody>
          <a:bodyPr/>
          <a:lstStyle/>
          <a:p>
            <a:pPr eaLnBrk="1" fontAlgn="auto" hangingPunct="1">
              <a:spcAft>
                <a:spcPts val="0"/>
              </a:spcAft>
              <a:defRPr/>
            </a:pPr>
            <a:r>
              <a:rPr lang="en-US" altLang="en-US" dirty="0" smtClean="0">
                <a:ea typeface="ＭＳ Ｐゴシック" panose="020B0600070205080204" pitchFamily="34" charset="-128"/>
              </a:rPr>
              <a:t>Basics</a:t>
            </a:r>
          </a:p>
        </p:txBody>
      </p:sp>
      <p:sp>
        <p:nvSpPr>
          <p:cNvPr id="27651" name="Rectangle 3"/>
          <p:cNvSpPr>
            <a:spLocks noGrp="1" noChangeArrowheads="1"/>
          </p:cNvSpPr>
          <p:nvPr>
            <p:ph idx="1"/>
          </p:nvPr>
        </p:nvSpPr>
        <p:spPr>
          <a:xfrm>
            <a:off x="533400" y="1574800"/>
            <a:ext cx="7772400" cy="4049713"/>
          </a:xfrm>
        </p:spPr>
        <p:txBody>
          <a:bodyPr/>
          <a:lstStyle/>
          <a:p>
            <a:pPr marL="457200" indent="-457200" eaLnBrk="1" hangingPunct="1">
              <a:buFont typeface="Arial" charset="0"/>
              <a:buChar char="•"/>
            </a:pPr>
            <a:r>
              <a:rPr lang="en-US" altLang="en-US" sz="3200" dirty="0" smtClean="0">
                <a:ea typeface="ＭＳ Ｐゴシック" pitchFamily="34" charset="-128"/>
              </a:rPr>
              <a:t>Short Period of History- 1834-1847 (From time of first mission in Oregon to Whitman Massacre)</a:t>
            </a:r>
          </a:p>
          <a:p>
            <a:pPr marL="457200" indent="-457200" eaLnBrk="1" hangingPunct="1">
              <a:buFont typeface="Arial" charset="0"/>
              <a:buChar char="•"/>
            </a:pPr>
            <a:r>
              <a:rPr lang="en-US" altLang="en-US" sz="3200" dirty="0" smtClean="0">
                <a:ea typeface="ＭＳ Ｐゴシック" pitchFamily="34" charset="-128"/>
              </a:rPr>
              <a:t>Two Main Groups- Protestants and Catholics</a:t>
            </a:r>
          </a:p>
          <a:p>
            <a:pPr marL="457200" indent="-457200" eaLnBrk="1" hangingPunct="1">
              <a:buFont typeface="Arial" charset="0"/>
              <a:buChar char="•"/>
            </a:pPr>
            <a:r>
              <a:rPr lang="en-US" altLang="en-US" sz="3200" dirty="0" smtClean="0">
                <a:ea typeface="ＭＳ Ｐゴシック" pitchFamily="34" charset="-128"/>
              </a:rPr>
              <a:t>Had lasting effect on Native American relations and the later pioneers</a:t>
            </a:r>
          </a:p>
        </p:txBody>
      </p:sp>
      <p:pic>
        <p:nvPicPr>
          <p:cNvPr id="27652" name="Picture 5" descr="black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29718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amityb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953000"/>
            <a:ext cx="27432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84632"/>
            <a:ext cx="7772400" cy="1609344"/>
          </a:xfrm>
        </p:spPr>
        <p:txBody>
          <a:bodyPr/>
          <a:lstStyle/>
          <a:p>
            <a:pPr eaLnBrk="1" fontAlgn="auto" hangingPunct="1">
              <a:spcAft>
                <a:spcPts val="0"/>
              </a:spcAft>
              <a:defRPr/>
            </a:pPr>
            <a:r>
              <a:rPr lang="en-US" altLang="en-US" dirty="0" smtClean="0">
                <a:ea typeface="ＭＳ Ｐゴシック" panose="020B0600070205080204" pitchFamily="34" charset="-128"/>
              </a:rPr>
              <a:t>Why Missionaries?</a:t>
            </a:r>
          </a:p>
        </p:txBody>
      </p:sp>
      <p:sp>
        <p:nvSpPr>
          <p:cNvPr id="15363" name="Rectangle 3"/>
          <p:cNvSpPr>
            <a:spLocks noGrp="1" noChangeArrowheads="1"/>
          </p:cNvSpPr>
          <p:nvPr>
            <p:ph idx="1"/>
          </p:nvPr>
        </p:nvSpPr>
        <p:spPr/>
        <p:txBody>
          <a:bodyPr rtlCol="0">
            <a:normAutofit fontScale="85000" lnSpcReduction="10000"/>
          </a:bodyPr>
          <a:lstStyle/>
          <a:p>
            <a:pPr marL="182880" indent="-182880" eaLnBrk="1" fontAlgn="auto" hangingPunct="1">
              <a:spcAft>
                <a:spcPts val="0"/>
              </a:spcAft>
              <a:buFontTx/>
              <a:buChar char="•"/>
              <a:defRPr/>
            </a:pPr>
            <a:r>
              <a:rPr lang="en-US" altLang="en-US" sz="2800" dirty="0" smtClean="0">
                <a:ea typeface="ＭＳ Ｐゴシック" panose="020B0600070205080204" pitchFamily="34" charset="-128"/>
              </a:rPr>
              <a:t> Fur trappers?  Not really- though Hudson’s Bay Co. provided some priests, the “mountain men” were not particularly religious- but later settlers were</a:t>
            </a:r>
          </a:p>
          <a:p>
            <a:pPr marL="182880" indent="-182880" eaLnBrk="1" fontAlgn="auto" hangingPunct="1">
              <a:spcAft>
                <a:spcPts val="0"/>
              </a:spcAft>
              <a:buFontTx/>
              <a:buChar char="•"/>
              <a:defRPr/>
            </a:pPr>
            <a:r>
              <a:rPr lang="en-US" altLang="en-US" sz="2800" dirty="0" smtClean="0">
                <a:ea typeface="ＭＳ Ｐゴシック" panose="020B0600070205080204" pitchFamily="34" charset="-128"/>
              </a:rPr>
              <a:t> Christianize the Indians</a:t>
            </a:r>
          </a:p>
          <a:p>
            <a:pPr marL="182880" indent="-182880" eaLnBrk="1" fontAlgn="auto" hangingPunct="1">
              <a:spcAft>
                <a:spcPts val="0"/>
              </a:spcAft>
              <a:buFontTx/>
              <a:buChar char="•"/>
              <a:defRPr/>
            </a:pPr>
            <a:r>
              <a:rPr lang="en-US" altLang="en-US" sz="2800" dirty="0" smtClean="0">
                <a:ea typeface="ＭＳ Ｐゴシック" panose="020B0600070205080204" pitchFamily="34" charset="-128"/>
              </a:rPr>
              <a:t> Civilize the Indians according to Victorian norms</a:t>
            </a:r>
          </a:p>
          <a:p>
            <a:pPr marL="182880" indent="-182880" eaLnBrk="1" fontAlgn="auto" hangingPunct="1">
              <a:spcAft>
                <a:spcPts val="0"/>
              </a:spcAft>
              <a:buFontTx/>
              <a:buChar char="•"/>
              <a:defRPr/>
            </a:pPr>
            <a:r>
              <a:rPr lang="en-US" altLang="en-US" sz="2800" dirty="0" smtClean="0">
                <a:ea typeface="ＭＳ Ｐゴシック" panose="020B0600070205080204" pitchFamily="34" charset="-128"/>
              </a:rPr>
              <a:t> Develop economic base for territories</a:t>
            </a:r>
          </a:p>
          <a:p>
            <a:pPr marL="182880" indent="-182880" eaLnBrk="1" fontAlgn="auto" hangingPunct="1">
              <a:spcAft>
                <a:spcPts val="0"/>
              </a:spcAft>
              <a:buFontTx/>
              <a:buChar char="•"/>
              <a:defRPr/>
            </a:pPr>
            <a:r>
              <a:rPr lang="en-US" altLang="en-US" sz="2800" dirty="0" smtClean="0">
                <a:ea typeface="ＭＳ Ｐゴシック" panose="020B0600070205080204" pitchFamily="34" charset="-128"/>
              </a:rPr>
              <a:t> Strengthen claim of U.S. to the territories</a:t>
            </a:r>
          </a:p>
          <a:p>
            <a:pPr marL="182880" indent="-182880" eaLnBrk="1" fontAlgn="auto" hangingPunct="1">
              <a:spcAft>
                <a:spcPts val="0"/>
              </a:spcAft>
              <a:buFontTx/>
              <a:buChar char="•"/>
              <a:defRPr/>
            </a:pPr>
            <a:r>
              <a:rPr lang="en-US" altLang="en-US" sz="2800" dirty="0" smtClean="0">
                <a:ea typeface="ＭＳ Ｐゴシック" panose="020B0600070205080204" pitchFamily="34" charset="-128"/>
              </a:rPr>
              <a:t> Competition between Protestants and Catholics</a:t>
            </a:r>
          </a:p>
          <a:p>
            <a:pPr marL="182880" indent="-182880" eaLnBrk="1" fontAlgn="auto" hangingPunct="1">
              <a:spcAft>
                <a:spcPts val="0"/>
              </a:spcAft>
              <a:buFontTx/>
              <a:buChar char="•"/>
              <a:defRPr/>
            </a:pPr>
            <a:r>
              <a:rPr lang="en-US" altLang="en-US" sz="2800" dirty="0" smtClean="0">
                <a:ea typeface="ＭＳ Ｐゴシック" panose="020B0600070205080204" pitchFamily="34" charset="-128"/>
              </a:rPr>
              <a:t> Provide literacy and education</a:t>
            </a:r>
          </a:p>
        </p:txBody>
      </p:sp>
      <p:pic>
        <p:nvPicPr>
          <p:cNvPr id="28676" name="Picture 4" descr="black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29718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484632"/>
            <a:ext cx="7772400" cy="582168"/>
          </a:xfrm>
        </p:spPr>
        <p:txBody>
          <a:bodyPr>
            <a:normAutofit fontScale="90000"/>
          </a:bodyPr>
          <a:lstStyle/>
          <a:p>
            <a:pPr eaLnBrk="1" fontAlgn="auto" hangingPunct="1">
              <a:spcAft>
                <a:spcPts val="0"/>
              </a:spcAft>
              <a:defRPr/>
            </a:pPr>
            <a:r>
              <a:rPr lang="en-US" altLang="en-US" dirty="0" smtClean="0">
                <a:ea typeface="ＭＳ Ｐゴシック" panose="020B0600070205080204" pitchFamily="34" charset="-128"/>
              </a:rPr>
              <a:t>Protestants</a:t>
            </a:r>
          </a:p>
        </p:txBody>
      </p:sp>
      <p:sp>
        <p:nvSpPr>
          <p:cNvPr id="2" name="Rectangle 3"/>
          <p:cNvSpPr>
            <a:spLocks noGrp="1" noChangeArrowheads="1"/>
          </p:cNvSpPr>
          <p:nvPr>
            <p:ph idx="1"/>
          </p:nvPr>
        </p:nvSpPr>
        <p:spPr>
          <a:xfrm>
            <a:off x="342900" y="2017713"/>
            <a:ext cx="8458200" cy="4518025"/>
          </a:xfrm>
        </p:spPr>
        <p:txBody>
          <a:bodyPr rtlCol="0">
            <a:normAutofit lnSpcReduction="10000"/>
          </a:bodyPr>
          <a:lstStyle/>
          <a:p>
            <a:pPr marL="182880" indent="-182880" eaLnBrk="1" fontAlgn="auto" hangingPunct="1">
              <a:spcAft>
                <a:spcPts val="0"/>
              </a:spcAft>
              <a:buClr>
                <a:schemeClr val="accent1">
                  <a:lumMod val="75000"/>
                </a:schemeClr>
              </a:buClr>
              <a:buFontTx/>
              <a:buChar char="•"/>
              <a:defRPr/>
            </a:pPr>
            <a:r>
              <a:rPr lang="en-US" sz="3200" dirty="0" smtClean="0">
                <a:effectLst>
                  <a:outerShdw blurRad="38100" dist="38100" dir="2700000" algn="tl">
                    <a:srgbClr val="FFFFFF"/>
                  </a:outerShdw>
                </a:effectLst>
              </a:rPr>
              <a:t>Jason Lee- 1</a:t>
            </a:r>
            <a:r>
              <a:rPr lang="en-US" sz="3200" baseline="30000" dirty="0" smtClean="0">
                <a:effectLst>
                  <a:outerShdw blurRad="38100" dist="38100" dir="2700000" algn="tl">
                    <a:srgbClr val="FFFFFF"/>
                  </a:outerShdw>
                </a:effectLst>
              </a:rPr>
              <a:t>st</a:t>
            </a:r>
            <a:r>
              <a:rPr lang="en-US" sz="3200" dirty="0" smtClean="0">
                <a:effectLst>
                  <a:outerShdw blurRad="38100" dist="38100" dir="2700000" algn="tl">
                    <a:srgbClr val="FFFFFF"/>
                  </a:outerShdw>
                </a:effectLst>
              </a:rPr>
              <a:t> Missionary- 1834 </a:t>
            </a:r>
          </a:p>
          <a:p>
            <a:pPr lvl="1" indent="-182880" eaLnBrk="1" fontAlgn="auto" hangingPunct="1">
              <a:buClr>
                <a:schemeClr val="accent1">
                  <a:lumMod val="75000"/>
                </a:schemeClr>
              </a:buClr>
              <a:buFontTx/>
              <a:buChar char="–"/>
              <a:defRPr/>
            </a:pPr>
            <a:r>
              <a:rPr lang="en-US" sz="2800" dirty="0" smtClean="0">
                <a:effectLst>
                  <a:outerShdw blurRad="38100" dist="38100" dir="2700000" algn="tl">
                    <a:srgbClr val="FFFFFF"/>
                  </a:outerShdw>
                </a:effectLst>
              </a:rPr>
              <a:t>Set up near present-day Salem, Oregon</a:t>
            </a:r>
          </a:p>
          <a:p>
            <a:pPr lvl="1" indent="-182880" eaLnBrk="1" fontAlgn="auto" hangingPunct="1">
              <a:buClr>
                <a:schemeClr val="accent1">
                  <a:lumMod val="75000"/>
                </a:schemeClr>
              </a:buClr>
              <a:buFontTx/>
              <a:buChar char="–"/>
              <a:defRPr/>
            </a:pPr>
            <a:r>
              <a:rPr lang="en-US" sz="2800" dirty="0" smtClean="0">
                <a:effectLst>
                  <a:outerShdw blurRad="38100" dist="38100" dir="2700000" algn="tl">
                    <a:srgbClr val="FFFFFF"/>
                  </a:outerShdw>
                </a:effectLst>
              </a:rPr>
              <a:t>Successful, since coastal tribes relatively peaceful, and this encouraged settlers to come.</a:t>
            </a:r>
          </a:p>
          <a:p>
            <a:pPr marL="182880" indent="-182880" eaLnBrk="1" fontAlgn="auto" hangingPunct="1">
              <a:spcAft>
                <a:spcPts val="0"/>
              </a:spcAft>
              <a:buClr>
                <a:schemeClr val="accent1">
                  <a:lumMod val="75000"/>
                </a:schemeClr>
              </a:buClr>
              <a:buFontTx/>
              <a:buChar char="•"/>
              <a:defRPr/>
            </a:pPr>
            <a:r>
              <a:rPr lang="en-US" sz="3200" dirty="0" smtClean="0">
                <a:effectLst>
                  <a:outerShdw blurRad="38100" dist="38100" dir="2700000" algn="tl">
                    <a:srgbClr val="FFFFFF"/>
                  </a:outerShdw>
                </a:effectLst>
              </a:rPr>
              <a:t> American Board Missionaries-1836</a:t>
            </a:r>
          </a:p>
          <a:p>
            <a:pPr lvl="1" indent="-182880" eaLnBrk="1" fontAlgn="auto" hangingPunct="1">
              <a:buClr>
                <a:schemeClr val="accent1">
                  <a:lumMod val="75000"/>
                </a:schemeClr>
              </a:buClr>
              <a:buFontTx/>
              <a:buChar char="–"/>
              <a:defRPr/>
            </a:pPr>
            <a:r>
              <a:rPr lang="en-US" sz="2800" dirty="0" smtClean="0">
                <a:effectLst>
                  <a:outerShdw blurRad="38100" dist="38100" dir="2700000" algn="tl">
                    <a:srgbClr val="FFFFFF"/>
                  </a:outerShdw>
                </a:effectLst>
              </a:rPr>
              <a:t> Whitman’s, Spalding’s, and William Gray</a:t>
            </a:r>
          </a:p>
          <a:p>
            <a:pPr lvl="1" indent="-182880" eaLnBrk="1" fontAlgn="auto" hangingPunct="1">
              <a:buClr>
                <a:schemeClr val="accent1">
                  <a:lumMod val="75000"/>
                </a:schemeClr>
              </a:buClr>
              <a:buFontTx/>
              <a:buChar char="–"/>
              <a:defRPr/>
            </a:pPr>
            <a:r>
              <a:rPr lang="en-US" sz="2800" dirty="0" smtClean="0">
                <a:effectLst>
                  <a:outerShdw blurRad="38100" dist="38100" dir="2700000" algn="tl">
                    <a:srgbClr val="FFFFFF"/>
                  </a:outerShdw>
                </a:effectLst>
              </a:rPr>
              <a:t> Spalding’s and Gray- lived with Nez Perce in North Idaho- successful mission because they spoke language and the Indians were friendly </a:t>
            </a:r>
          </a:p>
          <a:p>
            <a:pPr marL="182880" indent="-182880" eaLnBrk="1" fontAlgn="auto" hangingPunct="1">
              <a:spcAft>
                <a:spcPts val="0"/>
              </a:spcAft>
              <a:buClr>
                <a:schemeClr val="accent1">
                  <a:lumMod val="75000"/>
                </a:schemeClr>
              </a:buClr>
              <a:buFontTx/>
              <a:buChar char="•"/>
              <a:defRPr/>
            </a:pPr>
            <a:endParaRPr lang="en-US" dirty="0" smtClean="0">
              <a:effectLst>
                <a:outerShdw blurRad="38100" dist="38100" dir="2700000" algn="tl">
                  <a:srgbClr val="FFFFFF"/>
                </a:outerShdw>
              </a:effectLst>
            </a:endParaRPr>
          </a:p>
        </p:txBody>
      </p:sp>
      <p:pic>
        <p:nvPicPr>
          <p:cNvPr id="29700" name="Picture 5" descr="Ranger along Oregon Trail at Whitman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175"/>
            <a:ext cx="2971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Ranger along Oregon Trail at Whitman Mission."/>
          <p:cNvPicPr>
            <a:picLocks noChangeAspect="1" noChangeArrowheads="1"/>
          </p:cNvPicPr>
          <p:nvPr/>
        </p:nvPicPr>
        <p:blipFill>
          <a:blip r:embed="rId2">
            <a:lum bright="21000"/>
            <a:extLst>
              <a:ext uri="{28A0092B-C50C-407E-A947-70E740481C1C}">
                <a14:useLocalDpi xmlns:a14="http://schemas.microsoft.com/office/drawing/2010/main" val="0"/>
              </a:ext>
            </a:extLst>
          </a:blip>
          <a:srcRect/>
          <a:stretch>
            <a:fillRect/>
          </a:stretch>
        </p:blipFill>
        <p:spPr bwMode="auto">
          <a:xfrm>
            <a:off x="4381500" y="0"/>
            <a:ext cx="4762500" cy="3228975"/>
          </a:xfrm>
          <a:prstGeom prst="rect">
            <a:avLst/>
          </a:prstGeom>
          <a:noFill/>
          <a:ln>
            <a:noFill/>
          </a:ln>
          <a:effectLst>
            <a:outerShdw blurRad="50800" dist="50800" dir="5400000" sx="56000" sy="56000" algn="ctr" rotWithShape="0">
              <a:srgbClr val="000000"/>
            </a:outerShdw>
            <a:reflection stA="0" endPos="650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685800" y="484632"/>
            <a:ext cx="7772400" cy="1609344"/>
          </a:xfrm>
        </p:spPr>
        <p:txBody>
          <a:bodyPr/>
          <a:lstStyle/>
          <a:p>
            <a:pPr eaLnBrk="1" fontAlgn="auto" hangingPunct="1">
              <a:spcAft>
                <a:spcPts val="0"/>
              </a:spcAft>
              <a:defRPr/>
            </a:pPr>
            <a:r>
              <a:rPr lang="en-US" dirty="0" smtClean="0">
                <a:effectLst>
                  <a:outerShdw blurRad="38100" dist="38100" dir="2700000" algn="tl">
                    <a:srgbClr val="FFFFFF"/>
                  </a:outerShdw>
                </a:effectLst>
              </a:rPr>
              <a:t>Protestants</a:t>
            </a:r>
          </a:p>
        </p:txBody>
      </p:sp>
      <p:sp>
        <p:nvSpPr>
          <p:cNvPr id="6147"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Clr>
                <a:schemeClr val="accent1">
                  <a:lumMod val="75000"/>
                </a:schemeClr>
              </a:buClr>
              <a:buFontTx/>
              <a:buChar char="•"/>
              <a:defRPr/>
            </a:pPr>
            <a:r>
              <a:rPr lang="en-US" sz="2400" dirty="0" smtClean="0">
                <a:effectLst>
                  <a:outerShdw blurRad="38100" dist="38100" dir="2700000" algn="tl">
                    <a:srgbClr val="FFFFFF"/>
                  </a:outerShdw>
                </a:effectLst>
              </a:rPr>
              <a:t> Whitman's- Dr. Marcus and Narcissa-1836</a:t>
            </a:r>
          </a:p>
          <a:p>
            <a:pPr lvl="1" indent="-182880" eaLnBrk="1" fontAlgn="auto" hangingPunct="1">
              <a:buClr>
                <a:schemeClr val="accent1">
                  <a:lumMod val="75000"/>
                </a:schemeClr>
              </a:buClr>
              <a:buFontTx/>
              <a:buChar char="–"/>
              <a:defRPr/>
            </a:pPr>
            <a:r>
              <a:rPr lang="en-US" sz="2400" dirty="0" smtClean="0">
                <a:effectLst>
                  <a:outerShdw blurRad="38100" dist="38100" dir="2700000" algn="tl">
                    <a:srgbClr val="FFFFFF"/>
                  </a:outerShdw>
                </a:effectLst>
              </a:rPr>
              <a:t> Founded </a:t>
            </a:r>
            <a:r>
              <a:rPr lang="en-US" sz="2400" dirty="0" err="1" smtClean="0">
                <a:effectLst>
                  <a:outerShdw blurRad="38100" dist="38100" dir="2700000" algn="tl">
                    <a:srgbClr val="FFFFFF"/>
                  </a:outerShdw>
                </a:effectLst>
              </a:rPr>
              <a:t>Waiilatpu</a:t>
            </a:r>
            <a:r>
              <a:rPr lang="en-US" sz="2400" dirty="0" smtClean="0">
                <a:effectLst>
                  <a:outerShdw blurRad="38100" dist="38100" dir="2700000" algn="tl">
                    <a:srgbClr val="FFFFFF"/>
                  </a:outerShdw>
                </a:effectLst>
              </a:rPr>
              <a:t> mission-near Walla Walla</a:t>
            </a:r>
          </a:p>
          <a:p>
            <a:pPr lvl="1" indent="-182880" eaLnBrk="1" fontAlgn="auto" hangingPunct="1">
              <a:buClr>
                <a:schemeClr val="accent1">
                  <a:lumMod val="75000"/>
                </a:schemeClr>
              </a:buClr>
              <a:buFontTx/>
              <a:buChar char="–"/>
              <a:defRPr/>
            </a:pPr>
            <a:r>
              <a:rPr lang="en-US" sz="2400" dirty="0" smtClean="0">
                <a:effectLst>
                  <a:outerShdw blurRad="38100" dist="38100" dir="2700000" algn="tl">
                    <a:srgbClr val="FFFFFF"/>
                  </a:outerShdw>
                </a:effectLst>
              </a:rPr>
              <a:t> This became important stop on Oregon Trail</a:t>
            </a:r>
          </a:p>
          <a:p>
            <a:pPr lvl="1" indent="-182880" eaLnBrk="1" fontAlgn="auto" hangingPunct="1">
              <a:buClr>
                <a:schemeClr val="accent1">
                  <a:lumMod val="75000"/>
                </a:schemeClr>
              </a:buClr>
              <a:buFontTx/>
              <a:buChar char="–"/>
              <a:defRPr/>
            </a:pPr>
            <a:r>
              <a:rPr lang="en-US" sz="2400" dirty="0" smtClean="0">
                <a:effectLst>
                  <a:outerShdw blurRad="38100" dist="38100" dir="2700000" algn="tl">
                    <a:srgbClr val="FFFFFF"/>
                  </a:outerShdw>
                </a:effectLst>
              </a:rPr>
              <a:t> Worked with less friendly Walla Walla and Cayuse</a:t>
            </a:r>
          </a:p>
          <a:p>
            <a:pPr lvl="1" indent="-182880" eaLnBrk="1" fontAlgn="auto" hangingPunct="1">
              <a:buClr>
                <a:schemeClr val="accent1">
                  <a:lumMod val="75000"/>
                </a:schemeClr>
              </a:buClr>
              <a:buFontTx/>
              <a:buChar char="–"/>
              <a:defRPr/>
            </a:pPr>
            <a:r>
              <a:rPr lang="en-US" sz="2400" dirty="0" smtClean="0">
                <a:effectLst>
                  <a:outerShdw blurRad="38100" dist="38100" dir="2700000" algn="tl">
                    <a:srgbClr val="FFFFFF"/>
                  </a:outerShdw>
                </a:effectLst>
              </a:rPr>
              <a:t> Dr. Whitman treated Native Americans- gained reputation as shaman- but this is what killed him when he could not stop a measles outbreak- also </a:t>
            </a:r>
            <a:r>
              <a:rPr lang="en-US" sz="2400" dirty="0" err="1" smtClean="0">
                <a:effectLst>
                  <a:outerShdw blurRad="38100" dist="38100" dir="2700000" algn="tl">
                    <a:srgbClr val="FFFFFF"/>
                  </a:outerShdw>
                </a:effectLst>
              </a:rPr>
              <a:t>Narcissa</a:t>
            </a:r>
            <a:r>
              <a:rPr lang="en-US" sz="2400" dirty="0" smtClean="0">
                <a:effectLst>
                  <a:outerShdw blurRad="38100" dist="38100" dir="2700000" algn="tl">
                    <a:srgbClr val="FFFFFF"/>
                  </a:outerShdw>
                </a:effectLst>
              </a:rPr>
              <a:t> was mean</a:t>
            </a:r>
          </a:p>
          <a:p>
            <a:pPr lvl="1" indent="-182880" eaLnBrk="1" fontAlgn="auto" hangingPunct="1">
              <a:buClr>
                <a:schemeClr val="accent1">
                  <a:lumMod val="75000"/>
                </a:schemeClr>
              </a:buClr>
              <a:buFontTx/>
              <a:buChar char="–"/>
              <a:defRPr/>
            </a:pPr>
            <a:r>
              <a:rPr lang="en-US" sz="2400" dirty="0" smtClean="0">
                <a:effectLst>
                  <a:outerShdw blurRad="38100" dist="38100" dir="2700000" algn="tl">
                    <a:srgbClr val="FFFFFF"/>
                  </a:outerShdw>
                </a:effectLst>
              </a:rPr>
              <a:t> Both killed in 1847 along with 11 others- started Indian Wars that lasted for 30 more </a:t>
            </a:r>
            <a:r>
              <a:rPr lang="en-US" sz="2400" dirty="0" smtClean="0">
                <a:effectLst>
                  <a:outerShdw blurRad="38100" dist="38100" dir="2700000" algn="tl">
                    <a:srgbClr val="FFFFFF"/>
                  </a:outerShdw>
                </a:effectLst>
              </a:rPr>
              <a:t>years</a:t>
            </a:r>
            <a:endParaRPr lang="en-US" sz="2400" dirty="0" smtClean="0">
              <a:effectLst>
                <a:outerShdw blurRad="38100" dist="38100" dir="2700000" algn="tl">
                  <a:srgbClr val="FFFFFF"/>
                </a:outerShdw>
              </a:effectLst>
            </a:endParaRPr>
          </a:p>
          <a:p>
            <a:pPr marL="182880" indent="-182880" eaLnBrk="1" fontAlgn="auto" hangingPunct="1">
              <a:spcAft>
                <a:spcPts val="0"/>
              </a:spcAft>
              <a:buClr>
                <a:schemeClr val="accent1">
                  <a:lumMod val="75000"/>
                </a:schemeClr>
              </a:buClr>
              <a:buFontTx/>
              <a:buChar char="•"/>
              <a:defRPr/>
            </a:pPr>
            <a:endParaRPr lang="en-US" dirty="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84632"/>
            <a:ext cx="7772400" cy="1609344"/>
          </a:xfrm>
        </p:spPr>
        <p:txBody>
          <a:bodyPr/>
          <a:lstStyle/>
          <a:p>
            <a:pPr eaLnBrk="1" fontAlgn="auto" hangingPunct="1">
              <a:spcAft>
                <a:spcPts val="0"/>
              </a:spcAft>
              <a:defRPr/>
            </a:pPr>
            <a:r>
              <a:rPr lang="en-US" altLang="en-US" smtClean="0">
                <a:ea typeface="ＭＳ Ｐゴシック" panose="020B0600070205080204" pitchFamily="34" charset="-128"/>
              </a:rPr>
              <a:t>Catholics</a:t>
            </a:r>
          </a:p>
        </p:txBody>
      </p:sp>
      <p:sp>
        <p:nvSpPr>
          <p:cNvPr id="18435"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Tx/>
              <a:buChar char="•"/>
              <a:defRPr/>
            </a:pPr>
            <a:r>
              <a:rPr lang="en-US" altLang="en-US" sz="2800" dirty="0" smtClean="0">
                <a:ea typeface="ＭＳ Ｐゴシック" panose="020B0600070205080204" pitchFamily="34" charset="-128"/>
              </a:rPr>
              <a:t> Significantly more successful- Why?</a:t>
            </a:r>
          </a:p>
          <a:p>
            <a:pPr lvl="1" indent="-182880" eaLnBrk="1" fontAlgn="auto" hangingPunct="1">
              <a:buFontTx/>
              <a:buChar char="–"/>
              <a:defRPr/>
            </a:pPr>
            <a:r>
              <a:rPr lang="en-US" altLang="en-US" sz="2800" dirty="0" smtClean="0">
                <a:ea typeface="ＭＳ Ｐゴシック" panose="020B0600070205080204" pitchFamily="34" charset="-128"/>
              </a:rPr>
              <a:t> Did not encourage more settlers to show up</a:t>
            </a:r>
          </a:p>
          <a:p>
            <a:pPr lvl="1" indent="-182880" eaLnBrk="1" fontAlgn="auto" hangingPunct="1">
              <a:buFontTx/>
              <a:buChar char="–"/>
              <a:defRPr/>
            </a:pPr>
            <a:r>
              <a:rPr lang="en-US" altLang="en-US" sz="2800" dirty="0" smtClean="0">
                <a:ea typeface="ＭＳ Ｐゴシック" panose="020B0600070205080204" pitchFamily="34" charset="-128"/>
              </a:rPr>
              <a:t> Rituals in Catholic Church more impressive</a:t>
            </a:r>
          </a:p>
          <a:p>
            <a:pPr lvl="1" indent="-182880" eaLnBrk="1" fontAlgn="auto" hangingPunct="1">
              <a:buFontTx/>
              <a:buChar char="–"/>
              <a:defRPr/>
            </a:pPr>
            <a:r>
              <a:rPr lang="en-US" altLang="en-US" sz="2800" dirty="0" smtClean="0">
                <a:ea typeface="ＭＳ Ｐゴシック" panose="020B0600070205080204" pitchFamily="34" charset="-128"/>
              </a:rPr>
              <a:t> Had more missions</a:t>
            </a:r>
          </a:p>
          <a:p>
            <a:pPr lvl="1" indent="-182880" eaLnBrk="1" fontAlgn="auto" hangingPunct="1">
              <a:buFontTx/>
              <a:buChar char="–"/>
              <a:defRPr/>
            </a:pPr>
            <a:r>
              <a:rPr lang="en-US" altLang="en-US" sz="2800" dirty="0" smtClean="0">
                <a:ea typeface="ＭＳ Ｐゴシック" panose="020B0600070205080204" pitchFamily="34" charset="-128"/>
              </a:rPr>
              <a:t> Did not emphasize changing Native American way of life</a:t>
            </a:r>
          </a:p>
          <a:p>
            <a:pPr lvl="1" indent="-182880" eaLnBrk="1" fontAlgn="auto" hangingPunct="1">
              <a:buFontTx/>
              <a:buChar char="–"/>
              <a:defRPr/>
            </a:pPr>
            <a:r>
              <a:rPr lang="en-US" altLang="en-US" sz="2800" dirty="0" smtClean="0">
                <a:ea typeface="ＭＳ Ｐゴシック" panose="020B0600070205080204" pitchFamily="34" charset="-128"/>
              </a:rPr>
              <a:t> Traveled more</a:t>
            </a:r>
          </a:p>
          <a:p>
            <a:pPr marL="182880" indent="-182880" eaLnBrk="1" fontAlgn="auto" hangingPunct="1">
              <a:spcAft>
                <a:spcPts val="0"/>
              </a:spcAft>
              <a:buFontTx/>
              <a:buChar char="•"/>
              <a:defRPr/>
            </a:pPr>
            <a:r>
              <a:rPr lang="en-US" altLang="en-US" sz="2800" dirty="0" smtClean="0">
                <a:ea typeface="ＭＳ Ｐゴシック" panose="020B0600070205080204" pitchFamily="34" charset="-128"/>
              </a:rPr>
              <a:t> Included Blanchet, </a:t>
            </a:r>
            <a:r>
              <a:rPr lang="en-US" altLang="en-US" sz="2800" dirty="0" err="1" smtClean="0">
                <a:ea typeface="ＭＳ Ｐゴシック" panose="020B0600070205080204" pitchFamily="34" charset="-128"/>
              </a:rPr>
              <a:t>DeSmet</a:t>
            </a:r>
            <a:r>
              <a:rPr lang="en-US" altLang="en-US" sz="2800" dirty="0" smtClean="0">
                <a:ea typeface="ＭＳ Ｐゴシック" panose="020B0600070205080204" pitchFamily="34" charset="-128"/>
              </a:rPr>
              <a:t>, Demers</a:t>
            </a:r>
          </a:p>
          <a:p>
            <a:pPr marL="182880" indent="-182880" eaLnBrk="1" fontAlgn="auto" hangingPunct="1">
              <a:spcAft>
                <a:spcPts val="0"/>
              </a:spcAft>
              <a:buFontTx/>
              <a:buChar char="•"/>
              <a:defRPr/>
            </a:pPr>
            <a:endParaRPr lang="en-US" altLang="en-US" dirty="0" smtClean="0">
              <a:ea typeface="ＭＳ Ｐゴシック" panose="020B0600070205080204" pitchFamily="34" charset="-128"/>
            </a:endParaRPr>
          </a:p>
        </p:txBody>
      </p:sp>
      <p:pic>
        <p:nvPicPr>
          <p:cNvPr id="31748" name="Picture 1"/>
          <p:cNvPicPr>
            <a:picLocks noChangeAspect="1"/>
          </p:cNvPicPr>
          <p:nvPr/>
        </p:nvPicPr>
        <p:blipFill>
          <a:blip r:embed="rId2">
            <a:extLst>
              <a:ext uri="{28A0092B-C50C-407E-A947-70E740481C1C}">
                <a14:useLocalDpi xmlns:a14="http://schemas.microsoft.com/office/drawing/2010/main" val="0"/>
              </a:ext>
            </a:extLst>
          </a:blip>
          <a:srcRect b="13983"/>
          <a:stretch>
            <a:fillRect/>
          </a:stretch>
        </p:blipFill>
        <p:spPr bwMode="auto">
          <a:xfrm>
            <a:off x="5842000" y="-71438"/>
            <a:ext cx="3302000" cy="216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1000"/>
                                        <p:tgtEl>
                                          <p:spTgt spid="18435">
                                            <p:txEl>
                                              <p:pRg st="1" end="1"/>
                                            </p:txEl>
                                          </p:spTgt>
                                        </p:tgtEl>
                                      </p:cBhvr>
                                    </p:animEffect>
                                    <p:anim calcmode="lin" valueType="num">
                                      <p:cBhvr>
                                        <p:cTn id="8"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1000"/>
                                        <p:tgtEl>
                                          <p:spTgt spid="18435">
                                            <p:txEl>
                                              <p:pRg st="2" end="2"/>
                                            </p:txEl>
                                          </p:spTgt>
                                        </p:tgtEl>
                                      </p:cBhvr>
                                    </p:animEffect>
                                    <p:anim calcmode="lin" valueType="num">
                                      <p:cBhvr>
                                        <p:cTn id="13"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843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fade">
                                      <p:cBhvr>
                                        <p:cTn id="17" dur="1000"/>
                                        <p:tgtEl>
                                          <p:spTgt spid="18435">
                                            <p:txEl>
                                              <p:pRg st="3" end="3"/>
                                            </p:txEl>
                                          </p:spTgt>
                                        </p:tgtEl>
                                      </p:cBhvr>
                                    </p:animEffect>
                                    <p:anim calcmode="lin" valueType="num">
                                      <p:cBhvr>
                                        <p:cTn id="18"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843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fade">
                                      <p:cBhvr>
                                        <p:cTn id="22" dur="1000"/>
                                        <p:tgtEl>
                                          <p:spTgt spid="18435">
                                            <p:txEl>
                                              <p:pRg st="4" end="4"/>
                                            </p:txEl>
                                          </p:spTgt>
                                        </p:tgtEl>
                                      </p:cBhvr>
                                    </p:animEffect>
                                    <p:anim calcmode="lin" valueType="num">
                                      <p:cBhvr>
                                        <p:cTn id="23"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8435">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fade">
                                      <p:cBhvr>
                                        <p:cTn id="27" dur="1000"/>
                                        <p:tgtEl>
                                          <p:spTgt spid="18435">
                                            <p:txEl>
                                              <p:pRg st="5" end="5"/>
                                            </p:txEl>
                                          </p:spTgt>
                                        </p:tgtEl>
                                      </p:cBhvr>
                                    </p:animEffect>
                                    <p:anim calcmode="lin" valueType="num">
                                      <p:cBhvr>
                                        <p:cTn id="28"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843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435">
                                            <p:txEl>
                                              <p:pRg st="6" end="6"/>
                                            </p:txEl>
                                          </p:spTgt>
                                        </p:tgtEl>
                                        <p:attrNameLst>
                                          <p:attrName>style.visibility</p:attrName>
                                        </p:attrNameLst>
                                      </p:cBhvr>
                                      <p:to>
                                        <p:strVal val="visible"/>
                                      </p:to>
                                    </p:set>
                                    <p:animEffect transition="in" filter="fade">
                                      <p:cBhvr>
                                        <p:cTn id="32" dur="1000"/>
                                        <p:tgtEl>
                                          <p:spTgt spid="18435">
                                            <p:txEl>
                                              <p:pRg st="6" end="6"/>
                                            </p:txEl>
                                          </p:spTgt>
                                        </p:tgtEl>
                                      </p:cBhvr>
                                    </p:animEffect>
                                    <p:anim calcmode="lin" valueType="num">
                                      <p:cBhvr>
                                        <p:cTn id="33" dur="10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Whitman Massacre</a:t>
            </a:r>
            <a:endParaRPr lang="en-US" dirty="0"/>
          </a:p>
        </p:txBody>
      </p:sp>
      <p:sp>
        <p:nvSpPr>
          <p:cNvPr id="3" name="Subtitle 2"/>
          <p:cNvSpPr>
            <a:spLocks noGrp="1"/>
          </p:cNvSpPr>
          <p:nvPr>
            <p:ph type="subTitle" idx="1"/>
          </p:nvPr>
        </p:nvSpPr>
        <p:spPr>
          <a:xfrm>
            <a:off x="801688" y="4389438"/>
            <a:ext cx="5919787" cy="1069975"/>
          </a:xfrm>
        </p:spPr>
        <p:txBody>
          <a:bodyPr rtlCol="0"/>
          <a:lstStyle/>
          <a:p>
            <a:pPr algn="ctr" eaLnBrk="1" fontAlgn="auto" hangingPunct="1">
              <a:spcAft>
                <a:spcPts val="0"/>
              </a:spcAft>
              <a:defRPr/>
            </a:pPr>
            <a:r>
              <a:rPr lang="en-US" sz="2800" dirty="0" smtClean="0"/>
              <a:t>As known as the Walla Walla Massacre/Whitman Incident</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734568"/>
          </a:xfrm>
        </p:spPr>
        <p:txBody>
          <a:bodyPr/>
          <a:lstStyle/>
          <a:p>
            <a:pPr eaLnBrk="1" fontAlgn="auto" hangingPunct="1">
              <a:spcAft>
                <a:spcPts val="0"/>
              </a:spcAft>
              <a:defRPr/>
            </a:pPr>
            <a:r>
              <a:rPr lang="en-US" dirty="0" smtClean="0"/>
              <a:t>Whitman Family</a:t>
            </a:r>
            <a:endParaRPr lang="en-US" dirty="0"/>
          </a:p>
        </p:txBody>
      </p:sp>
      <p:sp>
        <p:nvSpPr>
          <p:cNvPr id="33795" name="Content Placeholder 2"/>
          <p:cNvSpPr>
            <a:spLocks noGrp="1"/>
          </p:cNvSpPr>
          <p:nvPr>
            <p:ph idx="1"/>
          </p:nvPr>
        </p:nvSpPr>
        <p:spPr>
          <a:xfrm>
            <a:off x="685800" y="1371600"/>
            <a:ext cx="7772400" cy="4800600"/>
          </a:xfrm>
        </p:spPr>
        <p:txBody>
          <a:bodyPr/>
          <a:lstStyle/>
          <a:p>
            <a:pPr eaLnBrk="1" hangingPunct="1"/>
            <a:r>
              <a:rPr lang="en-US" altLang="en-US" sz="4000" smtClean="0"/>
              <a:t>Marcus Whitman: helped lead the first wagon train to cross Oregon's Blue Mountains and reach the Columbia River via the Oregon Trail</a:t>
            </a:r>
          </a:p>
          <a:p>
            <a:pPr eaLnBrk="1" hangingPunct="1"/>
            <a:r>
              <a:rPr lang="en-US" altLang="en-US" sz="4000" smtClean="0"/>
              <a:t>Narcissa Whitman: Marcus’ wife and a missionary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658368"/>
          </a:xfrm>
        </p:spPr>
        <p:txBody>
          <a:bodyPr>
            <a:normAutofit fontScale="90000"/>
          </a:bodyPr>
          <a:lstStyle/>
          <a:p>
            <a:pPr eaLnBrk="1" fontAlgn="auto" hangingPunct="1">
              <a:spcAft>
                <a:spcPts val="0"/>
              </a:spcAft>
              <a:defRPr/>
            </a:pPr>
            <a:r>
              <a:rPr lang="en-US" dirty="0" smtClean="0"/>
              <a:t>Background</a:t>
            </a:r>
            <a:endParaRPr lang="en-US" dirty="0"/>
          </a:p>
        </p:txBody>
      </p:sp>
      <p:sp>
        <p:nvSpPr>
          <p:cNvPr id="21507" name="Content Placeholder 2"/>
          <p:cNvSpPr>
            <a:spLocks noGrp="1"/>
          </p:cNvSpPr>
          <p:nvPr>
            <p:ph idx="1"/>
          </p:nvPr>
        </p:nvSpPr>
        <p:spPr>
          <a:xfrm>
            <a:off x="681038" y="1371600"/>
            <a:ext cx="7772400" cy="4572000"/>
          </a:xfrm>
        </p:spPr>
        <p:txBody>
          <a:bodyPr rtlCol="0">
            <a:normAutofit lnSpcReduction="10000"/>
          </a:bodyPr>
          <a:lstStyle/>
          <a:p>
            <a:pPr marL="182880" indent="-182880" eaLnBrk="1" fontAlgn="auto" hangingPunct="1">
              <a:spcAft>
                <a:spcPts val="0"/>
              </a:spcAft>
              <a:defRPr/>
            </a:pPr>
            <a:r>
              <a:rPr lang="en-US" altLang="en-US" sz="2800" smtClean="0"/>
              <a:t>The Whitman Massacre was the murder of Oregon missionaries Marcus Whitman and his wife Narcissa, along with eleven others, on November 29, 1847.</a:t>
            </a:r>
          </a:p>
          <a:p>
            <a:pPr marL="182880" indent="-182880" eaLnBrk="1" fontAlgn="auto" hangingPunct="1">
              <a:spcAft>
                <a:spcPts val="0"/>
              </a:spcAft>
              <a:defRPr/>
            </a:pPr>
            <a:r>
              <a:rPr lang="en-US" altLang="en-US" sz="2800" smtClean="0"/>
              <a:t>The massacre was led by a band of Cayuse Native Americans who accused Marcus of having poisoned 200 Cayuse in his medical care.	</a:t>
            </a:r>
          </a:p>
          <a:p>
            <a:pPr marL="182880" indent="-182880" eaLnBrk="1" fontAlgn="auto" hangingPunct="1">
              <a:spcAft>
                <a:spcPts val="0"/>
              </a:spcAft>
              <a:defRPr/>
            </a:pPr>
            <a:r>
              <a:rPr lang="en-US" altLang="en-US" sz="2800" smtClean="0"/>
              <a:t>Seems to be in retaliation for 1) cultural clashes, and 2) not preventing the spread of measles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484632"/>
            <a:ext cx="7772400" cy="658368"/>
          </a:xfrm>
        </p:spPr>
        <p:txBody>
          <a:bodyPr/>
          <a:lstStyle/>
          <a:p>
            <a:pPr eaLnBrk="1" fontAlgn="auto" hangingPunct="1">
              <a:spcAft>
                <a:spcPts val="0"/>
              </a:spcAft>
              <a:defRPr/>
            </a:pPr>
            <a:r>
              <a:rPr lang="en-US" altLang="en-US" sz="3600" dirty="0" smtClean="0">
                <a:ea typeface="ＭＳ Ｐゴシック" panose="020B0600070205080204" pitchFamily="34" charset="-128"/>
              </a:rPr>
              <a:t>The Fur Trade</a:t>
            </a:r>
          </a:p>
        </p:txBody>
      </p:sp>
      <p:sp>
        <p:nvSpPr>
          <p:cNvPr id="4100" name="Text Box 4"/>
          <p:cNvSpPr txBox="1">
            <a:spLocks noChangeArrowheads="1"/>
          </p:cNvSpPr>
          <p:nvPr/>
        </p:nvSpPr>
        <p:spPr bwMode="auto">
          <a:xfrm>
            <a:off x="304800" y="1447800"/>
            <a:ext cx="8305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spcBef>
                <a:spcPct val="50000"/>
              </a:spcBef>
              <a:defRPr/>
            </a:pPr>
            <a:r>
              <a:rPr lang="en-US" altLang="en-US" b="1" dirty="0" smtClean="0">
                <a:latin typeface="Trebuchet MS" panose="020B0603020202020204" pitchFamily="34" charset="0"/>
              </a:rPr>
              <a:t>Get Better Price- Go to China</a:t>
            </a:r>
          </a:p>
          <a:p>
            <a:pPr marL="342900" indent="-342900" eaLnBrk="1" hangingPunct="1">
              <a:spcBef>
                <a:spcPct val="50000"/>
              </a:spcBef>
              <a:defRPr/>
            </a:pPr>
            <a:r>
              <a:rPr lang="en-US" altLang="en-US" b="1" dirty="0" smtClean="0">
                <a:latin typeface="Trebuchet MS" panose="020B0603020202020204" pitchFamily="34" charset="0"/>
              </a:rPr>
              <a:t>Sell quicker, go to Eastern U.S. or Europe</a:t>
            </a:r>
          </a:p>
          <a:p>
            <a:pPr marL="342900" indent="-342900" eaLnBrk="1" hangingPunct="1">
              <a:spcBef>
                <a:spcPct val="50000"/>
              </a:spcBef>
              <a:defRPr/>
            </a:pPr>
            <a:r>
              <a:rPr lang="en-US" altLang="en-US" b="1" dirty="0" smtClean="0">
                <a:latin typeface="Trebuchet MS" panose="020B0603020202020204" pitchFamily="34" charset="0"/>
              </a:rPr>
              <a:t>Or, go all the way around the world, fur for tea and silk for fur, etc. = lots of money</a:t>
            </a:r>
          </a:p>
          <a:p>
            <a:pPr marL="342900" indent="-342900" eaLnBrk="1" hangingPunct="1">
              <a:spcBef>
                <a:spcPct val="50000"/>
              </a:spcBef>
              <a:defRPr/>
            </a:pPr>
            <a:r>
              <a:rPr lang="en-US" altLang="en-US" b="1" dirty="0" smtClean="0">
                <a:latin typeface="Trebuchet MS" panose="020B0603020202020204" pitchFamily="34" charset="0"/>
              </a:rPr>
              <a:t>Everybody (except for beavers) benefited, but the corporate owners and investors made the most cash.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82168"/>
          </a:xfrm>
        </p:spPr>
        <p:txBody>
          <a:bodyPr>
            <a:normAutofit fontScale="90000"/>
          </a:bodyPr>
          <a:lstStyle/>
          <a:p>
            <a:pPr eaLnBrk="1" fontAlgn="auto" hangingPunct="1">
              <a:spcAft>
                <a:spcPts val="0"/>
              </a:spcAft>
              <a:defRPr/>
            </a:pPr>
            <a:r>
              <a:rPr lang="en-US" dirty="0" smtClean="0"/>
              <a:t>Legacy</a:t>
            </a:r>
            <a:endParaRPr lang="en-US" dirty="0"/>
          </a:p>
        </p:txBody>
      </p:sp>
      <p:sp>
        <p:nvSpPr>
          <p:cNvPr id="35843" name="Content Placeholder 2"/>
          <p:cNvSpPr>
            <a:spLocks noGrp="1"/>
          </p:cNvSpPr>
          <p:nvPr>
            <p:ph idx="1"/>
          </p:nvPr>
        </p:nvSpPr>
        <p:spPr>
          <a:xfrm>
            <a:off x="685800" y="1371600"/>
            <a:ext cx="7772400" cy="4800600"/>
          </a:xfrm>
        </p:spPr>
        <p:txBody>
          <a:bodyPr/>
          <a:lstStyle/>
          <a:p>
            <a:pPr eaLnBrk="1" hangingPunct="1"/>
            <a:r>
              <a:rPr lang="en-US" altLang="en-US" sz="2800" smtClean="0"/>
              <a:t>Began the Cayuse War. </a:t>
            </a:r>
          </a:p>
          <a:p>
            <a:pPr eaLnBrk="1" hangingPunct="1"/>
            <a:r>
              <a:rPr lang="en-US" altLang="en-US" sz="2800" smtClean="0"/>
              <a:t>One of the most infamous episodes in the U.S. settlement of the Pacific Northwest. </a:t>
            </a:r>
          </a:p>
          <a:p>
            <a:pPr eaLnBrk="1" hangingPunct="1"/>
            <a:r>
              <a:rPr lang="en-US" altLang="en-US" sz="2800" smtClean="0"/>
              <a:t>Climax of several years of tense and complicated interactions between Marcus and Narcissa, and the local Native Americans.</a:t>
            </a:r>
          </a:p>
          <a:p>
            <a:pPr eaLnBrk="1" hangingPunct="1"/>
            <a:r>
              <a:rPr lang="en-US" altLang="en-US" sz="2800" smtClean="0"/>
              <a:t>The massacre shocked and horrified Congress into finally establishing the Oregon Territory on August 14, 1848.</a:t>
            </a:r>
          </a:p>
          <a:p>
            <a:pPr eaLnBrk="1" hangingPunct="1"/>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734568"/>
          </a:xfrm>
        </p:spPr>
        <p:txBody>
          <a:bodyPr/>
          <a:lstStyle/>
          <a:p>
            <a:pPr eaLnBrk="1" fontAlgn="auto" hangingPunct="1">
              <a:spcAft>
                <a:spcPts val="0"/>
              </a:spcAft>
              <a:defRPr/>
            </a:pPr>
            <a:r>
              <a:rPr lang="en-US" dirty="0" smtClean="0"/>
              <a:t>Perspectives</a:t>
            </a:r>
            <a:endParaRPr lang="en-US" dirty="0"/>
          </a:p>
        </p:txBody>
      </p:sp>
      <p:sp>
        <p:nvSpPr>
          <p:cNvPr id="36867" name="Content Placeholder 2"/>
          <p:cNvSpPr>
            <a:spLocks noGrp="1"/>
          </p:cNvSpPr>
          <p:nvPr>
            <p:ph idx="1"/>
          </p:nvPr>
        </p:nvSpPr>
        <p:spPr>
          <a:xfrm>
            <a:off x="685800" y="1676400"/>
            <a:ext cx="7772400" cy="4495800"/>
          </a:xfrm>
        </p:spPr>
        <p:txBody>
          <a:bodyPr/>
          <a:lstStyle/>
          <a:p>
            <a:pPr eaLnBrk="1" hangingPunct="1"/>
            <a:r>
              <a:rPr lang="en-US" altLang="en-US" sz="3200" dirty="0" smtClean="0"/>
              <a:t>The Whitman Massacre is still controversial today. Two sides to the incident:</a:t>
            </a:r>
          </a:p>
          <a:p>
            <a:pPr eaLnBrk="1" hangingPunct="1"/>
            <a:r>
              <a:rPr lang="en-US" altLang="en-US" sz="3200" dirty="0" smtClean="0"/>
              <a:t>Whitman’s are pioneer heroes; </a:t>
            </a:r>
          </a:p>
          <a:p>
            <a:pPr eaLnBrk="1" hangingPunct="1"/>
            <a:r>
              <a:rPr lang="en-US" altLang="en-US" sz="3200" dirty="0" smtClean="0"/>
              <a:t>Whitman’s are white settlers who attempted to impose their religion on the Native Americans, intrude on their land and culture, and allegedly poisoned the natives.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wipe(down)">
                                      <p:cBhvr>
                                        <p:cTn id="7" dur="580">
                                          <p:stCondLst>
                                            <p:cond delay="0"/>
                                          </p:stCondLst>
                                        </p:cTn>
                                        <p:tgtEl>
                                          <p:spTgt spid="36867">
                                            <p:txEl>
                                              <p:pRg st="1" end="1"/>
                                            </p:txEl>
                                          </p:spTgt>
                                        </p:tgtEl>
                                      </p:cBhvr>
                                    </p:animEffect>
                                    <p:anim calcmode="lin" valueType="num">
                                      <p:cBhvr>
                                        <p:cTn id="8" dur="1822" tmFilter="0,0; 0.14,0.36; 0.43,0.73; 0.71,0.91; 1.0,1.0">
                                          <p:stCondLst>
                                            <p:cond delay="0"/>
                                          </p:stCondLst>
                                        </p:cTn>
                                        <p:tgtEl>
                                          <p:spTgt spid="3686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7">
                                            <p:txEl>
                                              <p:pRg st="1" end="1"/>
                                            </p:txEl>
                                          </p:spTgt>
                                        </p:tgtEl>
                                      </p:cBhvr>
                                      <p:to x="100000" y="60000"/>
                                    </p:animScale>
                                    <p:animScale>
                                      <p:cBhvr>
                                        <p:cTn id="14" dur="166" decel="50000">
                                          <p:stCondLst>
                                            <p:cond delay="676"/>
                                          </p:stCondLst>
                                        </p:cTn>
                                        <p:tgtEl>
                                          <p:spTgt spid="36867">
                                            <p:txEl>
                                              <p:pRg st="1" end="1"/>
                                            </p:txEl>
                                          </p:spTgt>
                                        </p:tgtEl>
                                      </p:cBhvr>
                                      <p:to x="100000" y="100000"/>
                                    </p:animScale>
                                    <p:animScale>
                                      <p:cBhvr>
                                        <p:cTn id="15" dur="26">
                                          <p:stCondLst>
                                            <p:cond delay="1312"/>
                                          </p:stCondLst>
                                        </p:cTn>
                                        <p:tgtEl>
                                          <p:spTgt spid="36867">
                                            <p:txEl>
                                              <p:pRg st="1" end="1"/>
                                            </p:txEl>
                                          </p:spTgt>
                                        </p:tgtEl>
                                      </p:cBhvr>
                                      <p:to x="100000" y="80000"/>
                                    </p:animScale>
                                    <p:animScale>
                                      <p:cBhvr>
                                        <p:cTn id="16" dur="166" decel="50000">
                                          <p:stCondLst>
                                            <p:cond delay="1338"/>
                                          </p:stCondLst>
                                        </p:cTn>
                                        <p:tgtEl>
                                          <p:spTgt spid="36867">
                                            <p:txEl>
                                              <p:pRg st="1" end="1"/>
                                            </p:txEl>
                                          </p:spTgt>
                                        </p:tgtEl>
                                      </p:cBhvr>
                                      <p:to x="100000" y="100000"/>
                                    </p:animScale>
                                    <p:animScale>
                                      <p:cBhvr>
                                        <p:cTn id="17" dur="26">
                                          <p:stCondLst>
                                            <p:cond delay="1642"/>
                                          </p:stCondLst>
                                        </p:cTn>
                                        <p:tgtEl>
                                          <p:spTgt spid="36867">
                                            <p:txEl>
                                              <p:pRg st="1" end="1"/>
                                            </p:txEl>
                                          </p:spTgt>
                                        </p:tgtEl>
                                      </p:cBhvr>
                                      <p:to x="100000" y="90000"/>
                                    </p:animScale>
                                    <p:animScale>
                                      <p:cBhvr>
                                        <p:cTn id="18" dur="166" decel="50000">
                                          <p:stCondLst>
                                            <p:cond delay="1668"/>
                                          </p:stCondLst>
                                        </p:cTn>
                                        <p:tgtEl>
                                          <p:spTgt spid="36867">
                                            <p:txEl>
                                              <p:pRg st="1" end="1"/>
                                            </p:txEl>
                                          </p:spTgt>
                                        </p:tgtEl>
                                      </p:cBhvr>
                                      <p:to x="100000" y="100000"/>
                                    </p:animScale>
                                    <p:animScale>
                                      <p:cBhvr>
                                        <p:cTn id="19" dur="26">
                                          <p:stCondLst>
                                            <p:cond delay="1808"/>
                                          </p:stCondLst>
                                        </p:cTn>
                                        <p:tgtEl>
                                          <p:spTgt spid="36867">
                                            <p:txEl>
                                              <p:pRg st="1" end="1"/>
                                            </p:txEl>
                                          </p:spTgt>
                                        </p:tgtEl>
                                      </p:cBhvr>
                                      <p:to x="100000" y="95000"/>
                                    </p:animScale>
                                    <p:animScale>
                                      <p:cBhvr>
                                        <p:cTn id="20" dur="166" decel="50000">
                                          <p:stCondLst>
                                            <p:cond delay="1834"/>
                                          </p:stCondLst>
                                        </p:cTn>
                                        <p:tgtEl>
                                          <p:spTgt spid="36867">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6867">
                                            <p:txEl>
                                              <p:pRg st="2" end="2"/>
                                            </p:txEl>
                                          </p:spTgt>
                                        </p:tgtEl>
                                        <p:attrNameLst>
                                          <p:attrName>style.visibility</p:attrName>
                                        </p:attrNameLst>
                                      </p:cBhvr>
                                      <p:to>
                                        <p:strVal val="visible"/>
                                      </p:to>
                                    </p:set>
                                    <p:animEffect transition="in" filter="wipe(down)">
                                      <p:cBhvr>
                                        <p:cTn id="23" dur="580">
                                          <p:stCondLst>
                                            <p:cond delay="0"/>
                                          </p:stCondLst>
                                        </p:cTn>
                                        <p:tgtEl>
                                          <p:spTgt spid="36867">
                                            <p:txEl>
                                              <p:pRg st="2" end="2"/>
                                            </p:txEl>
                                          </p:spTgt>
                                        </p:tgtEl>
                                      </p:cBhvr>
                                    </p:animEffect>
                                    <p:anim calcmode="lin" valueType="num">
                                      <p:cBhvr>
                                        <p:cTn id="24" dur="1822" tmFilter="0,0; 0.14,0.36; 0.43,0.73; 0.71,0.91; 1.0,1.0">
                                          <p:stCondLst>
                                            <p:cond delay="0"/>
                                          </p:stCondLst>
                                        </p:cTn>
                                        <p:tgtEl>
                                          <p:spTgt spid="36867">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6867">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6867">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6867">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6867">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6867">
                                            <p:txEl>
                                              <p:pRg st="2" end="2"/>
                                            </p:txEl>
                                          </p:spTgt>
                                        </p:tgtEl>
                                      </p:cBhvr>
                                      <p:to x="100000" y="60000"/>
                                    </p:animScale>
                                    <p:animScale>
                                      <p:cBhvr>
                                        <p:cTn id="30" dur="166" decel="50000">
                                          <p:stCondLst>
                                            <p:cond delay="676"/>
                                          </p:stCondLst>
                                        </p:cTn>
                                        <p:tgtEl>
                                          <p:spTgt spid="36867">
                                            <p:txEl>
                                              <p:pRg st="2" end="2"/>
                                            </p:txEl>
                                          </p:spTgt>
                                        </p:tgtEl>
                                      </p:cBhvr>
                                      <p:to x="100000" y="100000"/>
                                    </p:animScale>
                                    <p:animScale>
                                      <p:cBhvr>
                                        <p:cTn id="31" dur="26">
                                          <p:stCondLst>
                                            <p:cond delay="1312"/>
                                          </p:stCondLst>
                                        </p:cTn>
                                        <p:tgtEl>
                                          <p:spTgt spid="36867">
                                            <p:txEl>
                                              <p:pRg st="2" end="2"/>
                                            </p:txEl>
                                          </p:spTgt>
                                        </p:tgtEl>
                                      </p:cBhvr>
                                      <p:to x="100000" y="80000"/>
                                    </p:animScale>
                                    <p:animScale>
                                      <p:cBhvr>
                                        <p:cTn id="32" dur="166" decel="50000">
                                          <p:stCondLst>
                                            <p:cond delay="1338"/>
                                          </p:stCondLst>
                                        </p:cTn>
                                        <p:tgtEl>
                                          <p:spTgt spid="36867">
                                            <p:txEl>
                                              <p:pRg st="2" end="2"/>
                                            </p:txEl>
                                          </p:spTgt>
                                        </p:tgtEl>
                                      </p:cBhvr>
                                      <p:to x="100000" y="100000"/>
                                    </p:animScale>
                                    <p:animScale>
                                      <p:cBhvr>
                                        <p:cTn id="33" dur="26">
                                          <p:stCondLst>
                                            <p:cond delay="1642"/>
                                          </p:stCondLst>
                                        </p:cTn>
                                        <p:tgtEl>
                                          <p:spTgt spid="36867">
                                            <p:txEl>
                                              <p:pRg st="2" end="2"/>
                                            </p:txEl>
                                          </p:spTgt>
                                        </p:tgtEl>
                                      </p:cBhvr>
                                      <p:to x="100000" y="90000"/>
                                    </p:animScale>
                                    <p:animScale>
                                      <p:cBhvr>
                                        <p:cTn id="34" dur="166" decel="50000">
                                          <p:stCondLst>
                                            <p:cond delay="1668"/>
                                          </p:stCondLst>
                                        </p:cTn>
                                        <p:tgtEl>
                                          <p:spTgt spid="36867">
                                            <p:txEl>
                                              <p:pRg st="2" end="2"/>
                                            </p:txEl>
                                          </p:spTgt>
                                        </p:tgtEl>
                                      </p:cBhvr>
                                      <p:to x="100000" y="100000"/>
                                    </p:animScale>
                                    <p:animScale>
                                      <p:cBhvr>
                                        <p:cTn id="35" dur="26">
                                          <p:stCondLst>
                                            <p:cond delay="1808"/>
                                          </p:stCondLst>
                                        </p:cTn>
                                        <p:tgtEl>
                                          <p:spTgt spid="36867">
                                            <p:txEl>
                                              <p:pRg st="2" end="2"/>
                                            </p:txEl>
                                          </p:spTgt>
                                        </p:tgtEl>
                                      </p:cBhvr>
                                      <p:to x="100000" y="95000"/>
                                    </p:animScale>
                                    <p:animScale>
                                      <p:cBhvr>
                                        <p:cTn id="36" dur="166" decel="50000">
                                          <p:stCondLst>
                                            <p:cond delay="1834"/>
                                          </p:stCondLst>
                                        </p:cTn>
                                        <p:tgtEl>
                                          <p:spTgt spid="3686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734568"/>
          </a:xfrm>
        </p:spPr>
        <p:txBody>
          <a:bodyPr/>
          <a:lstStyle/>
          <a:p>
            <a:pPr eaLnBrk="1" fontAlgn="auto" hangingPunct="1">
              <a:spcAft>
                <a:spcPts val="0"/>
              </a:spcAft>
              <a:defRPr/>
            </a:pPr>
            <a:r>
              <a:rPr lang="en-US" dirty="0" smtClean="0"/>
              <a:t>Why Do We Care?</a:t>
            </a:r>
            <a:endParaRPr lang="en-US" dirty="0"/>
          </a:p>
        </p:txBody>
      </p:sp>
      <p:sp>
        <p:nvSpPr>
          <p:cNvPr id="37891" name="Content Placeholder 2"/>
          <p:cNvSpPr>
            <a:spLocks noGrp="1"/>
          </p:cNvSpPr>
          <p:nvPr>
            <p:ph idx="1"/>
          </p:nvPr>
        </p:nvSpPr>
        <p:spPr>
          <a:xfrm>
            <a:off x="685800" y="1600200"/>
            <a:ext cx="7772400" cy="4572000"/>
          </a:xfrm>
        </p:spPr>
        <p:txBody>
          <a:bodyPr/>
          <a:lstStyle/>
          <a:p>
            <a:pPr eaLnBrk="1" hangingPunct="1"/>
            <a:r>
              <a:rPr lang="en-US" altLang="en-US" sz="3600" smtClean="0"/>
              <a:t>Furthers the tension amongst white settlers and Native Americans</a:t>
            </a:r>
          </a:p>
          <a:p>
            <a:pPr eaLnBrk="1" hangingPunct="1"/>
            <a:r>
              <a:rPr lang="en-US" altLang="en-US" sz="3600" smtClean="0"/>
              <a:t>Continued disputes over land and culture, and the supposed white-washing of Native Americans </a:t>
            </a:r>
          </a:p>
          <a:p>
            <a:pPr eaLnBrk="1" hangingPunct="1"/>
            <a:r>
              <a:rPr lang="en-US" altLang="en-US" sz="3600" smtClean="0"/>
              <a:t>Another piece of the Indian Wars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Indian Wars</a:t>
            </a:r>
            <a:endParaRPr lang="en-US" dirty="0"/>
          </a:p>
        </p:txBody>
      </p:sp>
      <p:sp>
        <p:nvSpPr>
          <p:cNvPr id="3" name="Subtitle 2"/>
          <p:cNvSpPr>
            <a:spLocks noGrp="1"/>
          </p:cNvSpPr>
          <p:nvPr>
            <p:ph type="subTitle" idx="1"/>
          </p:nvPr>
        </p:nvSpPr>
        <p:spPr>
          <a:xfrm>
            <a:off x="801688" y="4389438"/>
            <a:ext cx="5919787" cy="1069975"/>
          </a:xfrm>
        </p:spPr>
        <p:txBody>
          <a:bodyPr rtlCol="0"/>
          <a:lstStyle/>
          <a:p>
            <a:pPr eaLnBrk="1" fontAlgn="auto" hangingPunct="1">
              <a:spcAft>
                <a:spcPts val="0"/>
              </a:spcAft>
              <a:defRPr/>
            </a:pPr>
            <a:r>
              <a:rPr lang="en-US" smtClean="0"/>
              <a:t>A brief </a:t>
            </a:r>
            <a:r>
              <a:rPr lang="en-US" dirty="0" smtClean="0"/>
              <a:t>glance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658368"/>
          </a:xfrm>
        </p:spPr>
        <p:txBody>
          <a:bodyPr>
            <a:normAutofit fontScale="90000"/>
          </a:bodyPr>
          <a:lstStyle/>
          <a:p>
            <a:pPr eaLnBrk="1" fontAlgn="auto" hangingPunct="1">
              <a:spcAft>
                <a:spcPts val="0"/>
              </a:spcAft>
              <a:defRPr/>
            </a:pPr>
            <a:r>
              <a:rPr lang="en-US" dirty="0" smtClean="0"/>
              <a:t>Important Events</a:t>
            </a:r>
            <a:endParaRPr lang="en-US" dirty="0"/>
          </a:p>
        </p:txBody>
      </p:sp>
      <p:sp>
        <p:nvSpPr>
          <p:cNvPr id="3" name="Content Placeholder 2"/>
          <p:cNvSpPr>
            <a:spLocks noGrp="1"/>
          </p:cNvSpPr>
          <p:nvPr>
            <p:ph idx="1"/>
          </p:nvPr>
        </p:nvSpPr>
        <p:spPr>
          <a:xfrm>
            <a:off x="685800" y="1447800"/>
            <a:ext cx="7772400" cy="4724400"/>
          </a:xfrm>
        </p:spPr>
        <p:txBody>
          <a:bodyPr rtlCol="0">
            <a:normAutofit/>
          </a:bodyPr>
          <a:lstStyle/>
          <a:p>
            <a:pPr marL="457200" indent="-457200" eaLnBrk="1" fontAlgn="auto" hangingPunct="1">
              <a:spcAft>
                <a:spcPts val="0"/>
              </a:spcAft>
              <a:buFont typeface="+mj-lt"/>
              <a:buAutoNum type="arabicPeriod"/>
              <a:defRPr/>
            </a:pPr>
            <a:r>
              <a:rPr lang="en-US" sz="2200" dirty="0" smtClean="0"/>
              <a:t>Indian Removal Act</a:t>
            </a:r>
          </a:p>
          <a:p>
            <a:pPr marL="457200" indent="-457200" eaLnBrk="1" fontAlgn="auto" hangingPunct="1">
              <a:spcAft>
                <a:spcPts val="0"/>
              </a:spcAft>
              <a:buFont typeface="+mj-lt"/>
              <a:buAutoNum type="arabicPeriod"/>
              <a:defRPr/>
            </a:pPr>
            <a:r>
              <a:rPr lang="en-US" sz="2200" dirty="0" smtClean="0"/>
              <a:t>Whitman Massacre</a:t>
            </a:r>
          </a:p>
          <a:p>
            <a:pPr marL="457200" indent="-457200" eaLnBrk="1" fontAlgn="auto" hangingPunct="1">
              <a:spcAft>
                <a:spcPts val="0"/>
              </a:spcAft>
              <a:buFont typeface="+mj-lt"/>
              <a:buAutoNum type="arabicPeriod"/>
              <a:defRPr/>
            </a:pPr>
            <a:r>
              <a:rPr lang="en-US" sz="2200" dirty="0" smtClean="0"/>
              <a:t>Organic Act for Oregon Territory</a:t>
            </a:r>
          </a:p>
          <a:p>
            <a:pPr marL="457200" indent="-457200" eaLnBrk="1" fontAlgn="auto" hangingPunct="1">
              <a:spcAft>
                <a:spcPts val="0"/>
              </a:spcAft>
              <a:buFont typeface="+mj-lt"/>
              <a:buAutoNum type="arabicPeriod"/>
              <a:defRPr/>
            </a:pPr>
            <a:r>
              <a:rPr lang="en-US" sz="2200" dirty="0" smtClean="0"/>
              <a:t>Organic Act for Washington Territory</a:t>
            </a:r>
          </a:p>
          <a:p>
            <a:pPr marL="457200" indent="-457200" eaLnBrk="1" fontAlgn="auto" hangingPunct="1">
              <a:spcAft>
                <a:spcPts val="0"/>
              </a:spcAft>
              <a:buFont typeface="+mj-lt"/>
              <a:buAutoNum type="arabicPeriod"/>
              <a:defRPr/>
            </a:pPr>
            <a:r>
              <a:rPr lang="en-US" sz="2200" dirty="0" smtClean="0"/>
              <a:t>Isaac Stevens as Territorial Governor</a:t>
            </a:r>
          </a:p>
          <a:p>
            <a:pPr marL="457200" indent="-457200" eaLnBrk="1" fontAlgn="auto" hangingPunct="1">
              <a:spcAft>
                <a:spcPts val="0"/>
              </a:spcAft>
              <a:buFont typeface="+mj-lt"/>
              <a:buAutoNum type="arabicPeriod"/>
              <a:defRPr/>
            </a:pPr>
            <a:r>
              <a:rPr lang="en-US" sz="2200" dirty="0" smtClean="0"/>
              <a:t>Donation Land Claim Act</a:t>
            </a:r>
          </a:p>
          <a:p>
            <a:pPr marL="457200" indent="-457200" eaLnBrk="1" fontAlgn="auto" hangingPunct="1">
              <a:spcAft>
                <a:spcPts val="0"/>
              </a:spcAft>
              <a:buFont typeface="+mj-lt"/>
              <a:buAutoNum type="arabicPeriod"/>
              <a:defRPr/>
            </a:pPr>
            <a:r>
              <a:rPr lang="en-US" sz="2200" dirty="0" smtClean="0"/>
              <a:t>Walla Walla Treaty Council</a:t>
            </a:r>
          </a:p>
          <a:p>
            <a:pPr marL="457200" indent="-457200" eaLnBrk="1" fontAlgn="auto" hangingPunct="1">
              <a:spcAft>
                <a:spcPts val="0"/>
              </a:spcAft>
              <a:buFont typeface="+mj-lt"/>
              <a:buAutoNum type="arabicPeriod"/>
              <a:defRPr/>
            </a:pPr>
            <a:r>
              <a:rPr lang="en-US" sz="2200" dirty="0" smtClean="0"/>
              <a:t>Yakama Wars</a:t>
            </a:r>
          </a:p>
          <a:p>
            <a:pPr marL="457200" indent="-457200" eaLnBrk="1" fontAlgn="auto" hangingPunct="1">
              <a:spcAft>
                <a:spcPts val="0"/>
              </a:spcAft>
              <a:buFont typeface="+mj-lt"/>
              <a:buAutoNum type="arabicPeriod"/>
              <a:defRPr/>
            </a:pPr>
            <a:r>
              <a:rPr lang="en-US" sz="2200" dirty="0" smtClean="0"/>
              <a:t>Spokane Wars</a:t>
            </a:r>
          </a:p>
          <a:p>
            <a:pPr marL="457200" indent="-457200" eaLnBrk="1" fontAlgn="auto" hangingPunct="1">
              <a:spcAft>
                <a:spcPts val="0"/>
              </a:spcAft>
              <a:buFont typeface="+mj-lt"/>
              <a:buAutoNum type="arabicPeriod"/>
              <a:defRPr/>
            </a:pPr>
            <a:r>
              <a:rPr lang="en-US" sz="2200" dirty="0" smtClean="0"/>
              <a:t>Nez Perce Retreat</a:t>
            </a:r>
          </a:p>
          <a:p>
            <a:pPr marL="182880" indent="-182880"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734568"/>
          </a:xfrm>
        </p:spPr>
        <p:txBody>
          <a:bodyPr/>
          <a:lstStyle/>
          <a:p>
            <a:pPr eaLnBrk="1" fontAlgn="auto" hangingPunct="1">
              <a:spcAft>
                <a:spcPts val="0"/>
              </a:spcAft>
              <a:defRPr/>
            </a:pPr>
            <a:r>
              <a:rPr lang="en-US" dirty="0" smtClean="0"/>
              <a:t>Indian Removal Act</a:t>
            </a:r>
            <a:endParaRPr lang="en-US" dirty="0"/>
          </a:p>
        </p:txBody>
      </p:sp>
      <p:sp>
        <p:nvSpPr>
          <p:cNvPr id="3" name="Content Placeholder 2"/>
          <p:cNvSpPr>
            <a:spLocks noGrp="1"/>
          </p:cNvSpPr>
          <p:nvPr>
            <p:ph idx="1"/>
          </p:nvPr>
        </p:nvSpPr>
        <p:spPr>
          <a:xfrm>
            <a:off x="685800" y="1676400"/>
            <a:ext cx="7772400" cy="4495800"/>
          </a:xfrm>
        </p:spPr>
        <p:txBody>
          <a:bodyPr rtlCol="0">
            <a:normAutofit/>
          </a:bodyPr>
          <a:lstStyle/>
          <a:p>
            <a:pPr marL="182880" indent="-182880" eaLnBrk="1" fontAlgn="auto" hangingPunct="1">
              <a:spcAft>
                <a:spcPts val="0"/>
              </a:spcAft>
              <a:defRPr/>
            </a:pPr>
            <a:r>
              <a:rPr lang="en-US" sz="2800" dirty="0"/>
              <a:t>The Indian Removal Act was signed into law by President Andrew Jackson on May 28, 1830, authorizing the president to grant unsettled lands west of the Mississippi in exchange for </a:t>
            </a:r>
            <a:r>
              <a:rPr lang="en-US" sz="2800" dirty="0" smtClean="0"/>
              <a:t>Indian lands </a:t>
            </a:r>
            <a:r>
              <a:rPr lang="en-US" sz="2800" dirty="0"/>
              <a:t>within existing state borders. A few tribes went peacefully, but many resisted the relocation policy</a:t>
            </a:r>
            <a:r>
              <a:rPr lang="en-US" sz="2800" dirty="0" smtClean="0"/>
              <a:t>.</a:t>
            </a:r>
          </a:p>
          <a:p>
            <a:pPr marL="0" indent="0" eaLnBrk="1" fontAlgn="auto" hangingPunct="1">
              <a:spcAft>
                <a:spcPts val="0"/>
              </a:spcAft>
              <a:buFont typeface="Wingdings" panose="05000000000000000000" pitchFamily="2" charset="2"/>
              <a:buNone/>
              <a:defRPr/>
            </a:pPr>
            <a:endParaRPr lang="en-US" dirty="0" smtClean="0"/>
          </a:p>
          <a:p>
            <a:pPr marL="0" indent="0" eaLnBrk="1" fontAlgn="auto" hangingPunct="1">
              <a:spcAft>
                <a:spcPts val="0"/>
              </a:spcAft>
              <a:buFont typeface="Wingdings" panose="05000000000000000000" pitchFamily="2" charset="2"/>
              <a:buNone/>
              <a:defRPr/>
            </a:pPr>
            <a:r>
              <a:rPr lang="en-US" sz="1800" dirty="0" smtClean="0"/>
              <a:t>https</a:t>
            </a:r>
            <a:r>
              <a:rPr lang="en-US" sz="1800" dirty="0"/>
              <a:t>://www.loc.gov/rr/program/bib/ourdocs/Indian.html</a:t>
            </a:r>
            <a:endParaRPr lang="en-US" sz="1800" dirty="0" smtClean="0"/>
          </a:p>
          <a:p>
            <a:pPr marL="182880" indent="-182880"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05968"/>
          </a:xfrm>
        </p:spPr>
        <p:txBody>
          <a:bodyPr>
            <a:normAutofit fontScale="90000"/>
          </a:bodyPr>
          <a:lstStyle/>
          <a:p>
            <a:pPr eaLnBrk="1" fontAlgn="auto" hangingPunct="1">
              <a:spcAft>
                <a:spcPts val="0"/>
              </a:spcAft>
              <a:defRPr/>
            </a:pPr>
            <a:r>
              <a:rPr lang="en-US" dirty="0"/>
              <a:t>Organic </a:t>
            </a:r>
            <a:r>
              <a:rPr lang="en-US" dirty="0" smtClean="0"/>
              <a:t>Act</a:t>
            </a:r>
            <a:endParaRPr lang="en-US" dirty="0"/>
          </a:p>
        </p:txBody>
      </p:sp>
      <p:sp>
        <p:nvSpPr>
          <p:cNvPr id="3" name="Content Placeholder 2"/>
          <p:cNvSpPr>
            <a:spLocks noGrp="1"/>
          </p:cNvSpPr>
          <p:nvPr>
            <p:ph idx="1"/>
          </p:nvPr>
        </p:nvSpPr>
        <p:spPr>
          <a:xfrm>
            <a:off x="685800" y="1371600"/>
            <a:ext cx="7772400" cy="4800600"/>
          </a:xfrm>
        </p:spPr>
        <p:txBody>
          <a:bodyPr rtlCol="0">
            <a:normAutofit fontScale="77500" lnSpcReduction="20000"/>
          </a:bodyPr>
          <a:lstStyle/>
          <a:p>
            <a:pPr marL="182880" indent="-182880" eaLnBrk="1" fontAlgn="auto" hangingPunct="1">
              <a:spcAft>
                <a:spcPts val="0"/>
              </a:spcAft>
              <a:defRPr/>
            </a:pPr>
            <a:r>
              <a:rPr lang="en-US" sz="2800" dirty="0"/>
              <a:t>An Organic Act, in United States law, is an Act of the United States Congress that establishes a territory of the United States or an agency to manage certain federal lands.</a:t>
            </a:r>
            <a:endParaRPr lang="en-US" sz="2800" dirty="0" smtClean="0"/>
          </a:p>
          <a:p>
            <a:pPr marL="182880" indent="-182880" eaLnBrk="1" fontAlgn="auto" hangingPunct="1">
              <a:spcAft>
                <a:spcPts val="0"/>
              </a:spcAft>
              <a:defRPr/>
            </a:pPr>
            <a:r>
              <a:rPr lang="en-US" sz="2800" dirty="0" smtClean="0"/>
              <a:t>The </a:t>
            </a:r>
            <a:r>
              <a:rPr lang="en-US" sz="2800" dirty="0"/>
              <a:t>"OREGON TERRITORIAL ORGANIC ACT", signed by President James Polk on August 14, 1848 created "The Territory of Oregon": The boundaries were described: </a:t>
            </a:r>
          </a:p>
          <a:p>
            <a:pPr lvl="1" indent="-182880" eaLnBrk="1" fontAlgn="auto" hangingPunct="1">
              <a:defRPr/>
            </a:pPr>
            <a:r>
              <a:rPr lang="en-US" sz="2800" dirty="0"/>
              <a:t>"that part of the Territory of the United States which lies West of the summit of the Rocky Mountains, North of the forty second degree of North latitude, known as the Territory of Oregon". </a:t>
            </a:r>
            <a:endParaRPr lang="en-US" sz="2800" dirty="0" smtClean="0"/>
          </a:p>
          <a:p>
            <a:pPr marL="182880" indent="-182880" eaLnBrk="1" fontAlgn="auto" hangingPunct="1">
              <a:spcAft>
                <a:spcPts val="0"/>
              </a:spcAft>
              <a:defRPr/>
            </a:pPr>
            <a:r>
              <a:rPr lang="en-US" sz="2800" dirty="0" smtClean="0"/>
              <a:t>The “WASHINGTON TERRITORIAL ORGANIC ACT” was signed </a:t>
            </a:r>
            <a:r>
              <a:rPr lang="en-US" sz="2800" dirty="0"/>
              <a:t>March 2, 1853</a:t>
            </a:r>
            <a:endParaRPr lang="en-US" sz="2800" dirty="0" smtClean="0"/>
          </a:p>
          <a:p>
            <a:pPr marL="182880" indent="-182880" eaLnBrk="1" fontAlgn="auto" hangingPunct="1">
              <a:spcAft>
                <a:spcPts val="0"/>
              </a:spcAft>
              <a:defRPr/>
            </a:pPr>
            <a:endParaRPr lang="en-US" dirty="0" smtClean="0"/>
          </a:p>
          <a:p>
            <a:pPr marL="0" indent="0" eaLnBrk="1" fontAlgn="auto" hangingPunct="1">
              <a:spcAft>
                <a:spcPts val="0"/>
              </a:spcAft>
              <a:buFont typeface="Wingdings" panose="05000000000000000000" pitchFamily="2" charset="2"/>
              <a:buNone/>
              <a:defRPr/>
            </a:pPr>
            <a:r>
              <a:rPr lang="en-US" sz="1900" dirty="0"/>
              <a:t>http://www.clackamas.us/surveyor/landcorners.html</a:t>
            </a:r>
          </a:p>
          <a:p>
            <a:pPr marL="182880" indent="-182880"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82168"/>
          </a:xfrm>
        </p:spPr>
        <p:txBody>
          <a:bodyPr>
            <a:noAutofit/>
          </a:bodyPr>
          <a:lstStyle/>
          <a:p>
            <a:pPr eaLnBrk="1" fontAlgn="auto" hangingPunct="1">
              <a:spcAft>
                <a:spcPts val="0"/>
              </a:spcAft>
              <a:defRPr/>
            </a:pPr>
            <a:r>
              <a:rPr lang="en-US" sz="3200" dirty="0"/>
              <a:t>Isaac Stevens as Territorial </a:t>
            </a:r>
            <a:r>
              <a:rPr lang="en-US" sz="3200" dirty="0" smtClean="0"/>
              <a:t>Governor</a:t>
            </a:r>
            <a:endParaRPr lang="en-US" sz="3200" dirty="0"/>
          </a:p>
        </p:txBody>
      </p:sp>
      <p:sp>
        <p:nvSpPr>
          <p:cNvPr id="3" name="Content Placeholder 2"/>
          <p:cNvSpPr>
            <a:spLocks noGrp="1"/>
          </p:cNvSpPr>
          <p:nvPr>
            <p:ph idx="1"/>
          </p:nvPr>
        </p:nvSpPr>
        <p:spPr>
          <a:xfrm>
            <a:off x="685800" y="1371600"/>
            <a:ext cx="7772400" cy="4800600"/>
          </a:xfrm>
        </p:spPr>
        <p:txBody>
          <a:bodyPr rtlCol="0">
            <a:normAutofit lnSpcReduction="10000"/>
          </a:bodyPr>
          <a:lstStyle/>
          <a:p>
            <a:pPr marL="182880" indent="-182880" eaLnBrk="1" fontAlgn="auto" hangingPunct="1">
              <a:spcAft>
                <a:spcPts val="0"/>
              </a:spcAft>
              <a:defRPr/>
            </a:pPr>
            <a:r>
              <a:rPr lang="en-US" sz="3200" dirty="0"/>
              <a:t>Isaac Ingalls Stevens (March 25, 1818 – September 1, 1862) was the first Governor of Washington Territory, serving from 1853 to 1857. He also served as a U.S. Congressman, and a Brigadier General in the Union Army during the American Civil War until his death at the Battle of Chantilly</a:t>
            </a:r>
            <a:r>
              <a:rPr lang="en-US" sz="3200" dirty="0" smtClean="0"/>
              <a:t>.</a:t>
            </a:r>
          </a:p>
          <a:p>
            <a:pPr marL="0" indent="0" eaLnBrk="1" fontAlgn="auto" hangingPunct="1">
              <a:spcAft>
                <a:spcPts val="0"/>
              </a:spcAft>
              <a:buFont typeface="Wingdings" panose="05000000000000000000" pitchFamily="2" charset="2"/>
              <a:buNone/>
              <a:defRPr/>
            </a:pPr>
            <a:endParaRPr lang="en-US" dirty="0"/>
          </a:p>
          <a:p>
            <a:pPr marL="0" indent="0" eaLnBrk="1" fontAlgn="auto" hangingPunct="1">
              <a:spcAft>
                <a:spcPts val="0"/>
              </a:spcAft>
              <a:buFont typeface="Wingdings" panose="05000000000000000000" pitchFamily="2" charset="2"/>
              <a:buNone/>
              <a:defRPr/>
            </a:pPr>
            <a:r>
              <a:rPr lang="en-US" sz="1800" dirty="0"/>
              <a:t>http://www.historylink.org/File/5314</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eaLnBrk="1" fontAlgn="auto" hangingPunct="1">
              <a:spcAft>
                <a:spcPts val="0"/>
              </a:spcAft>
              <a:defRPr/>
            </a:pPr>
            <a:r>
              <a:rPr lang="en-US" dirty="0"/>
              <a:t>Donation Land Claim </a:t>
            </a:r>
            <a:r>
              <a:rPr lang="en-US" dirty="0" smtClean="0"/>
              <a:t>Act</a:t>
            </a:r>
            <a:endParaRPr lang="en-US" dirty="0"/>
          </a:p>
        </p:txBody>
      </p:sp>
      <p:sp>
        <p:nvSpPr>
          <p:cNvPr id="3" name="Content Placeholder 2"/>
          <p:cNvSpPr>
            <a:spLocks noGrp="1"/>
          </p:cNvSpPr>
          <p:nvPr>
            <p:ph idx="1"/>
          </p:nvPr>
        </p:nvSpPr>
        <p:spPr>
          <a:xfrm>
            <a:off x="457200" y="1219200"/>
            <a:ext cx="8229600" cy="5257800"/>
          </a:xfrm>
        </p:spPr>
        <p:txBody>
          <a:bodyPr rtlCol="0">
            <a:normAutofit/>
          </a:bodyPr>
          <a:lstStyle/>
          <a:p>
            <a:pPr marL="182880" indent="-182880" eaLnBrk="1" fontAlgn="auto" hangingPunct="1">
              <a:spcAft>
                <a:spcPts val="0"/>
              </a:spcAft>
              <a:defRPr/>
            </a:pPr>
            <a:r>
              <a:rPr lang="en-US" sz="2400" dirty="0"/>
              <a:t>The Donation Land Claim Act of 1850, sometimes known as the Donation Land Act, </a:t>
            </a:r>
            <a:r>
              <a:rPr lang="en-US" sz="2400" dirty="0" smtClean="0"/>
              <a:t>was </a:t>
            </a:r>
            <a:r>
              <a:rPr lang="en-US" sz="2400" dirty="0"/>
              <a:t>a statute enacted in late 1850 by the United States Congress. </a:t>
            </a:r>
            <a:endParaRPr lang="en-US" sz="2400" dirty="0" smtClean="0"/>
          </a:p>
          <a:p>
            <a:pPr marL="182880" indent="-182880" eaLnBrk="1" fontAlgn="auto" hangingPunct="1">
              <a:spcAft>
                <a:spcPts val="0"/>
              </a:spcAft>
              <a:defRPr/>
            </a:pPr>
            <a:r>
              <a:rPr lang="en-US" sz="2400" dirty="0" smtClean="0"/>
              <a:t>It </a:t>
            </a:r>
            <a:r>
              <a:rPr lang="en-US" sz="2400" dirty="0"/>
              <a:t>was intended to promote homestead settlements in the Oregon Territory in the Pacific </a:t>
            </a:r>
            <a:r>
              <a:rPr lang="en-US" sz="2400" dirty="0" smtClean="0"/>
              <a:t>Northwest (comprising </a:t>
            </a:r>
            <a:r>
              <a:rPr lang="en-US" sz="2400" dirty="0"/>
              <a:t>the present-day </a:t>
            </a:r>
            <a:r>
              <a:rPr lang="en-US" sz="2400" dirty="0" smtClean="0"/>
              <a:t>states of</a:t>
            </a:r>
            <a:r>
              <a:rPr lang="en-US" sz="2400" dirty="0"/>
              <a:t> Oregon, Washington, Idaho and part of Wyoming</a:t>
            </a:r>
            <a:r>
              <a:rPr lang="en-US" sz="2400" dirty="0" smtClean="0"/>
              <a:t>).</a:t>
            </a:r>
          </a:p>
          <a:p>
            <a:pPr marL="182880" indent="-182880" eaLnBrk="1" fontAlgn="auto" hangingPunct="1">
              <a:spcAft>
                <a:spcPts val="0"/>
              </a:spcAft>
              <a:defRPr/>
            </a:pPr>
            <a:r>
              <a:rPr lang="en-US" sz="2400" dirty="0" smtClean="0"/>
              <a:t>The </a:t>
            </a:r>
            <a:r>
              <a:rPr lang="en-US" sz="2400" dirty="0"/>
              <a:t>law, a forerunner of the later Homestead Act, brought thousands of white settlers into the new territory, swelling the ranks of settlers traveling along the Oregon Trail. </a:t>
            </a:r>
            <a:r>
              <a:rPr lang="en-US" sz="2400" dirty="0" smtClean="0"/>
              <a:t>7,437 land </a:t>
            </a:r>
            <a:r>
              <a:rPr lang="en-US" sz="2400" dirty="0"/>
              <a:t>patents </a:t>
            </a:r>
            <a:r>
              <a:rPr lang="en-US" sz="2400" dirty="0" smtClean="0"/>
              <a:t>were </a:t>
            </a:r>
            <a:r>
              <a:rPr lang="en-US" sz="2400" dirty="0"/>
              <a:t>issued under the law, which expired in late 1855</a:t>
            </a:r>
            <a:r>
              <a:rPr lang="en-US" sz="2400" dirty="0" smtClean="0"/>
              <a:t>.</a:t>
            </a:r>
          </a:p>
          <a:p>
            <a:pPr marL="0" indent="0" eaLnBrk="1" fontAlgn="auto" hangingPunct="1">
              <a:spcAft>
                <a:spcPts val="0"/>
              </a:spcAft>
              <a:buFont typeface="Wingdings" panose="05000000000000000000" pitchFamily="2" charset="2"/>
              <a:buNone/>
              <a:defRPr/>
            </a:pPr>
            <a:endParaRPr lang="en-US" sz="1800" dirty="0" smtClean="0"/>
          </a:p>
          <a:p>
            <a:pPr marL="0" indent="0" eaLnBrk="1" fontAlgn="auto" hangingPunct="1">
              <a:spcAft>
                <a:spcPts val="0"/>
              </a:spcAft>
              <a:buFont typeface="Wingdings" panose="05000000000000000000" pitchFamily="2" charset="2"/>
              <a:buNone/>
              <a:defRPr/>
            </a:pPr>
            <a:r>
              <a:rPr lang="en-US" sz="1800" dirty="0" smtClean="0"/>
              <a:t>https</a:t>
            </a:r>
            <a:r>
              <a:rPr lang="en-US" sz="1800" dirty="0"/>
              <a:t>://en.wikipedia.org/wiki/Donation_Land_Claim_Act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eaLnBrk="1" fontAlgn="auto" hangingPunct="1">
              <a:spcAft>
                <a:spcPts val="0"/>
              </a:spcAft>
              <a:defRPr/>
            </a:pPr>
            <a:r>
              <a:rPr lang="en-US" dirty="0" smtClean="0"/>
              <a:t>Walla Walla Treaty Council</a:t>
            </a:r>
            <a:endParaRPr lang="en-US" dirty="0"/>
          </a:p>
        </p:txBody>
      </p:sp>
      <p:sp>
        <p:nvSpPr>
          <p:cNvPr id="3" name="Content Placeholder 2"/>
          <p:cNvSpPr>
            <a:spLocks noGrp="1"/>
          </p:cNvSpPr>
          <p:nvPr>
            <p:ph idx="1"/>
          </p:nvPr>
        </p:nvSpPr>
        <p:spPr>
          <a:xfrm>
            <a:off x="457200" y="1219200"/>
            <a:ext cx="8229600" cy="5334000"/>
          </a:xfrm>
        </p:spPr>
        <p:txBody>
          <a:bodyPr rtlCol="0">
            <a:normAutofit lnSpcReduction="10000"/>
          </a:bodyPr>
          <a:lstStyle/>
          <a:p>
            <a:pPr marL="182880" indent="-182880" eaLnBrk="1" fontAlgn="auto" hangingPunct="1">
              <a:spcAft>
                <a:spcPts val="0"/>
              </a:spcAft>
              <a:defRPr/>
            </a:pPr>
            <a:r>
              <a:rPr lang="en-US" sz="2400" dirty="0"/>
              <a:t>The treaty council held at </a:t>
            </a:r>
            <a:r>
              <a:rPr lang="en-US" sz="2400" dirty="0" err="1"/>
              <a:t>Waiilatpu</a:t>
            </a:r>
            <a:r>
              <a:rPr lang="en-US" sz="2400" dirty="0"/>
              <a:t> (Place of the Rye Grass) in the Walla Walla Valley in May and June of 1855 forever changed the lives of Native Americans living in north-central and eastern Oregon. </a:t>
            </a:r>
            <a:endParaRPr lang="en-US" sz="2400" dirty="0" smtClean="0"/>
          </a:p>
          <a:p>
            <a:pPr marL="182880" indent="-182880" eaLnBrk="1" fontAlgn="auto" hangingPunct="1">
              <a:spcAft>
                <a:spcPts val="0"/>
              </a:spcAft>
              <a:defRPr/>
            </a:pPr>
            <a:r>
              <a:rPr lang="en-US" sz="2400" dirty="0" smtClean="0"/>
              <a:t>The </a:t>
            </a:r>
            <a:r>
              <a:rPr lang="en-US" sz="2400" dirty="0"/>
              <a:t>fate of the Cayuse, Umatilla, and Walla Walla Indians who lived in that part of Oregon became closely tied to that of the Nez Perce, Palouse, and Yakama, who also participated in the treaty </a:t>
            </a:r>
            <a:r>
              <a:rPr lang="en-US" sz="2400" dirty="0" smtClean="0"/>
              <a:t>council.</a:t>
            </a:r>
          </a:p>
          <a:p>
            <a:pPr marL="182880" indent="-182880" eaLnBrk="1" fontAlgn="auto" hangingPunct="1">
              <a:spcAft>
                <a:spcPts val="0"/>
              </a:spcAft>
              <a:defRPr/>
            </a:pPr>
            <a:r>
              <a:rPr lang="en-US" sz="2400" dirty="0" smtClean="0"/>
              <a:t>None </a:t>
            </a:r>
            <a:r>
              <a:rPr lang="en-US" sz="2400" dirty="0"/>
              <a:t>of the tribes requested the council or wanted to surrender their lands, but representatives of the United States government championed the grand council and representatives of the tribes attended to protect their people and tribal interests</a:t>
            </a:r>
            <a:r>
              <a:rPr lang="en-US" sz="2400" dirty="0" smtClean="0"/>
              <a:t>.</a:t>
            </a:r>
          </a:p>
          <a:p>
            <a:pPr marL="0" indent="0" eaLnBrk="1" fontAlgn="auto" hangingPunct="1">
              <a:spcAft>
                <a:spcPts val="0"/>
              </a:spcAft>
              <a:buFont typeface="Wingdings" panose="05000000000000000000" pitchFamily="2" charset="2"/>
              <a:buNone/>
              <a:defRPr/>
            </a:pPr>
            <a:r>
              <a:rPr lang="en-US" sz="1600" dirty="0"/>
              <a:t>https://oregonencyclopedia.org/articles/walla_walla_treaty_council_1855/#.V-QbOPkrKUk</a:t>
            </a:r>
          </a:p>
          <a:p>
            <a:pPr marL="0" indent="0" eaLnBrk="1" fontAlgn="auto" hangingPunct="1">
              <a:spcAft>
                <a:spcPts val="0"/>
              </a:spcAft>
              <a:buFont typeface="Wingdings" panose="05000000000000000000" pitchFamily="2" charset="2"/>
              <a:buNone/>
              <a:defRPr/>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349187"/>
            <a:ext cx="7772400" cy="671576"/>
          </a:xfrm>
        </p:spPr>
        <p:txBody>
          <a:bodyPr/>
          <a:lstStyle/>
          <a:p>
            <a:pPr eaLnBrk="1" fontAlgn="auto" hangingPunct="1">
              <a:spcAft>
                <a:spcPts val="0"/>
              </a:spcAft>
              <a:defRPr/>
            </a:pPr>
            <a:r>
              <a:rPr lang="en-US" altLang="en-US" sz="3600" dirty="0" smtClean="0">
                <a:ea typeface="ＭＳ Ｐゴシック" panose="020B0600070205080204" pitchFamily="34" charset="-128"/>
              </a:rPr>
              <a:t>The Four Big Fur Companies</a:t>
            </a:r>
          </a:p>
        </p:txBody>
      </p:sp>
      <p:sp>
        <p:nvSpPr>
          <p:cNvPr id="9219" name="Text Box 3"/>
          <p:cNvSpPr txBox="1">
            <a:spLocks noChangeArrowheads="1"/>
          </p:cNvSpPr>
          <p:nvPr/>
        </p:nvSpPr>
        <p:spPr bwMode="auto">
          <a:xfrm>
            <a:off x="1355725" y="1941513"/>
            <a:ext cx="6721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9220" name="Text Box 4"/>
          <p:cNvSpPr txBox="1">
            <a:spLocks noChangeArrowheads="1"/>
          </p:cNvSpPr>
          <p:nvPr/>
        </p:nvSpPr>
        <p:spPr bwMode="auto">
          <a:xfrm>
            <a:off x="228600" y="1295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b="1" u="sng">
                <a:latin typeface="Trebuchet MS" pitchFamily="34" charset="0"/>
              </a:rPr>
              <a:t>The Hudson’s Bay Company</a:t>
            </a:r>
          </a:p>
        </p:txBody>
      </p:sp>
      <p:sp>
        <p:nvSpPr>
          <p:cNvPr id="9221" name="Text Box 5"/>
          <p:cNvSpPr txBox="1">
            <a:spLocks noChangeArrowheads="1"/>
          </p:cNvSpPr>
          <p:nvPr/>
        </p:nvSpPr>
        <p:spPr bwMode="auto">
          <a:xfrm>
            <a:off x="1050925" y="6056313"/>
            <a:ext cx="4054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8438" name="Text Box 6"/>
          <p:cNvSpPr txBox="1">
            <a:spLocks noChangeArrowheads="1"/>
          </p:cNvSpPr>
          <p:nvPr/>
        </p:nvSpPr>
        <p:spPr bwMode="auto">
          <a:xfrm>
            <a:off x="228600" y="1941513"/>
            <a:ext cx="5913438"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pPr>
            <a:r>
              <a:rPr lang="en-US" altLang="en-US" sz="2800" b="1">
                <a:latin typeface="Trebuchet MS" pitchFamily="34" charset="0"/>
              </a:rPr>
              <a:t>Founded in 1670, still exists today. </a:t>
            </a:r>
          </a:p>
          <a:p>
            <a:pPr eaLnBrk="1" hangingPunct="1">
              <a:spcBef>
                <a:spcPct val="50000"/>
              </a:spcBef>
              <a:buFontTx/>
              <a:buChar char="•"/>
            </a:pPr>
            <a:r>
              <a:rPr lang="en-US" altLang="en-US" sz="2800" b="1">
                <a:latin typeface="Trebuchet MS" pitchFamily="34" charset="0"/>
              </a:rPr>
              <a:t>Largest and most successful company</a:t>
            </a:r>
          </a:p>
          <a:p>
            <a:pPr eaLnBrk="1" hangingPunct="1">
              <a:spcBef>
                <a:spcPct val="50000"/>
              </a:spcBef>
              <a:buFontTx/>
              <a:buChar char="•"/>
            </a:pPr>
            <a:r>
              <a:rPr lang="en-US" altLang="en-US" sz="2800" b="1">
                <a:latin typeface="Trebuchet MS" pitchFamily="34" charset="0"/>
              </a:rPr>
              <a:t>Bought out Northwest Fur Company in 1821</a:t>
            </a:r>
          </a:p>
          <a:p>
            <a:pPr eaLnBrk="1" hangingPunct="1">
              <a:spcBef>
                <a:spcPct val="50000"/>
              </a:spcBef>
              <a:buFontTx/>
              <a:buChar char="•"/>
            </a:pPr>
            <a:r>
              <a:rPr lang="en-US" altLang="en-US" sz="2800" b="1">
                <a:latin typeface="Trebuchet MS" pitchFamily="34" charset="0"/>
              </a:rPr>
              <a:t>Headquarted at Ft. Vancouver (present-day Vancouver, WA)</a:t>
            </a:r>
          </a:p>
        </p:txBody>
      </p:sp>
      <p:pic>
        <p:nvPicPr>
          <p:cNvPr id="9223" name="Picture 7"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563" y="9525"/>
            <a:ext cx="2871787"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T00179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0" y="2659063"/>
            <a:ext cx="266700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blinds(horizontal)">
                                      <p:cBhvr>
                                        <p:cTn id="7" dur="500"/>
                                        <p:tgtEl>
                                          <p:spTgt spid="184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438">
                                            <p:txEl>
                                              <p:pRg st="1" end="1"/>
                                            </p:txEl>
                                          </p:spTgt>
                                        </p:tgtEl>
                                        <p:attrNameLst>
                                          <p:attrName>style.visibility</p:attrName>
                                        </p:attrNameLst>
                                      </p:cBhvr>
                                      <p:to>
                                        <p:strVal val="visible"/>
                                      </p:to>
                                    </p:set>
                                    <p:animEffect transition="in" filter="blinds(horizontal)">
                                      <p:cBhvr>
                                        <p:cTn id="12" dur="500"/>
                                        <p:tgtEl>
                                          <p:spTgt spid="184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438">
                                            <p:txEl>
                                              <p:pRg st="2" end="2"/>
                                            </p:txEl>
                                          </p:spTgt>
                                        </p:tgtEl>
                                        <p:attrNameLst>
                                          <p:attrName>style.visibility</p:attrName>
                                        </p:attrNameLst>
                                      </p:cBhvr>
                                      <p:to>
                                        <p:strVal val="visible"/>
                                      </p:to>
                                    </p:set>
                                    <p:animEffect transition="in" filter="blinds(horizontal)">
                                      <p:cBhvr>
                                        <p:cTn id="17" dur="500"/>
                                        <p:tgtEl>
                                          <p:spTgt spid="184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438">
                                            <p:txEl>
                                              <p:pRg st="3" end="3"/>
                                            </p:txEl>
                                          </p:spTgt>
                                        </p:tgtEl>
                                        <p:attrNameLst>
                                          <p:attrName>style.visibility</p:attrName>
                                        </p:attrNameLst>
                                      </p:cBhvr>
                                      <p:to>
                                        <p:strVal val="visible"/>
                                      </p:to>
                                    </p:set>
                                    <p:animEffect transition="in" filter="blinds(horizontal)">
                                      <p:cBhvr>
                                        <p:cTn id="22" dur="500"/>
                                        <p:tgtEl>
                                          <p:spTgt spid="184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eaLnBrk="1" fontAlgn="auto" hangingPunct="1">
              <a:spcAft>
                <a:spcPts val="0"/>
              </a:spcAft>
              <a:defRPr/>
            </a:pPr>
            <a:r>
              <a:rPr lang="en-US" dirty="0"/>
              <a:t>Yakama </a:t>
            </a:r>
            <a:r>
              <a:rPr lang="en-US" dirty="0" smtClean="0"/>
              <a:t>Wars</a:t>
            </a:r>
            <a:endParaRPr lang="en-US" dirty="0"/>
          </a:p>
        </p:txBody>
      </p:sp>
      <p:sp>
        <p:nvSpPr>
          <p:cNvPr id="3" name="Content Placeholder 2"/>
          <p:cNvSpPr>
            <a:spLocks noGrp="1"/>
          </p:cNvSpPr>
          <p:nvPr>
            <p:ph idx="1"/>
          </p:nvPr>
        </p:nvSpPr>
        <p:spPr>
          <a:xfrm>
            <a:off x="457200" y="1143000"/>
            <a:ext cx="8229600" cy="4983163"/>
          </a:xfrm>
        </p:spPr>
        <p:txBody>
          <a:bodyPr rtlCol="0">
            <a:normAutofit/>
          </a:bodyPr>
          <a:lstStyle/>
          <a:p>
            <a:pPr marL="182880" indent="-182880" eaLnBrk="1" fontAlgn="auto" hangingPunct="1">
              <a:spcAft>
                <a:spcPts val="0"/>
              </a:spcAft>
              <a:defRPr/>
            </a:pPr>
            <a:r>
              <a:rPr lang="en-US" sz="3600" dirty="0"/>
              <a:t>The Yakima War (1855-1858) was a conflict between the United States and </a:t>
            </a:r>
            <a:r>
              <a:rPr lang="en-US" sz="3600" dirty="0" smtClean="0"/>
              <a:t>the Yakama</a:t>
            </a:r>
            <a:r>
              <a:rPr lang="en-US" sz="3600" dirty="0"/>
              <a:t>, a </a:t>
            </a:r>
            <a:r>
              <a:rPr lang="en-US" sz="3600" dirty="0" err="1"/>
              <a:t>Sahaptian</a:t>
            </a:r>
            <a:r>
              <a:rPr lang="en-US" sz="3600" dirty="0"/>
              <a:t>-speaking people of the Northwest Plateau, then part of Washington Territory, and the tribal allies of each</a:t>
            </a:r>
            <a:r>
              <a:rPr lang="en-US" sz="3600" dirty="0" smtClean="0"/>
              <a:t>.</a:t>
            </a:r>
          </a:p>
          <a:p>
            <a:pPr marL="182880" indent="-182880" eaLnBrk="1" fontAlgn="auto" hangingPunct="1">
              <a:spcAft>
                <a:spcPts val="0"/>
              </a:spcAft>
              <a:defRPr/>
            </a:pPr>
            <a:endParaRPr lang="en-US" dirty="0"/>
          </a:p>
          <a:p>
            <a:pPr marL="0" indent="0" eaLnBrk="1" fontAlgn="auto" hangingPunct="1">
              <a:spcAft>
                <a:spcPts val="0"/>
              </a:spcAft>
              <a:buFont typeface="Wingdings" panose="05000000000000000000" pitchFamily="2" charset="2"/>
              <a:buNone/>
              <a:defRPr/>
            </a:pPr>
            <a:r>
              <a:rPr lang="en-US" dirty="0"/>
              <a:t>http://www.historylink.org/File/5311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eaLnBrk="1" fontAlgn="auto" hangingPunct="1">
              <a:spcAft>
                <a:spcPts val="0"/>
              </a:spcAft>
              <a:defRPr/>
            </a:pPr>
            <a:r>
              <a:rPr lang="en-US" dirty="0" smtClean="0"/>
              <a:t>Spokane Wars</a:t>
            </a:r>
            <a:endParaRPr lang="en-US" dirty="0"/>
          </a:p>
        </p:txBody>
      </p:sp>
      <p:sp>
        <p:nvSpPr>
          <p:cNvPr id="3" name="Content Placeholder 2"/>
          <p:cNvSpPr>
            <a:spLocks noGrp="1"/>
          </p:cNvSpPr>
          <p:nvPr>
            <p:ph idx="1"/>
          </p:nvPr>
        </p:nvSpPr>
        <p:spPr>
          <a:xfrm>
            <a:off x="457200" y="990600"/>
            <a:ext cx="8229600" cy="5562600"/>
          </a:xfrm>
        </p:spPr>
        <p:txBody>
          <a:bodyPr rtlCol="0">
            <a:normAutofit fontScale="92500" lnSpcReduction="10000"/>
          </a:bodyPr>
          <a:lstStyle/>
          <a:p>
            <a:pPr marL="182880" indent="-182880" eaLnBrk="1" fontAlgn="auto" hangingPunct="1">
              <a:spcAft>
                <a:spcPts val="0"/>
              </a:spcAft>
              <a:defRPr/>
            </a:pPr>
            <a:r>
              <a:rPr lang="en-US" dirty="0"/>
              <a:t>The Coeur d'Alene War of 1858, also known as the Spokane-Coeur d'Alene-</a:t>
            </a:r>
            <a:r>
              <a:rPr lang="en-US" dirty="0" err="1"/>
              <a:t>Paloos</a:t>
            </a:r>
            <a:r>
              <a:rPr lang="en-US" dirty="0"/>
              <a:t> War, was the second phase of the Yakima War, involving a series of encounters between the allied Native American tribes of the Coeur d’Alene, Spokane, Palouse and Northern Paiute against United States Army forces in the Washington and Idaho areas.</a:t>
            </a:r>
          </a:p>
          <a:p>
            <a:pPr marL="182880" indent="-182880" eaLnBrk="1" fontAlgn="auto" hangingPunct="1">
              <a:spcAft>
                <a:spcPts val="0"/>
              </a:spcAft>
              <a:defRPr/>
            </a:pPr>
            <a:r>
              <a:rPr lang="en-US" dirty="0"/>
              <a:t>In May 1858 a combined force </a:t>
            </a:r>
            <a:r>
              <a:rPr lang="en-US" dirty="0" smtClean="0"/>
              <a:t>of the tribes attacked </a:t>
            </a:r>
            <a:r>
              <a:rPr lang="en-US" dirty="0"/>
              <a:t>and defeated a force of 164 American troops under Colonel Edward Steptoe at the Battle of Pine Creek</a:t>
            </a:r>
            <a:r>
              <a:rPr lang="en-US" dirty="0" smtClean="0"/>
              <a:t>.</a:t>
            </a:r>
            <a:endParaRPr lang="en-US" baseline="30000" dirty="0" smtClean="0"/>
          </a:p>
          <a:p>
            <a:pPr marL="182880" indent="-182880" eaLnBrk="1" fontAlgn="auto" hangingPunct="1">
              <a:spcAft>
                <a:spcPts val="0"/>
              </a:spcAft>
              <a:defRPr/>
            </a:pPr>
            <a:r>
              <a:rPr lang="en-US" dirty="0" smtClean="0"/>
              <a:t>A </a:t>
            </a:r>
            <a:r>
              <a:rPr lang="en-US" dirty="0"/>
              <a:t>larger force of 601 men under Colonel George Wright was sent to subdue the tribes. On September 1, 1858 Wright's troops defeated the allied tribes at the Battle of Four Lakes and four days later he defeated another force in the Battle of Spokane Plains.</a:t>
            </a:r>
          </a:p>
          <a:p>
            <a:pPr marL="182880" indent="-182880" eaLnBrk="1" fontAlgn="auto" hangingPunct="1">
              <a:spcAft>
                <a:spcPts val="0"/>
              </a:spcAft>
              <a:defRPr/>
            </a:pPr>
            <a:r>
              <a:rPr lang="en-US" dirty="0"/>
              <a:t>After the Four Lakes battle, the army hanged seventeen Palouse along Latah Creek </a:t>
            </a:r>
            <a:r>
              <a:rPr lang="en-US" dirty="0" smtClean="0"/>
              <a:t>(later </a:t>
            </a:r>
            <a:r>
              <a:rPr lang="en-US" dirty="0"/>
              <a:t>called Hangman </a:t>
            </a:r>
            <a:r>
              <a:rPr lang="en-US" dirty="0" smtClean="0"/>
              <a:t>Creek), </a:t>
            </a:r>
            <a:r>
              <a:rPr lang="en-US" dirty="0"/>
              <a:t>though the name has reverted to Latah Creek in the State of Washington. In Idaho, the stream is still named Hangman Creek. Among the hanged was a chief named Qualchan of the Yakima.</a:t>
            </a:r>
          </a:p>
          <a:p>
            <a:pPr marL="0" indent="0" eaLnBrk="1" fontAlgn="auto" hangingPunct="1">
              <a:spcAft>
                <a:spcPts val="0"/>
              </a:spcAft>
              <a:buFont typeface="Wingdings" panose="05000000000000000000" pitchFamily="2" charset="2"/>
              <a:buNone/>
              <a:defRPr/>
            </a:pPr>
            <a:r>
              <a:rPr lang="en-US" sz="1900" dirty="0"/>
              <a:t>https://en.wikipedia.org/wiki/Coeur_d%27Alene_War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eaLnBrk="1" fontAlgn="auto" hangingPunct="1">
              <a:spcAft>
                <a:spcPts val="0"/>
              </a:spcAft>
              <a:defRPr/>
            </a:pPr>
            <a:r>
              <a:rPr lang="en-US" dirty="0"/>
              <a:t>Nez Perce </a:t>
            </a:r>
            <a:r>
              <a:rPr lang="en-US" dirty="0" smtClean="0"/>
              <a:t>Retreat</a:t>
            </a:r>
            <a:endParaRPr lang="en-US" dirty="0"/>
          </a:p>
        </p:txBody>
      </p:sp>
      <p:sp>
        <p:nvSpPr>
          <p:cNvPr id="34819" name="Content Placeholder 2"/>
          <p:cNvSpPr>
            <a:spLocks noGrp="1"/>
          </p:cNvSpPr>
          <p:nvPr>
            <p:ph idx="1"/>
          </p:nvPr>
        </p:nvSpPr>
        <p:spPr>
          <a:xfrm>
            <a:off x="457200" y="1219200"/>
            <a:ext cx="8229600" cy="4906963"/>
          </a:xfrm>
        </p:spPr>
        <p:txBody>
          <a:bodyPr rtlCol="0">
            <a:normAutofit lnSpcReduction="10000"/>
          </a:bodyPr>
          <a:lstStyle/>
          <a:p>
            <a:pPr marL="182880" indent="-182880" eaLnBrk="1" fontAlgn="auto" hangingPunct="1">
              <a:spcAft>
                <a:spcPts val="0"/>
              </a:spcAft>
              <a:defRPr/>
            </a:pPr>
            <a:r>
              <a:rPr lang="en-US" altLang="en-US" sz="2400" dirty="0" smtClean="0"/>
              <a:t>After a period of conflict with US Army…over land</a:t>
            </a:r>
          </a:p>
          <a:p>
            <a:pPr marL="182880" indent="-182880" eaLnBrk="1" fontAlgn="auto" hangingPunct="1">
              <a:spcAft>
                <a:spcPts val="0"/>
              </a:spcAft>
              <a:defRPr/>
            </a:pPr>
            <a:r>
              <a:rPr lang="en-US" altLang="en-US" sz="2400" i="1" dirty="0" smtClean="0"/>
              <a:t>Chief Joseph: “I am tired of fighting. Our chiefs are killed. Looking Glass is dead. </a:t>
            </a:r>
            <a:r>
              <a:rPr lang="en-US" altLang="en-US" sz="2400" i="1" dirty="0" err="1" smtClean="0"/>
              <a:t>Toohoolhoolzoote</a:t>
            </a:r>
            <a:r>
              <a:rPr lang="en-US" altLang="en-US" sz="2400" i="1" dirty="0" smtClean="0"/>
              <a:t> is dead. The old men are all dead. It is the young men who say, "Yes" or "No." He who led the young men [</a:t>
            </a:r>
            <a:r>
              <a:rPr lang="en-US" altLang="en-US" sz="2400" i="1" dirty="0" err="1" smtClean="0"/>
              <a:t>Ollokot</a:t>
            </a:r>
            <a:r>
              <a:rPr lang="en-US" altLang="en-US" sz="2400" i="1" dirty="0" smtClean="0"/>
              <a:t>] is dead. It is cold, and we have no blankets. The little children are freezing to death. My people, some of them, have run away to the hills, and have no blankets, no food. No one knows where they are -- perhaps freezing to death. I want to have time to look for my children, and see how many of them I can find. Maybe I shall find them among the dead. Hear me, my chiefs! I am tired. My heart is sick and sad. From where the sun now stands I will fight no more forever.”</a:t>
            </a:r>
            <a:endParaRPr lang="en-US" alt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609344"/>
          </a:xfrm>
        </p:spPr>
        <p:txBody>
          <a:bodyPr/>
          <a:lstStyle/>
          <a:p>
            <a:pPr eaLnBrk="1" fontAlgn="auto" hangingPunct="1">
              <a:spcAft>
                <a:spcPts val="0"/>
              </a:spcAft>
              <a:defRPr/>
            </a:pPr>
            <a:r>
              <a:rPr lang="en-US" dirty="0" smtClean="0"/>
              <a:t>Discussion</a:t>
            </a:r>
            <a:endParaRPr lang="en-US" dirty="0"/>
          </a:p>
        </p:txBody>
      </p:sp>
      <p:sp>
        <p:nvSpPr>
          <p:cNvPr id="49155" name="Content Placeholder 2"/>
          <p:cNvSpPr>
            <a:spLocks noGrp="1"/>
          </p:cNvSpPr>
          <p:nvPr>
            <p:ph idx="1"/>
          </p:nvPr>
        </p:nvSpPr>
        <p:spPr/>
        <p:txBody>
          <a:bodyPr/>
          <a:lstStyle/>
          <a:p>
            <a:pPr marL="514350" indent="-514350" eaLnBrk="1" hangingPunct="1">
              <a:buFont typeface="Century Gothic" pitchFamily="34" charset="0"/>
              <a:buAutoNum type="arabicPeriod"/>
            </a:pPr>
            <a:r>
              <a:rPr lang="en-US" altLang="en-US" sz="4400" smtClean="0"/>
              <a:t>What is the value of Native Americans in the eyes of the American people and government?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eaLnBrk="1" hangingPunct="1">
              <a:defRPr/>
            </a:pPr>
            <a:r>
              <a:rPr lang="en-US" dirty="0" smtClean="0"/>
              <a:t>Found Your Own Fur Trade Company</a:t>
            </a:r>
            <a:endParaRPr lang="en-US" dirty="0"/>
          </a:p>
        </p:txBody>
      </p:sp>
      <p:sp>
        <p:nvSpPr>
          <p:cNvPr id="5" name="Subtitle 4"/>
          <p:cNvSpPr>
            <a:spLocks noGrp="1"/>
          </p:cNvSpPr>
          <p:nvPr>
            <p:ph type="subTitle" idx="1"/>
          </p:nvPr>
        </p:nvSpPr>
        <p:spPr>
          <a:xfrm>
            <a:off x="801688" y="4389438"/>
            <a:ext cx="5919787" cy="1069975"/>
          </a:xfrm>
        </p:spPr>
        <p:txBody>
          <a:bodyPr/>
          <a:lstStyle/>
          <a:p>
            <a:pPr eaLnBrk="1" hangingPunct="1">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189"/>
            <a:ext cx="7772400" cy="430211"/>
          </a:xfrm>
        </p:spPr>
        <p:txBody>
          <a:bodyPr>
            <a:normAutofit fontScale="90000"/>
          </a:bodyPr>
          <a:lstStyle/>
          <a:p>
            <a:pPr eaLnBrk="1" hangingPunct="1">
              <a:defRPr/>
            </a:pPr>
            <a:r>
              <a:rPr lang="en-US" dirty="0" smtClean="0"/>
              <a:t>Directions</a:t>
            </a:r>
            <a:endParaRPr lang="en-US" dirty="0"/>
          </a:p>
        </p:txBody>
      </p:sp>
      <p:sp>
        <p:nvSpPr>
          <p:cNvPr id="51203" name="Content Placeholder 2"/>
          <p:cNvSpPr>
            <a:spLocks noGrp="1"/>
          </p:cNvSpPr>
          <p:nvPr>
            <p:ph idx="1"/>
          </p:nvPr>
        </p:nvSpPr>
        <p:spPr>
          <a:xfrm>
            <a:off x="609600" y="1143000"/>
            <a:ext cx="7772400" cy="4648200"/>
          </a:xfrm>
        </p:spPr>
        <p:txBody>
          <a:bodyPr/>
          <a:lstStyle/>
          <a:p>
            <a:pPr eaLnBrk="1" hangingPunct="1"/>
            <a:r>
              <a:rPr lang="en-US" altLang="en-US" sz="2800" smtClean="0"/>
              <a:t>You and a partner have been appointed by your board of directors back east to run an upstart fur company in the Pacific Northwest in the early 19</a:t>
            </a:r>
            <a:r>
              <a:rPr lang="en-US" altLang="en-US" sz="2800" baseline="30000" smtClean="0"/>
              <a:t>th</a:t>
            </a:r>
            <a:r>
              <a:rPr lang="en-US" altLang="en-US" sz="2800" smtClean="0"/>
              <a:t> century. </a:t>
            </a:r>
          </a:p>
          <a:p>
            <a:pPr eaLnBrk="1" hangingPunct="1"/>
            <a:r>
              <a:rPr lang="en-US" altLang="en-US" sz="2800" smtClean="0"/>
              <a:t>While you do not have a limitless budget, you can assume that all money spent justifiably and within reason will be approved. In other words, spend where you need to, but try to cut costs when possible. </a:t>
            </a:r>
          </a:p>
          <a:p>
            <a:pPr eaLnBrk="1" hangingPunct="1"/>
            <a:r>
              <a:rPr lang="en-US" altLang="en-US" sz="2800" smtClean="0"/>
              <a:t>To accomplish this task you will need to do several things:</a:t>
            </a:r>
          </a:p>
          <a:p>
            <a:pPr eaLnBrk="1" hangingPunct="1"/>
            <a:endParaRPr lang="en-US"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189"/>
            <a:ext cx="7772400" cy="277812"/>
          </a:xfrm>
        </p:spPr>
        <p:txBody>
          <a:bodyPr>
            <a:normAutofit fontScale="90000"/>
          </a:bodyPr>
          <a:lstStyle/>
          <a:p>
            <a:pPr>
              <a:defRPr/>
            </a:pPr>
            <a:r>
              <a:rPr lang="en-US" sz="2000" dirty="0" smtClean="0"/>
              <a:t>Planning and Creating Your Company (write this information down)</a:t>
            </a:r>
            <a:r>
              <a:rPr lang="en-US" sz="4400" dirty="0" smtClean="0"/>
              <a:t/>
            </a:r>
            <a:br>
              <a:rPr lang="en-US" sz="4400" dirty="0" smtClean="0"/>
            </a:br>
            <a:endParaRPr lang="en-US" dirty="0"/>
          </a:p>
        </p:txBody>
      </p:sp>
      <p:sp>
        <p:nvSpPr>
          <p:cNvPr id="3" name="Content Placeholder 2"/>
          <p:cNvSpPr>
            <a:spLocks noGrp="1"/>
          </p:cNvSpPr>
          <p:nvPr>
            <p:ph idx="1"/>
          </p:nvPr>
        </p:nvSpPr>
        <p:spPr>
          <a:xfrm>
            <a:off x="381000" y="685800"/>
            <a:ext cx="8458200" cy="5638800"/>
          </a:xfrm>
        </p:spPr>
        <p:txBody>
          <a:bodyPr/>
          <a:lstStyle/>
          <a:p>
            <a:pPr marL="342900" indent="-342900" eaLnBrk="1" hangingPunct="1">
              <a:buFont typeface="+mj-lt"/>
              <a:buAutoNum type="arabicPeriod"/>
              <a:defRPr/>
            </a:pPr>
            <a:r>
              <a:rPr lang="en-US" sz="1700" dirty="0" smtClean="0"/>
              <a:t>Where </a:t>
            </a:r>
            <a:r>
              <a:rPr lang="en-US" sz="1700" dirty="0"/>
              <a:t>do you want to found your main fort? Will the location be to serve as easy access for transportation or easy access as a rendezvous point for trapper? Will you have one fort or a few smaller forts? Will they double as any type of mission, military base or trading post? Who will live there and how will you defend them?, etc.</a:t>
            </a:r>
          </a:p>
          <a:p>
            <a:pPr marL="342900" indent="-342900" eaLnBrk="1" hangingPunct="1">
              <a:buFont typeface="+mj-lt"/>
              <a:buAutoNum type="arabicPeriod"/>
              <a:defRPr/>
            </a:pPr>
            <a:r>
              <a:rPr lang="en-US" sz="1700" dirty="0"/>
              <a:t>Who do you want trapping fur for your company? Mountain men? Men of ill-repute like Simpson’s men? Native Americans? Men who can later serve in the financial sphere of your business? Men who have lived here for a while and know the land? Men who can bargain well with the natives?, etc.</a:t>
            </a:r>
          </a:p>
          <a:p>
            <a:pPr marL="342900" indent="-342900" eaLnBrk="1" hangingPunct="1">
              <a:buFont typeface="+mj-lt"/>
              <a:buAutoNum type="arabicPeriod"/>
              <a:defRPr/>
            </a:pPr>
            <a:r>
              <a:rPr lang="en-US" sz="1700" dirty="0"/>
              <a:t>How will your company transport its loot? To Asia? The East Coast? Europe? All three? Who will finance this expedition? Will it be continuous or as needed? Where will it ship from and to?, etc.</a:t>
            </a:r>
          </a:p>
          <a:p>
            <a:pPr marL="342900" indent="-342900" eaLnBrk="1" hangingPunct="1">
              <a:buFont typeface="+mj-lt"/>
              <a:buAutoNum type="arabicPeriod"/>
              <a:defRPr/>
            </a:pPr>
            <a:r>
              <a:rPr lang="en-US" sz="1700" dirty="0"/>
              <a:t>How will you deal with natives? Will you employ them to help you? Barter with them? Treat them hostilely? How will you make sure they do not get angry and damage your enterprise? What instructions will you give to your men when they run into them out in the field? How will you make sure your men don’t damage native relations as well?, </a:t>
            </a:r>
            <a:r>
              <a:rPr lang="en-US" sz="1700" dirty="0" smtClean="0"/>
              <a:t>etc.</a:t>
            </a:r>
          </a:p>
          <a:p>
            <a:pPr marL="342900" indent="-342900" eaLnBrk="1" hangingPunct="1">
              <a:buFont typeface="+mj-lt"/>
              <a:buAutoNum type="arabicPeriod"/>
              <a:defRPr/>
            </a:pPr>
            <a:r>
              <a:rPr lang="en-US" sz="1700" dirty="0" smtClean="0"/>
              <a:t>How </a:t>
            </a:r>
            <a:r>
              <a:rPr lang="en-US" sz="1700" dirty="0"/>
              <a:t>would you like to grow and expand you company? What are your ultimate goals? How do you think you can best conquer the fur trade in the Pacific Northwest? How will you keep it viable in the long term?</a:t>
            </a:r>
          </a:p>
          <a:p>
            <a:pPr eaLnBrk="1" hangingPunct="1">
              <a:defRPr/>
            </a:pPr>
            <a:endParaRPr lang="en-US"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189"/>
            <a:ext cx="7772400" cy="658812"/>
          </a:xfrm>
        </p:spPr>
        <p:txBody>
          <a:bodyPr>
            <a:normAutofit fontScale="90000"/>
          </a:bodyPr>
          <a:lstStyle/>
          <a:p>
            <a:pPr eaLnBrk="1" hangingPunct="1">
              <a:defRPr/>
            </a:pPr>
            <a:r>
              <a:rPr lang="en-US" dirty="0" smtClean="0"/>
              <a:t>After the creation document…</a:t>
            </a:r>
            <a:endParaRPr lang="en-US" dirty="0"/>
          </a:p>
        </p:txBody>
      </p:sp>
      <p:sp>
        <p:nvSpPr>
          <p:cNvPr id="53251" name="Content Placeholder 2"/>
          <p:cNvSpPr>
            <a:spLocks noGrp="1"/>
          </p:cNvSpPr>
          <p:nvPr>
            <p:ph idx="1"/>
          </p:nvPr>
        </p:nvSpPr>
        <p:spPr>
          <a:xfrm>
            <a:off x="685800" y="1295400"/>
            <a:ext cx="7772400" cy="4876800"/>
          </a:xfrm>
        </p:spPr>
        <p:txBody>
          <a:bodyPr/>
          <a:lstStyle/>
          <a:p>
            <a:pPr eaLnBrk="1" hangingPunct="1"/>
            <a:r>
              <a:rPr lang="en-US" altLang="en-US" sz="2800" smtClean="0"/>
              <a:t>Once you’ve written down the details get a white sheet of paper, and create a company sketch, displaying it in a creative manner. </a:t>
            </a:r>
          </a:p>
          <a:p>
            <a:pPr eaLnBrk="1" hangingPunct="1"/>
            <a:r>
              <a:rPr lang="en-US" altLang="en-US" sz="2800" smtClean="0"/>
              <a:t>There are no specific guidelines for exactly what needs to go on the final page, it’s up to you. </a:t>
            </a:r>
          </a:p>
          <a:p>
            <a:pPr eaLnBrk="1" hangingPunct="1"/>
            <a:r>
              <a:rPr lang="en-US" altLang="en-US" sz="2800" smtClean="0"/>
              <a:t>Pretty simple scoring: 10 Point Scale (judging details and creativity). </a:t>
            </a:r>
          </a:p>
          <a:p>
            <a:pPr eaLnBrk="1" hangingPunct="1"/>
            <a:endParaRPr lang="en-US" alt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rtlCol="0">
            <a:normAutofit/>
          </a:bodyPr>
          <a:lstStyle/>
          <a:p>
            <a:pPr marL="0" indent="0" eaLnBrk="1" fontAlgn="auto" hangingPunct="1">
              <a:spcAft>
                <a:spcPts val="0"/>
              </a:spcAft>
              <a:buClr>
                <a:schemeClr val="accent1">
                  <a:lumMod val="75000"/>
                </a:schemeClr>
              </a:buClr>
              <a:buFontTx/>
              <a:buNone/>
              <a:defRPr/>
            </a:pPr>
            <a:r>
              <a:rPr lang="en-US" dirty="0" smtClean="0"/>
              <a:t>Make </a:t>
            </a:r>
            <a:r>
              <a:rPr lang="en-US" dirty="0"/>
              <a:t>an eight-page booklet on the Whitman Massacre adhering to the following directions:</a:t>
            </a:r>
          </a:p>
          <a:p>
            <a:pPr marL="182880" indent="-182880" eaLnBrk="1" fontAlgn="auto" hangingPunct="1">
              <a:spcAft>
                <a:spcPts val="0"/>
              </a:spcAft>
              <a:buClr>
                <a:schemeClr val="accent1">
                  <a:lumMod val="75000"/>
                </a:schemeClr>
              </a:buClr>
              <a:defRPr/>
            </a:pPr>
            <a:r>
              <a:rPr lang="en-US" dirty="0" smtClean="0"/>
              <a:t>Cover </a:t>
            </a:r>
            <a:r>
              <a:rPr lang="en-US" dirty="0"/>
              <a:t>Page (must be in </a:t>
            </a:r>
            <a:r>
              <a:rPr lang="en-US" dirty="0" smtClean="0"/>
              <a:t>color) with </a:t>
            </a:r>
            <a:r>
              <a:rPr lang="en-US" dirty="0"/>
              <a:t>title that includes the words </a:t>
            </a:r>
            <a:r>
              <a:rPr lang="en-US" i="1" dirty="0"/>
              <a:t>Whitman</a:t>
            </a:r>
            <a:r>
              <a:rPr lang="en-US" dirty="0"/>
              <a:t> and/or </a:t>
            </a:r>
            <a:r>
              <a:rPr lang="en-US" i="1" dirty="0" smtClean="0"/>
              <a:t>Massacre</a:t>
            </a:r>
            <a:r>
              <a:rPr lang="en-US" dirty="0" smtClean="0"/>
              <a:t> </a:t>
            </a:r>
            <a:r>
              <a:rPr lang="en-US" dirty="0"/>
              <a:t>but not only those words</a:t>
            </a:r>
          </a:p>
          <a:p>
            <a:pPr lvl="1" indent="-182880" eaLnBrk="1" fontAlgn="auto" hangingPunct="1">
              <a:buClr>
                <a:schemeClr val="accent1">
                  <a:lumMod val="75000"/>
                </a:schemeClr>
              </a:buClr>
              <a:defRPr/>
            </a:pPr>
            <a:r>
              <a:rPr lang="en-US" sz="1600" dirty="0" smtClean="0"/>
              <a:t>a </a:t>
            </a:r>
            <a:r>
              <a:rPr lang="en-US" sz="1600" dirty="0"/>
              <a:t>picture of the incident—whatever part you want to highlight</a:t>
            </a:r>
          </a:p>
          <a:p>
            <a:pPr lvl="1" indent="-182880" eaLnBrk="1" fontAlgn="auto" hangingPunct="1">
              <a:buClr>
                <a:schemeClr val="accent1">
                  <a:lumMod val="75000"/>
                </a:schemeClr>
              </a:buClr>
              <a:defRPr/>
            </a:pPr>
            <a:r>
              <a:rPr lang="en-US" sz="1600" dirty="0" smtClean="0"/>
              <a:t>your </a:t>
            </a:r>
            <a:r>
              <a:rPr lang="en-US" sz="1600" dirty="0"/>
              <a:t>name at the bottom right-hand corner</a:t>
            </a:r>
          </a:p>
          <a:p>
            <a:pPr marL="182880" indent="-182880" eaLnBrk="1" fontAlgn="auto" hangingPunct="1">
              <a:spcAft>
                <a:spcPts val="0"/>
              </a:spcAft>
              <a:buClr>
                <a:schemeClr val="accent1">
                  <a:lumMod val="75000"/>
                </a:schemeClr>
              </a:buClr>
              <a:defRPr/>
            </a:pPr>
            <a:r>
              <a:rPr lang="en-US" dirty="0" smtClean="0"/>
              <a:t>First </a:t>
            </a:r>
            <a:r>
              <a:rPr lang="en-US" dirty="0"/>
              <a:t>two (maybe even three) inside pages (must be in color)</a:t>
            </a:r>
          </a:p>
          <a:p>
            <a:pPr lvl="1" indent="-182880" eaLnBrk="1" fontAlgn="auto" hangingPunct="1">
              <a:buClr>
                <a:schemeClr val="accent1">
                  <a:lumMod val="75000"/>
                </a:schemeClr>
              </a:buClr>
              <a:defRPr/>
            </a:pPr>
            <a:r>
              <a:rPr lang="en-US" sz="1600" dirty="0" smtClean="0"/>
              <a:t>pre-Massacre </a:t>
            </a:r>
            <a:r>
              <a:rPr lang="en-US" sz="1600" dirty="0"/>
              <a:t>pages (think, what is going on in Oregon country?) with descriptive picture and sentence/phrase </a:t>
            </a:r>
          </a:p>
          <a:p>
            <a:pPr marL="182880" indent="-182880" eaLnBrk="1" fontAlgn="auto" hangingPunct="1">
              <a:spcAft>
                <a:spcPts val="0"/>
              </a:spcAft>
              <a:buClr>
                <a:schemeClr val="accent1">
                  <a:lumMod val="75000"/>
                </a:schemeClr>
              </a:buClr>
              <a:defRPr/>
            </a:pPr>
            <a:r>
              <a:rPr lang="en-US" dirty="0" smtClean="0"/>
              <a:t>Next </a:t>
            </a:r>
            <a:r>
              <a:rPr lang="en-US" dirty="0"/>
              <a:t>several pages of information…</a:t>
            </a:r>
          </a:p>
          <a:p>
            <a:pPr lvl="1" indent="-182880" eaLnBrk="1" fontAlgn="auto" hangingPunct="1">
              <a:buClr>
                <a:schemeClr val="accent1">
                  <a:lumMod val="75000"/>
                </a:schemeClr>
              </a:buClr>
              <a:defRPr/>
            </a:pPr>
            <a:r>
              <a:rPr lang="en-US" sz="1600" dirty="0" smtClean="0"/>
              <a:t>these </a:t>
            </a:r>
            <a:r>
              <a:rPr lang="en-US" sz="1600" dirty="0"/>
              <a:t>pages will be about Massacre</a:t>
            </a:r>
          </a:p>
          <a:p>
            <a:pPr lvl="1" indent="-182880" eaLnBrk="1" fontAlgn="auto" hangingPunct="1">
              <a:buClr>
                <a:schemeClr val="accent1">
                  <a:lumMod val="75000"/>
                </a:schemeClr>
              </a:buClr>
              <a:defRPr/>
            </a:pPr>
            <a:r>
              <a:rPr lang="en-US" sz="1600" dirty="0" smtClean="0"/>
              <a:t>pages </a:t>
            </a:r>
            <a:r>
              <a:rPr lang="en-US" sz="1600" dirty="0"/>
              <a:t>must be in chronological </a:t>
            </a:r>
            <a:r>
              <a:rPr lang="en-US" sz="1600" dirty="0" smtClean="0"/>
              <a:t>order</a:t>
            </a:r>
          </a:p>
          <a:p>
            <a:pPr lvl="1" indent="-182880" eaLnBrk="1" fontAlgn="auto" hangingPunct="1">
              <a:buClr>
                <a:schemeClr val="accent1">
                  <a:lumMod val="75000"/>
                </a:schemeClr>
              </a:buClr>
              <a:defRPr/>
            </a:pPr>
            <a:r>
              <a:rPr lang="en-US" sz="1600" dirty="0" smtClean="0"/>
              <a:t>each </a:t>
            </a:r>
            <a:r>
              <a:rPr lang="en-US" sz="1600" dirty="0"/>
              <a:t>page must have a colored picture that corresponds </a:t>
            </a:r>
            <a:endParaRPr lang="en-US" sz="1600" dirty="0" smtClean="0"/>
          </a:p>
          <a:p>
            <a:pPr lvl="1" indent="-182880" eaLnBrk="1" fontAlgn="auto" hangingPunct="1">
              <a:buClr>
                <a:schemeClr val="accent1">
                  <a:lumMod val="75000"/>
                </a:schemeClr>
              </a:buClr>
              <a:defRPr/>
            </a:pPr>
            <a:r>
              <a:rPr lang="en-US" sz="1600" dirty="0" smtClean="0"/>
              <a:t>with </a:t>
            </a:r>
            <a:r>
              <a:rPr lang="en-US" sz="1600" dirty="0"/>
              <a:t>the fact about the massacre</a:t>
            </a:r>
          </a:p>
          <a:p>
            <a:pPr marL="182880" indent="-182880" eaLnBrk="1" fontAlgn="auto" hangingPunct="1">
              <a:spcAft>
                <a:spcPts val="0"/>
              </a:spcAft>
              <a:buClr>
                <a:schemeClr val="accent1">
                  <a:lumMod val="75000"/>
                </a:schemeClr>
              </a:buClr>
              <a:defRPr/>
            </a:pPr>
            <a:r>
              <a:rPr lang="en-US" dirty="0" smtClean="0"/>
              <a:t>there </a:t>
            </a:r>
            <a:r>
              <a:rPr lang="en-US" dirty="0"/>
              <a:t>must be a total of 6 facts about the Whitman Massacre itself life. Plan them out accordingly.</a:t>
            </a:r>
          </a:p>
          <a:p>
            <a:pPr marL="182880" indent="-182880" eaLnBrk="1" fontAlgn="auto" hangingPunct="1">
              <a:spcAft>
                <a:spcPts val="0"/>
              </a:spcAft>
              <a:buClr>
                <a:schemeClr val="accent1">
                  <a:lumMod val="75000"/>
                </a:schemeClr>
              </a:buClr>
              <a:defRPr/>
            </a:pP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362325"/>
            <a:ext cx="7772400" cy="1099693"/>
          </a:xfrm>
        </p:spPr>
        <p:txBody>
          <a:bodyPr/>
          <a:lstStyle/>
          <a:p>
            <a:pPr eaLnBrk="1" fontAlgn="auto" hangingPunct="1">
              <a:spcAft>
                <a:spcPts val="0"/>
              </a:spcAft>
              <a:defRPr/>
            </a:pPr>
            <a:r>
              <a:rPr lang="en-US" altLang="en-US" sz="3600" dirty="0" smtClean="0">
                <a:ea typeface="ＭＳ Ｐゴシック" panose="020B0600070205080204" pitchFamily="34" charset="-128"/>
              </a:rPr>
              <a:t>The Four Big Fur Companies</a:t>
            </a:r>
          </a:p>
        </p:txBody>
      </p:sp>
      <p:sp>
        <p:nvSpPr>
          <p:cNvPr id="10243" name="Text Box 4"/>
          <p:cNvSpPr txBox="1">
            <a:spLocks noChangeArrowheads="1"/>
          </p:cNvSpPr>
          <p:nvPr/>
        </p:nvSpPr>
        <p:spPr bwMode="auto">
          <a:xfrm>
            <a:off x="228600" y="1295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b="1" u="sng">
                <a:latin typeface="Trebuchet MS" pitchFamily="34" charset="0"/>
              </a:rPr>
              <a:t>The Northwest Fur Company</a:t>
            </a:r>
          </a:p>
        </p:txBody>
      </p:sp>
      <p:sp>
        <p:nvSpPr>
          <p:cNvPr id="10244" name="Text Box 5"/>
          <p:cNvSpPr txBox="1">
            <a:spLocks noChangeArrowheads="1"/>
          </p:cNvSpPr>
          <p:nvPr/>
        </p:nvSpPr>
        <p:spPr bwMode="auto">
          <a:xfrm>
            <a:off x="1050925" y="6056313"/>
            <a:ext cx="4054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414" name="Text Box 7"/>
          <p:cNvSpPr txBox="1">
            <a:spLocks noChangeArrowheads="1"/>
          </p:cNvSpPr>
          <p:nvPr/>
        </p:nvSpPr>
        <p:spPr bwMode="auto">
          <a:xfrm>
            <a:off x="228600" y="1895475"/>
            <a:ext cx="8915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pPr>
            <a:r>
              <a:rPr lang="en-US" altLang="en-US" sz="2400" b="1">
                <a:latin typeface="Trebuchet MS" pitchFamily="34" charset="0"/>
              </a:rPr>
              <a:t>Formed in 1784 </a:t>
            </a:r>
          </a:p>
          <a:p>
            <a:pPr eaLnBrk="1" hangingPunct="1">
              <a:spcBef>
                <a:spcPct val="50000"/>
              </a:spcBef>
              <a:buFontTx/>
              <a:buChar char="•"/>
            </a:pPr>
            <a:r>
              <a:rPr lang="en-US" altLang="en-US" sz="2400" b="1">
                <a:latin typeface="Trebuchet MS" pitchFamily="34" charset="0"/>
              </a:rPr>
              <a:t>British owned- handled all fur trade west of Rockies</a:t>
            </a:r>
          </a:p>
          <a:p>
            <a:pPr eaLnBrk="1" hangingPunct="1">
              <a:spcBef>
                <a:spcPct val="50000"/>
              </a:spcBef>
              <a:buFontTx/>
              <a:buChar char="•"/>
            </a:pPr>
            <a:r>
              <a:rPr lang="en-US" altLang="en-US" sz="2400" b="1">
                <a:latin typeface="Trebuchet MS" pitchFamily="34" charset="0"/>
              </a:rPr>
              <a:t> Offshoot of HBC – owned at first by them</a:t>
            </a:r>
          </a:p>
          <a:p>
            <a:pPr eaLnBrk="1" hangingPunct="1">
              <a:spcBef>
                <a:spcPct val="50000"/>
              </a:spcBef>
              <a:buFontTx/>
              <a:buChar char="•"/>
            </a:pPr>
            <a:r>
              <a:rPr lang="en-US" altLang="en-US" sz="2400" b="1">
                <a:latin typeface="Trebuchet MS" pitchFamily="34" charset="0"/>
              </a:rPr>
              <a:t>Crucial to the exploration of Western Canada</a:t>
            </a:r>
          </a:p>
          <a:p>
            <a:pPr eaLnBrk="1" hangingPunct="1">
              <a:spcBef>
                <a:spcPct val="50000"/>
              </a:spcBef>
              <a:buFontTx/>
              <a:buChar char="•"/>
            </a:pPr>
            <a:r>
              <a:rPr lang="en-US" altLang="en-US" sz="2400" b="1">
                <a:latin typeface="Trebuchet MS" pitchFamily="34" charset="0"/>
              </a:rPr>
              <a:t> Alexander Mackenzie- In attempts to find NW passage, found several major rivers in Canada</a:t>
            </a:r>
          </a:p>
          <a:p>
            <a:pPr eaLnBrk="1" hangingPunct="1">
              <a:spcBef>
                <a:spcPct val="50000"/>
              </a:spcBef>
              <a:buFontTx/>
              <a:buChar char="•"/>
            </a:pPr>
            <a:r>
              <a:rPr lang="en-US" altLang="en-US" sz="2400" b="1">
                <a:latin typeface="Trebuchet MS" pitchFamily="34" charset="0"/>
              </a:rPr>
              <a:t>Simon Fraser- Mapped out Fraser River</a:t>
            </a:r>
          </a:p>
          <a:p>
            <a:pPr eaLnBrk="1" hangingPunct="1">
              <a:spcBef>
                <a:spcPct val="50000"/>
              </a:spcBef>
              <a:buFontTx/>
              <a:buChar char="•"/>
            </a:pPr>
            <a:r>
              <a:rPr lang="en-US" altLang="en-US" sz="2400" b="1">
                <a:latin typeface="Trebuchet MS" pitchFamily="34" charset="0"/>
              </a:rPr>
              <a:t>David Thompson- Mapped most of Canada- discovered headwaters of Colombia in B.C.- solidified British claim for B.C. and made strong case for WA.</a:t>
            </a:r>
          </a:p>
        </p:txBody>
      </p:sp>
      <p:pic>
        <p:nvPicPr>
          <p:cNvPr id="10246" name="Picture 8"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92075"/>
            <a:ext cx="20637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checkerboard(across)">
                                      <p:cBhvr>
                                        <p:cTn id="7" dur="500"/>
                                        <p:tgtEl>
                                          <p:spTgt spid="174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7414">
                                            <p:txEl>
                                              <p:pRg st="1" end="1"/>
                                            </p:txEl>
                                          </p:spTgt>
                                        </p:tgtEl>
                                        <p:attrNameLst>
                                          <p:attrName>style.visibility</p:attrName>
                                        </p:attrNameLst>
                                      </p:cBhvr>
                                      <p:to>
                                        <p:strVal val="visible"/>
                                      </p:to>
                                    </p:set>
                                    <p:animEffect transition="in" filter="checkerboard(across)">
                                      <p:cBhvr>
                                        <p:cTn id="12" dur="500"/>
                                        <p:tgtEl>
                                          <p:spTgt spid="174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7414">
                                            <p:txEl>
                                              <p:pRg st="2" end="2"/>
                                            </p:txEl>
                                          </p:spTgt>
                                        </p:tgtEl>
                                        <p:attrNameLst>
                                          <p:attrName>style.visibility</p:attrName>
                                        </p:attrNameLst>
                                      </p:cBhvr>
                                      <p:to>
                                        <p:strVal val="visible"/>
                                      </p:to>
                                    </p:set>
                                    <p:animEffect transition="in" filter="checkerboard(across)">
                                      <p:cBhvr>
                                        <p:cTn id="17" dur="500"/>
                                        <p:tgtEl>
                                          <p:spTgt spid="174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7414">
                                            <p:txEl>
                                              <p:pRg st="3" end="3"/>
                                            </p:txEl>
                                          </p:spTgt>
                                        </p:tgtEl>
                                        <p:attrNameLst>
                                          <p:attrName>style.visibility</p:attrName>
                                        </p:attrNameLst>
                                      </p:cBhvr>
                                      <p:to>
                                        <p:strVal val="visible"/>
                                      </p:to>
                                    </p:set>
                                    <p:animEffect transition="in" filter="checkerboard(across)">
                                      <p:cBhvr>
                                        <p:cTn id="22" dur="500"/>
                                        <p:tgtEl>
                                          <p:spTgt spid="174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7414">
                                            <p:txEl>
                                              <p:pRg st="4" end="4"/>
                                            </p:txEl>
                                          </p:spTgt>
                                        </p:tgtEl>
                                        <p:attrNameLst>
                                          <p:attrName>style.visibility</p:attrName>
                                        </p:attrNameLst>
                                      </p:cBhvr>
                                      <p:to>
                                        <p:strVal val="visible"/>
                                      </p:to>
                                    </p:set>
                                    <p:animEffect transition="in" filter="checkerboard(across)">
                                      <p:cBhvr>
                                        <p:cTn id="27" dur="500"/>
                                        <p:tgtEl>
                                          <p:spTgt spid="1741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7414">
                                            <p:txEl>
                                              <p:pRg st="5" end="5"/>
                                            </p:txEl>
                                          </p:spTgt>
                                        </p:tgtEl>
                                        <p:attrNameLst>
                                          <p:attrName>style.visibility</p:attrName>
                                        </p:attrNameLst>
                                      </p:cBhvr>
                                      <p:to>
                                        <p:strVal val="visible"/>
                                      </p:to>
                                    </p:set>
                                    <p:animEffect transition="in" filter="checkerboard(across)">
                                      <p:cBhvr>
                                        <p:cTn id="32" dur="500"/>
                                        <p:tgtEl>
                                          <p:spTgt spid="1741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7414">
                                            <p:txEl>
                                              <p:pRg st="6" end="6"/>
                                            </p:txEl>
                                          </p:spTgt>
                                        </p:tgtEl>
                                        <p:attrNameLst>
                                          <p:attrName>style.visibility</p:attrName>
                                        </p:attrNameLst>
                                      </p:cBhvr>
                                      <p:to>
                                        <p:strVal val="visible"/>
                                      </p:to>
                                    </p:set>
                                    <p:animEffect transition="in" filter="checkerboard(across)">
                                      <p:cBhvr>
                                        <p:cTn id="37" dur="500"/>
                                        <p:tgtEl>
                                          <p:spTgt spid="174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45523" y="256467"/>
            <a:ext cx="7772400" cy="835587"/>
          </a:xfrm>
        </p:spPr>
        <p:txBody>
          <a:bodyPr/>
          <a:lstStyle/>
          <a:p>
            <a:pPr eaLnBrk="1" fontAlgn="auto" hangingPunct="1">
              <a:spcAft>
                <a:spcPts val="0"/>
              </a:spcAft>
              <a:defRPr/>
            </a:pPr>
            <a:r>
              <a:rPr lang="en-US" altLang="en-US" sz="3600" dirty="0" smtClean="0">
                <a:ea typeface="ＭＳ Ｐゴシック" panose="020B0600070205080204" pitchFamily="34" charset="-128"/>
              </a:rPr>
              <a:t>The Four Big Fur Companies</a:t>
            </a:r>
          </a:p>
        </p:txBody>
      </p:sp>
      <p:sp>
        <p:nvSpPr>
          <p:cNvPr id="11267" name="Text Box 3"/>
          <p:cNvSpPr txBox="1">
            <a:spLocks noChangeArrowheads="1"/>
          </p:cNvSpPr>
          <p:nvPr/>
        </p:nvSpPr>
        <p:spPr bwMode="auto">
          <a:xfrm>
            <a:off x="1355725" y="1941513"/>
            <a:ext cx="6721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268" name="Text Box 5"/>
          <p:cNvSpPr txBox="1">
            <a:spLocks noChangeArrowheads="1"/>
          </p:cNvSpPr>
          <p:nvPr/>
        </p:nvSpPr>
        <p:spPr bwMode="auto">
          <a:xfrm>
            <a:off x="147638" y="137795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b="1" u="sng">
                <a:latin typeface="Trebuchet MS" pitchFamily="34" charset="0"/>
              </a:rPr>
              <a:t>Pacific Fur Company</a:t>
            </a:r>
            <a:r>
              <a:rPr lang="en-US" altLang="en-US" sz="2400" b="1">
                <a:latin typeface="Trebuchet MS" pitchFamily="34" charset="0"/>
              </a:rPr>
              <a:t>- Disaster by Land and Sea</a:t>
            </a:r>
          </a:p>
        </p:txBody>
      </p:sp>
      <p:sp>
        <p:nvSpPr>
          <p:cNvPr id="11269" name="Text Box 6"/>
          <p:cNvSpPr txBox="1">
            <a:spLocks noChangeArrowheads="1"/>
          </p:cNvSpPr>
          <p:nvPr/>
        </p:nvSpPr>
        <p:spPr bwMode="auto">
          <a:xfrm>
            <a:off x="1050925" y="6056313"/>
            <a:ext cx="4054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270" name="Text Box 10"/>
          <p:cNvSpPr txBox="1">
            <a:spLocks noChangeArrowheads="1"/>
          </p:cNvSpPr>
          <p:nvPr/>
        </p:nvSpPr>
        <p:spPr bwMode="auto">
          <a:xfrm>
            <a:off x="411163" y="2320925"/>
            <a:ext cx="8610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pPr>
            <a:r>
              <a:rPr lang="en-US" altLang="en-US" sz="2400" b="1">
                <a:latin typeface="Trebuchet MS" pitchFamily="34" charset="0"/>
              </a:rPr>
              <a:t>Founded by John Jacob Astor in early 1800s.</a:t>
            </a:r>
          </a:p>
          <a:p>
            <a:pPr eaLnBrk="1" hangingPunct="1">
              <a:spcBef>
                <a:spcPct val="50000"/>
              </a:spcBef>
              <a:buFontTx/>
              <a:buChar char="•"/>
            </a:pPr>
            <a:r>
              <a:rPr lang="en-US" altLang="en-US" sz="2400" b="1">
                <a:latin typeface="Trebuchet MS" pitchFamily="34" charset="0"/>
              </a:rPr>
              <a:t>Built a trading port at the mouth of the Colombia River.</a:t>
            </a:r>
          </a:p>
          <a:p>
            <a:pPr eaLnBrk="1" hangingPunct="1">
              <a:spcBef>
                <a:spcPct val="50000"/>
              </a:spcBef>
              <a:buFontTx/>
              <a:buChar char="•"/>
            </a:pPr>
            <a:r>
              <a:rPr lang="en-US" altLang="en-US" sz="2400" b="1">
                <a:latin typeface="Trebuchet MS" pitchFamily="34" charset="0"/>
              </a:rPr>
              <a:t> 1810- Water Expedition Sent his ship Tonquin to mouth of Colombia</a:t>
            </a:r>
          </a:p>
          <a:p>
            <a:pPr eaLnBrk="1" hangingPunct="1">
              <a:spcBef>
                <a:spcPct val="50000"/>
              </a:spcBef>
              <a:buFontTx/>
              <a:buChar char="•"/>
            </a:pPr>
            <a:r>
              <a:rPr lang="en-US" altLang="en-US" sz="2400" b="1">
                <a:latin typeface="Trebuchet MS" pitchFamily="34" charset="0"/>
              </a:rPr>
              <a:t>1810- Overland Expedition </a:t>
            </a:r>
          </a:p>
          <a:p>
            <a:pPr eaLnBrk="1" hangingPunct="1">
              <a:spcBef>
                <a:spcPct val="50000"/>
              </a:spcBef>
              <a:buFontTx/>
              <a:buChar char="•"/>
            </a:pPr>
            <a:r>
              <a:rPr lang="en-US" altLang="en-US" sz="2400" b="1">
                <a:latin typeface="Trebuchet MS" pitchFamily="34" charset="0"/>
              </a:rPr>
              <a:t>1813- People who did make it in Astoria set up a few trading posts, but taken over by British in the War of 1812  </a:t>
            </a:r>
          </a:p>
        </p:txBody>
      </p:sp>
      <p:pic>
        <p:nvPicPr>
          <p:cNvPr id="11271" name="Picture 11" descr="f_bet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838200"/>
            <a:ext cx="1371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barn(inVertical)">
                                      <p:cBhvr>
                                        <p:cTn id="7" dur="500"/>
                                        <p:tgtEl>
                                          <p:spTgt spid="1127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270">
                                            <p:txEl>
                                              <p:pRg st="1" end="1"/>
                                            </p:txEl>
                                          </p:spTgt>
                                        </p:tgtEl>
                                        <p:attrNameLst>
                                          <p:attrName>style.visibility</p:attrName>
                                        </p:attrNameLst>
                                      </p:cBhvr>
                                      <p:to>
                                        <p:strVal val="visible"/>
                                      </p:to>
                                    </p:set>
                                    <p:animEffect transition="in" filter="barn(inVertical)">
                                      <p:cBhvr>
                                        <p:cTn id="10" dur="500"/>
                                        <p:tgtEl>
                                          <p:spTgt spid="11270">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270">
                                            <p:txEl>
                                              <p:pRg st="2" end="2"/>
                                            </p:txEl>
                                          </p:spTgt>
                                        </p:tgtEl>
                                        <p:attrNameLst>
                                          <p:attrName>style.visibility</p:attrName>
                                        </p:attrNameLst>
                                      </p:cBhvr>
                                      <p:to>
                                        <p:strVal val="visible"/>
                                      </p:to>
                                    </p:set>
                                    <p:animEffect transition="in" filter="barn(inVertical)">
                                      <p:cBhvr>
                                        <p:cTn id="13" dur="500"/>
                                        <p:tgtEl>
                                          <p:spTgt spid="11270">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1270">
                                            <p:txEl>
                                              <p:pRg st="3" end="3"/>
                                            </p:txEl>
                                          </p:spTgt>
                                        </p:tgtEl>
                                        <p:attrNameLst>
                                          <p:attrName>style.visibility</p:attrName>
                                        </p:attrNameLst>
                                      </p:cBhvr>
                                      <p:to>
                                        <p:strVal val="visible"/>
                                      </p:to>
                                    </p:set>
                                    <p:animEffect transition="in" filter="barn(inVertical)">
                                      <p:cBhvr>
                                        <p:cTn id="16" dur="500"/>
                                        <p:tgtEl>
                                          <p:spTgt spid="11270">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1270">
                                            <p:txEl>
                                              <p:pRg st="4" end="4"/>
                                            </p:txEl>
                                          </p:spTgt>
                                        </p:tgtEl>
                                        <p:attrNameLst>
                                          <p:attrName>style.visibility</p:attrName>
                                        </p:attrNameLst>
                                      </p:cBhvr>
                                      <p:to>
                                        <p:strVal val="visible"/>
                                      </p:to>
                                    </p:set>
                                    <p:animEffect transition="in" filter="barn(inVertical)">
                                      <p:cBhvr>
                                        <p:cTn id="19" dur="500"/>
                                        <p:tgtEl>
                                          <p:spTgt spid="112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272320"/>
            <a:ext cx="7772400" cy="810768"/>
          </a:xfrm>
        </p:spPr>
        <p:txBody>
          <a:bodyPr/>
          <a:lstStyle/>
          <a:p>
            <a:pPr eaLnBrk="1" fontAlgn="auto" hangingPunct="1">
              <a:spcAft>
                <a:spcPts val="0"/>
              </a:spcAft>
              <a:defRPr/>
            </a:pPr>
            <a:r>
              <a:rPr lang="en-US" altLang="en-US" sz="3600" dirty="0" smtClean="0">
                <a:ea typeface="ＭＳ Ｐゴシック" panose="020B0600070205080204" pitchFamily="34" charset="-128"/>
              </a:rPr>
              <a:t>The Four Big Fur Companies</a:t>
            </a:r>
          </a:p>
        </p:txBody>
      </p:sp>
      <p:sp>
        <p:nvSpPr>
          <p:cNvPr id="12291" name="Text Box 3"/>
          <p:cNvSpPr txBox="1">
            <a:spLocks noChangeArrowheads="1"/>
          </p:cNvSpPr>
          <p:nvPr/>
        </p:nvSpPr>
        <p:spPr bwMode="auto">
          <a:xfrm>
            <a:off x="1355725" y="1941513"/>
            <a:ext cx="6721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2292" name="Text Box 4"/>
          <p:cNvSpPr txBox="1">
            <a:spLocks noChangeArrowheads="1"/>
          </p:cNvSpPr>
          <p:nvPr/>
        </p:nvSpPr>
        <p:spPr bwMode="auto">
          <a:xfrm>
            <a:off x="228600" y="1295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b="1" u="sng">
                <a:latin typeface="Trebuchet MS" pitchFamily="34" charset="0"/>
              </a:rPr>
              <a:t>Rocky Mountain Fur Company</a:t>
            </a:r>
          </a:p>
        </p:txBody>
      </p:sp>
      <p:sp>
        <p:nvSpPr>
          <p:cNvPr id="12293" name="Text Box 5"/>
          <p:cNvSpPr txBox="1">
            <a:spLocks noChangeArrowheads="1"/>
          </p:cNvSpPr>
          <p:nvPr/>
        </p:nvSpPr>
        <p:spPr bwMode="auto">
          <a:xfrm>
            <a:off x="1050925" y="6056313"/>
            <a:ext cx="4054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pic>
        <p:nvPicPr>
          <p:cNvPr id="12294" name="Picture 7" descr="f_bet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0" y="25400"/>
            <a:ext cx="25908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descr="CinemaSouthwest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13138"/>
            <a:ext cx="28575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6"/>
          <p:cNvSpPr txBox="1">
            <a:spLocks noChangeArrowheads="1"/>
          </p:cNvSpPr>
          <p:nvPr/>
        </p:nvSpPr>
        <p:spPr bwMode="auto">
          <a:xfrm>
            <a:off x="228600" y="1927225"/>
            <a:ext cx="6553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pPr>
            <a:r>
              <a:rPr lang="en-US" altLang="en-US" sz="2400" b="1">
                <a:latin typeface="Trebuchet MS" pitchFamily="34" charset="0"/>
              </a:rPr>
              <a:t>1823-26 Smallest and last major fur company</a:t>
            </a:r>
          </a:p>
          <a:p>
            <a:pPr eaLnBrk="1" hangingPunct="1">
              <a:spcBef>
                <a:spcPct val="50000"/>
              </a:spcBef>
              <a:buFontTx/>
              <a:buChar char="•"/>
            </a:pPr>
            <a:r>
              <a:rPr lang="en-US" altLang="en-US" sz="2400" b="1">
                <a:latin typeface="Trebuchet MS" pitchFamily="34" charset="0"/>
              </a:rPr>
              <a:t>Loosely organized band of mountain men- John Coulter, Jim Bridger, Jebediah Smith, Benjamin Bonneville, and Jeremiah Johnson.  </a:t>
            </a:r>
          </a:p>
          <a:p>
            <a:pPr eaLnBrk="1" hangingPunct="1">
              <a:spcBef>
                <a:spcPct val="50000"/>
              </a:spcBef>
              <a:buFontTx/>
              <a:buChar char="•"/>
            </a:pPr>
            <a:r>
              <a:rPr lang="en-US" altLang="en-US" sz="2400" b="1">
                <a:latin typeface="Trebuchet MS" pitchFamily="34" charset="0"/>
              </a:rPr>
              <a:t>Established early Oregon Trail</a:t>
            </a:r>
          </a:p>
          <a:p>
            <a:pPr eaLnBrk="1" hangingPunct="1">
              <a:spcBef>
                <a:spcPct val="50000"/>
              </a:spcBef>
              <a:buFontTx/>
              <a:buChar char="•"/>
            </a:pPr>
            <a:r>
              <a:rPr lang="en-US" altLang="en-US" sz="2400" b="1">
                <a:latin typeface="Trebuchet MS" pitchFamily="34" charset="0"/>
              </a:rPr>
              <a:t> Had a big rendezvous every year—beginning of corporate reunions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altLang="en-US" smtClean="0">
                <a:ea typeface="ＭＳ Ｐゴシック" panose="020B0600070205080204" pitchFamily="34" charset="-128"/>
              </a:rPr>
              <a:t>The Oregon Trail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8F9F9"/>
            </a:gs>
            <a:gs pos="41000">
              <a:srgbClr val="DDB6C7"/>
            </a:gs>
            <a:gs pos="74001">
              <a:srgbClr val="BEC7C8"/>
            </a:gs>
            <a:gs pos="100000">
              <a:srgbClr val="D3D9DA"/>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304800"/>
            <a:ext cx="7772400" cy="762000"/>
          </a:xfrm>
        </p:spPr>
        <p:txBody>
          <a:bodyPr/>
          <a:lstStyle/>
          <a:p>
            <a:pPr eaLnBrk="1" hangingPunct="1">
              <a:defRPr/>
            </a:pPr>
            <a:r>
              <a:rPr lang="en-US" altLang="en-US" smtClean="0">
                <a:ea typeface="ＭＳ Ｐゴシック" panose="020B0600070205080204" pitchFamily="34" charset="-128"/>
              </a:rPr>
              <a:t>The Story So Far</a:t>
            </a:r>
          </a:p>
        </p:txBody>
      </p:sp>
      <p:sp>
        <p:nvSpPr>
          <p:cNvPr id="14339" name="Text Box 3"/>
          <p:cNvSpPr txBox="1">
            <a:spLocks noChangeArrowheads="1"/>
          </p:cNvSpPr>
          <p:nvPr/>
        </p:nvSpPr>
        <p:spPr bwMode="auto">
          <a:xfrm>
            <a:off x="457200" y="1371600"/>
            <a:ext cx="8458200"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Char char="•"/>
            </a:pPr>
            <a:r>
              <a:rPr lang="en-US" altLang="en-US" sz="2000"/>
              <a:t> </a:t>
            </a:r>
            <a:r>
              <a:rPr lang="en-US" altLang="en-US" sz="2000" b="1"/>
              <a:t>Monroe Presidency: </a:t>
            </a:r>
            <a:r>
              <a:rPr lang="en-US" altLang="en-US" sz="2000" i="1"/>
              <a:t>Manifest Destiny, </a:t>
            </a:r>
            <a:r>
              <a:rPr lang="en-US" altLang="en-US" sz="2000"/>
              <a:t>westward expansion, fur trapping</a:t>
            </a:r>
          </a:p>
          <a:p>
            <a:pPr eaLnBrk="1" hangingPunct="1">
              <a:spcBef>
                <a:spcPct val="50000"/>
              </a:spcBef>
              <a:buFontTx/>
              <a:buChar char="•"/>
            </a:pPr>
            <a:r>
              <a:rPr lang="en-US" altLang="en-US" sz="2000"/>
              <a:t> </a:t>
            </a:r>
            <a:r>
              <a:rPr lang="en-US" altLang="en-US" sz="2000" b="1"/>
              <a:t>Jacksonian Era: </a:t>
            </a:r>
            <a:r>
              <a:rPr lang="en-US" altLang="en-US" sz="2000"/>
              <a:t>Indian Removal, Missionaries led to Whitman Massacre and Indian Wars (more on them later)</a:t>
            </a:r>
          </a:p>
          <a:p>
            <a:pPr eaLnBrk="1" hangingPunct="1">
              <a:spcBef>
                <a:spcPct val="50000"/>
              </a:spcBef>
              <a:buFontTx/>
              <a:buChar char="•"/>
            </a:pPr>
            <a:r>
              <a:rPr lang="en-US" altLang="en-US" sz="2000"/>
              <a:t> </a:t>
            </a:r>
            <a:r>
              <a:rPr lang="en-US" altLang="en-US" sz="2000" b="1"/>
              <a:t>James K Polk:</a:t>
            </a:r>
          </a:p>
          <a:p>
            <a:pPr lvl="1" eaLnBrk="1" hangingPunct="1">
              <a:spcBef>
                <a:spcPct val="50000"/>
              </a:spcBef>
              <a:buFontTx/>
              <a:buChar char="•"/>
            </a:pPr>
            <a:r>
              <a:rPr lang="en-US" altLang="en-US" sz="2000"/>
              <a:t>Polk’s 5 promises: Oregon, acquire California from Mexico, lower tariffs, create sub-treasury not dependent on banks, not to run again</a:t>
            </a:r>
          </a:p>
          <a:p>
            <a:pPr lvl="1" eaLnBrk="1" hangingPunct="1">
              <a:spcBef>
                <a:spcPct val="50000"/>
              </a:spcBef>
              <a:buFontTx/>
              <a:buChar char="•"/>
            </a:pPr>
            <a:r>
              <a:rPr lang="en-US" altLang="en-US" sz="2000"/>
              <a:t>Oregon Boundary Dispute: 1816-1846 (not settled by War of 1812), </a:t>
            </a:r>
            <a:r>
              <a:rPr lang="en-US" altLang="en-US" sz="2000" i="1"/>
              <a:t>54-40 or fight!</a:t>
            </a:r>
            <a:r>
              <a:rPr lang="en-US" altLang="en-US" sz="2000"/>
              <a:t> rallying cry</a:t>
            </a:r>
          </a:p>
          <a:p>
            <a:pPr lvl="2" eaLnBrk="1" hangingPunct="1">
              <a:spcBef>
                <a:spcPct val="50000"/>
              </a:spcBef>
              <a:buFontTx/>
              <a:buChar char="•"/>
            </a:pPr>
            <a:r>
              <a:rPr lang="en-US" altLang="en-US" sz="1600"/>
              <a:t>Oregon up to the 54-40 line that marked the southern boundary of Russian Alaska</a:t>
            </a:r>
          </a:p>
          <a:p>
            <a:pPr lvl="1" eaLnBrk="1" hangingPunct="1">
              <a:spcBef>
                <a:spcPct val="50000"/>
              </a:spcBef>
              <a:buFontTx/>
              <a:buChar char="•"/>
            </a:pPr>
            <a:r>
              <a:rPr lang="en-US" altLang="en-US" sz="2000"/>
              <a:t>Ended with joint agreement to settle PNW with boundary line at 49</a:t>
            </a:r>
            <a:r>
              <a:rPr lang="en-US" altLang="en-US" sz="2000" baseline="30000"/>
              <a:t>th</a:t>
            </a:r>
            <a:r>
              <a:rPr lang="en-US" altLang="en-US" sz="2000"/>
              <a:t> parallel as it is at the present day – Known as Oregon Treaty</a:t>
            </a:r>
          </a:p>
          <a:p>
            <a:pPr lvl="1" eaLnBrk="1" hangingPunct="1">
              <a:spcBef>
                <a:spcPct val="50000"/>
              </a:spcBef>
              <a:buFontTx/>
              <a:buChar char="•"/>
            </a:pPr>
            <a:endParaRPr lang="en-US"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Wood Type</Template>
  <TotalTime>371</TotalTime>
  <Words>2588</Words>
  <Application>Microsoft Office PowerPoint</Application>
  <PresentationFormat>On-screen Show (4:3)</PresentationFormat>
  <Paragraphs>255</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Wood Type</vt:lpstr>
      <vt:lpstr>Fur Trading Era</vt:lpstr>
      <vt:lpstr>Why Fur?</vt:lpstr>
      <vt:lpstr>The Fur Trade</vt:lpstr>
      <vt:lpstr>The Four Big Fur Companies</vt:lpstr>
      <vt:lpstr>The Four Big Fur Companies</vt:lpstr>
      <vt:lpstr>The Four Big Fur Companies</vt:lpstr>
      <vt:lpstr>The Four Big Fur Companies</vt:lpstr>
      <vt:lpstr>The Oregon Trail</vt:lpstr>
      <vt:lpstr>The Story So Far</vt:lpstr>
      <vt:lpstr>PowerPoint Presentation</vt:lpstr>
      <vt:lpstr>What Prompted Travel?</vt:lpstr>
      <vt:lpstr>How to Get There?</vt:lpstr>
      <vt:lpstr>The Oregon Pioneers</vt:lpstr>
      <vt:lpstr>The Route</vt:lpstr>
      <vt:lpstr>The Vehicle</vt:lpstr>
      <vt:lpstr>PowerPoint Presentation</vt:lpstr>
      <vt:lpstr>Oregon Trail</vt:lpstr>
      <vt:lpstr>Oregon Trail</vt:lpstr>
      <vt:lpstr>Oregon Trail</vt:lpstr>
      <vt:lpstr>Oregon Trail- Summary</vt:lpstr>
      <vt:lpstr>Missionaries</vt:lpstr>
      <vt:lpstr>Basics</vt:lpstr>
      <vt:lpstr>Why Missionaries?</vt:lpstr>
      <vt:lpstr>Protestants</vt:lpstr>
      <vt:lpstr>Protestants</vt:lpstr>
      <vt:lpstr>Catholics</vt:lpstr>
      <vt:lpstr>Whitman Massacre</vt:lpstr>
      <vt:lpstr>Whitman Family</vt:lpstr>
      <vt:lpstr>Background</vt:lpstr>
      <vt:lpstr>Legacy</vt:lpstr>
      <vt:lpstr>Perspectives</vt:lpstr>
      <vt:lpstr>Why Do We Care?</vt:lpstr>
      <vt:lpstr>Indian Wars</vt:lpstr>
      <vt:lpstr>Important Events</vt:lpstr>
      <vt:lpstr>Indian Removal Act</vt:lpstr>
      <vt:lpstr>Organic Act</vt:lpstr>
      <vt:lpstr>Isaac Stevens as Territorial Governor</vt:lpstr>
      <vt:lpstr>Donation Land Claim Act</vt:lpstr>
      <vt:lpstr>Walla Walla Treaty Council</vt:lpstr>
      <vt:lpstr>Yakama Wars</vt:lpstr>
      <vt:lpstr>Spokane Wars</vt:lpstr>
      <vt:lpstr>Nez Perce Retreat</vt:lpstr>
      <vt:lpstr>Discussion</vt:lpstr>
      <vt:lpstr>Found Your Own Fur Trade Company</vt:lpstr>
      <vt:lpstr>Directions</vt:lpstr>
      <vt:lpstr>Planning and Creating Your Company (write this information down) </vt:lpstr>
      <vt:lpstr>After the creation document…</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Sea and Land Exploration</dc:title>
  <dc:creator>Alex Olsen</dc:creator>
  <cp:lastModifiedBy>Windows User</cp:lastModifiedBy>
  <cp:revision>38</cp:revision>
  <dcterms:created xsi:type="dcterms:W3CDTF">2006-09-09T18:20:51Z</dcterms:created>
  <dcterms:modified xsi:type="dcterms:W3CDTF">2016-10-06T18:01:33Z</dcterms:modified>
</cp:coreProperties>
</file>