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76" d="100"/>
          <a:sy n="76" d="100"/>
        </p:scale>
        <p:origin x="-90" y="-8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C686E28-14D7-4CA2-BED1-47732705E994}" type="datetimeFigureOut">
              <a:rPr lang="en-US" smtClean="0"/>
              <a:t>12/6/2016</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138603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25274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4080170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6557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3746249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C686E28-14D7-4CA2-BED1-47732705E994}"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3076446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C686E28-14D7-4CA2-BED1-47732705E994}"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3994264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86E28-14D7-4CA2-BED1-47732705E994}"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230894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86E28-14D7-4CA2-BED1-47732705E994}"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410573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86E28-14D7-4CA2-BED1-47732705E994}"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332563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86E28-14D7-4CA2-BED1-47732705E994}"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1146104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409363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686E28-14D7-4CA2-BED1-47732705E994}"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56494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686E28-14D7-4CA2-BED1-47732705E994}"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145902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86E28-14D7-4CA2-BED1-47732705E994}"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76607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1398742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86E28-14D7-4CA2-BED1-47732705E994}"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86BA0-AC76-49C3-9F82-643832228F44}" type="slidenum">
              <a:rPr lang="en-US" smtClean="0"/>
              <a:t>‹#›</a:t>
            </a:fld>
            <a:endParaRPr lang="en-US"/>
          </a:p>
        </p:txBody>
      </p:sp>
    </p:spTree>
    <p:extLst>
      <p:ext uri="{BB962C8B-B14F-4D97-AF65-F5344CB8AC3E}">
        <p14:creationId xmlns:p14="http://schemas.microsoft.com/office/powerpoint/2010/main" val="135974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1000"/>
            <a:duotone>
              <a:schemeClr val="bg2">
                <a:shade val="48000"/>
                <a:hueMod val="106000"/>
                <a:satMod val="140000"/>
                <a:lumMod val="42000"/>
              </a:schemeClr>
              <a:schemeClr val="bg2">
                <a:tint val="98000"/>
                <a:hueMod val="92000"/>
                <a:satMod val="220000"/>
                <a:lumMod val="90000"/>
              </a:schemeClr>
            </a:duotone>
            <a:lum/>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C686E28-14D7-4CA2-BED1-47732705E994}" type="datetimeFigureOut">
              <a:rPr lang="en-US" smtClean="0"/>
              <a:t>12/6/2016</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5C86BA0-AC76-49C3-9F82-643832228F44}" type="slidenum">
              <a:rPr lang="en-US" smtClean="0"/>
              <a:t>‹#›</a:t>
            </a:fld>
            <a:endParaRPr lang="en-US"/>
          </a:p>
        </p:txBody>
      </p:sp>
    </p:spTree>
    <p:extLst>
      <p:ext uri="{BB962C8B-B14F-4D97-AF65-F5344CB8AC3E}">
        <p14:creationId xmlns:p14="http://schemas.microsoft.com/office/powerpoint/2010/main" val="3964563681"/>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Modern PNW Businesses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969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83431"/>
          </a:xfrm>
        </p:spPr>
        <p:txBody>
          <a:bodyPr>
            <a:normAutofit fontScale="90000"/>
          </a:bodyPr>
          <a:lstStyle/>
          <a:p>
            <a:r>
              <a:rPr lang="en-US" dirty="0" smtClean="0"/>
              <a:t>Internet </a:t>
            </a:r>
            <a:endParaRPr lang="en-US" dirty="0"/>
          </a:p>
        </p:txBody>
      </p:sp>
      <p:sp>
        <p:nvSpPr>
          <p:cNvPr id="3" name="Content Placeholder 2"/>
          <p:cNvSpPr>
            <a:spLocks noGrp="1"/>
          </p:cNvSpPr>
          <p:nvPr>
            <p:ph idx="1"/>
          </p:nvPr>
        </p:nvSpPr>
        <p:spPr>
          <a:xfrm>
            <a:off x="838200" y="1215958"/>
            <a:ext cx="10708532" cy="5234538"/>
          </a:xfrm>
        </p:spPr>
        <p:txBody>
          <a:bodyPr>
            <a:normAutofit lnSpcReduction="10000"/>
          </a:bodyPr>
          <a:lstStyle/>
          <a:p>
            <a:r>
              <a:rPr lang="en-US" dirty="0"/>
              <a:t>Microsoft did not move into Internet software until a new venture, Netscape Communications Corp., had introduced Navigator, a Web browser program that simplified the once-arcane process of navigating the World Wide Web. </a:t>
            </a:r>
            <a:endParaRPr lang="en-US" dirty="0" smtClean="0"/>
          </a:p>
          <a:p>
            <a:r>
              <a:rPr lang="en-US" dirty="0" smtClean="0"/>
              <a:t>In </a:t>
            </a:r>
            <a:r>
              <a:rPr lang="en-US" dirty="0"/>
              <a:t>a </a:t>
            </a:r>
            <a:r>
              <a:rPr lang="en-US" dirty="0" smtClean="0"/>
              <a:t>change </a:t>
            </a:r>
            <a:r>
              <a:rPr lang="en-US" dirty="0"/>
              <a:t>of course, Microsoft quickly developed its own browser, Internet Explorer, made it free, and moved aggressively to persuade computer makers and Internet service providers to distribute it exclusively. </a:t>
            </a:r>
            <a:endParaRPr lang="en-US" dirty="0" smtClean="0"/>
          </a:p>
          <a:p>
            <a:r>
              <a:rPr lang="en-US" dirty="0" smtClean="0"/>
              <a:t>By </a:t>
            </a:r>
            <a:r>
              <a:rPr lang="en-US" dirty="0"/>
              <a:t>1996 Microsoft was bundling Explorer with Windows OS and had begun the process of integrating Explorer directly into Windows. </a:t>
            </a:r>
            <a:endParaRPr lang="en-US" dirty="0" smtClean="0"/>
          </a:p>
          <a:p>
            <a:r>
              <a:rPr lang="en-US" dirty="0" smtClean="0"/>
              <a:t>In </a:t>
            </a:r>
            <a:r>
              <a:rPr lang="en-US" dirty="0"/>
              <a:t>response, Netscape accused Microsoft of violating its 1995 consent decree and sued; those efforts helped to persuade the U.S. Department of Justice to reopen a broad investigation of Microsoft.</a:t>
            </a:r>
          </a:p>
        </p:txBody>
      </p:sp>
    </p:spTree>
    <p:extLst>
      <p:ext uri="{BB962C8B-B14F-4D97-AF65-F5344CB8AC3E}">
        <p14:creationId xmlns:p14="http://schemas.microsoft.com/office/powerpoint/2010/main" val="306907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48801"/>
          </a:xfrm>
        </p:spPr>
        <p:txBody>
          <a:bodyPr>
            <a:normAutofit fontScale="90000"/>
          </a:bodyPr>
          <a:lstStyle/>
          <a:p>
            <a:r>
              <a:rPr lang="en-US" dirty="0" smtClean="0"/>
              <a:t>Sherman Antitrust Act</a:t>
            </a:r>
            <a:endParaRPr lang="en-US" dirty="0"/>
          </a:p>
        </p:txBody>
      </p:sp>
      <p:sp>
        <p:nvSpPr>
          <p:cNvPr id="3" name="Content Placeholder 2"/>
          <p:cNvSpPr>
            <a:spLocks noGrp="1"/>
          </p:cNvSpPr>
          <p:nvPr>
            <p:ph idx="1"/>
          </p:nvPr>
        </p:nvSpPr>
        <p:spPr>
          <a:xfrm>
            <a:off x="1141412" y="1459148"/>
            <a:ext cx="9905999" cy="4893013"/>
          </a:xfrm>
        </p:spPr>
        <p:txBody>
          <a:bodyPr>
            <a:normAutofit/>
          </a:bodyPr>
          <a:lstStyle/>
          <a:p>
            <a:r>
              <a:rPr lang="en-US" sz="3600" dirty="0" smtClean="0"/>
              <a:t>Following </a:t>
            </a:r>
            <a:r>
              <a:rPr lang="en-US" sz="3600" dirty="0"/>
              <a:t>a trial that lasted 30 </a:t>
            </a:r>
            <a:r>
              <a:rPr lang="en-US" sz="3600" dirty="0" smtClean="0"/>
              <a:t>months (in 1999), </a:t>
            </a:r>
            <a:r>
              <a:rPr lang="en-US" sz="3600" dirty="0"/>
              <a:t>a judge found Microsoft in violation of the Sherman Antitrust Act and ordered the breakup of the company. </a:t>
            </a:r>
            <a:endParaRPr lang="en-US" sz="3600" dirty="0" smtClean="0"/>
          </a:p>
          <a:p>
            <a:r>
              <a:rPr lang="en-US" sz="3600" dirty="0" smtClean="0"/>
              <a:t>In </a:t>
            </a:r>
            <a:r>
              <a:rPr lang="en-US" sz="3600" dirty="0"/>
              <a:t>2001 an appeals court overturned the breakup order but still found the company guilty of illegally trying to maintain a monopoly.</a:t>
            </a:r>
          </a:p>
        </p:txBody>
      </p:sp>
    </p:spTree>
    <p:extLst>
      <p:ext uri="{BB962C8B-B14F-4D97-AF65-F5344CB8AC3E}">
        <p14:creationId xmlns:p14="http://schemas.microsoft.com/office/powerpoint/2010/main" val="3849524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22342"/>
          </a:xfrm>
        </p:spPr>
        <p:txBody>
          <a:bodyPr>
            <a:normAutofit fontScale="90000"/>
          </a:bodyPr>
          <a:lstStyle/>
          <a:p>
            <a:r>
              <a:rPr lang="en-US" dirty="0" smtClean="0"/>
              <a:t>Bill Gates</a:t>
            </a:r>
            <a:endParaRPr lang="en-US" dirty="0"/>
          </a:p>
        </p:txBody>
      </p:sp>
      <p:sp>
        <p:nvSpPr>
          <p:cNvPr id="3" name="Content Placeholder 2"/>
          <p:cNvSpPr>
            <a:spLocks noGrp="1"/>
          </p:cNvSpPr>
          <p:nvPr>
            <p:ph idx="1"/>
          </p:nvPr>
        </p:nvSpPr>
        <p:spPr>
          <a:xfrm>
            <a:off x="1141412" y="1439694"/>
            <a:ext cx="10648511" cy="5009744"/>
          </a:xfrm>
        </p:spPr>
        <p:txBody>
          <a:bodyPr>
            <a:normAutofit/>
          </a:bodyPr>
          <a:lstStyle/>
          <a:p>
            <a:r>
              <a:rPr lang="en-US" dirty="0"/>
              <a:t>In 2000 company cofounder Gates relinquished his role as CEO of Microsoft to Steve Ballmer, whom Gates had met during his brief tenure at Harvard University in the 1970s. </a:t>
            </a:r>
            <a:endParaRPr lang="en-US" dirty="0" smtClean="0"/>
          </a:p>
          <a:p>
            <a:r>
              <a:rPr lang="en-US" dirty="0" smtClean="0"/>
              <a:t>He </a:t>
            </a:r>
            <a:r>
              <a:rPr lang="en-US" dirty="0"/>
              <a:t>handed over the title of chief software architect in 2006 to Ray Ozzie, a chief developer of the computer networking package Lotus Notes in the 1990s. </a:t>
            </a:r>
            <a:endParaRPr lang="en-US" dirty="0" smtClean="0"/>
          </a:p>
          <a:p>
            <a:r>
              <a:rPr lang="en-US" dirty="0" smtClean="0"/>
              <a:t>In </a:t>
            </a:r>
            <a:r>
              <a:rPr lang="en-US" dirty="0"/>
              <a:t>2008 Gates left the day-to-day running of the company to Ballmer, Ozzie, and other managers, though he remained as chairman of the board. </a:t>
            </a:r>
            <a:endParaRPr lang="en-US" dirty="0" smtClean="0"/>
          </a:p>
          <a:p>
            <a:r>
              <a:rPr lang="en-US" dirty="0" smtClean="0"/>
              <a:t>Ozzie </a:t>
            </a:r>
            <a:r>
              <a:rPr lang="en-US" dirty="0"/>
              <a:t>stepped down in 2010, and longtime Microsoft executive Satya Nadella replaced Ballmer as CEO in 2014.</a:t>
            </a:r>
          </a:p>
        </p:txBody>
      </p:sp>
    </p:spTree>
    <p:extLst>
      <p:ext uri="{BB962C8B-B14F-4D97-AF65-F5344CB8AC3E}">
        <p14:creationId xmlns:p14="http://schemas.microsoft.com/office/powerpoint/2010/main" val="2228887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96923"/>
          </a:xfrm>
        </p:spPr>
        <p:txBody>
          <a:bodyPr/>
          <a:lstStyle/>
          <a:p>
            <a:r>
              <a:rPr lang="en-US" dirty="0" smtClean="0"/>
              <a:t>Discussion </a:t>
            </a:r>
            <a:endParaRPr lang="en-US" dirty="0"/>
          </a:p>
        </p:txBody>
      </p:sp>
      <p:sp>
        <p:nvSpPr>
          <p:cNvPr id="3" name="Content Placeholder 2"/>
          <p:cNvSpPr>
            <a:spLocks noGrp="1"/>
          </p:cNvSpPr>
          <p:nvPr>
            <p:ph idx="1"/>
          </p:nvPr>
        </p:nvSpPr>
        <p:spPr>
          <a:xfrm>
            <a:off x="1141412" y="1528174"/>
            <a:ext cx="9905999" cy="4809995"/>
          </a:xfrm>
        </p:spPr>
        <p:txBody>
          <a:bodyPr>
            <a:normAutofit/>
          </a:bodyPr>
          <a:lstStyle/>
          <a:p>
            <a:pPr marL="0" indent="0" algn="ctr">
              <a:buNone/>
            </a:pPr>
            <a:r>
              <a:rPr lang="en-US" sz="4800" dirty="0" smtClean="0"/>
              <a:t>In your opinion, which company (Boeing or Microsoft) has had the biggest impact on the economic and society of Washington? Explain your reasoning. </a:t>
            </a:r>
            <a:endParaRPr lang="en-US" sz="4800" dirty="0"/>
          </a:p>
        </p:txBody>
      </p:sp>
    </p:spTree>
    <p:extLst>
      <p:ext uri="{BB962C8B-B14F-4D97-AF65-F5344CB8AC3E}">
        <p14:creationId xmlns:p14="http://schemas.microsoft.com/office/powerpoint/2010/main" val="179179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11448"/>
          </a:xfrm>
        </p:spPr>
        <p:txBody>
          <a:bodyPr/>
          <a:lstStyle/>
          <a:p>
            <a:r>
              <a:rPr lang="en-US" dirty="0" smtClean="0"/>
              <a:t>Boeing (in their words) </a:t>
            </a:r>
            <a:endParaRPr lang="en-US" dirty="0"/>
          </a:p>
        </p:txBody>
      </p:sp>
      <p:sp>
        <p:nvSpPr>
          <p:cNvPr id="3" name="Content Placeholder 2"/>
          <p:cNvSpPr>
            <a:spLocks noGrp="1"/>
          </p:cNvSpPr>
          <p:nvPr>
            <p:ph idx="1"/>
          </p:nvPr>
        </p:nvSpPr>
        <p:spPr>
          <a:xfrm>
            <a:off x="457200" y="1575881"/>
            <a:ext cx="11352179" cy="4844374"/>
          </a:xfrm>
        </p:spPr>
        <p:txBody>
          <a:bodyPr>
            <a:normAutofit/>
          </a:bodyPr>
          <a:lstStyle/>
          <a:p>
            <a:r>
              <a:rPr lang="en-US" sz="3200" dirty="0"/>
              <a:t>Boeing is the world's largest aerospace company and leading manufacturer of commercial jetliners and defense, space and security systems. A top U.S. exporter, the company supports airlines and U.S. and allied government customers in 150 countries. Boeing products and tailored services include commercial and military aircraft, satellites, weapons, electronic and defense systems, launch systems, advanced information and communication systems, and performance-based logistics and training.</a:t>
            </a:r>
          </a:p>
        </p:txBody>
      </p:sp>
    </p:spTree>
    <p:extLst>
      <p:ext uri="{BB962C8B-B14F-4D97-AF65-F5344CB8AC3E}">
        <p14:creationId xmlns:p14="http://schemas.microsoft.com/office/powerpoint/2010/main" val="248004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92795"/>
          </a:xfrm>
        </p:spPr>
        <p:txBody>
          <a:bodyPr>
            <a:normAutofit/>
          </a:bodyPr>
          <a:lstStyle/>
          <a:p>
            <a:r>
              <a:rPr lang="en-US" dirty="0" smtClean="0"/>
              <a:t>Early History</a:t>
            </a:r>
            <a:endParaRPr lang="en-US" dirty="0"/>
          </a:p>
        </p:txBody>
      </p:sp>
      <p:sp>
        <p:nvSpPr>
          <p:cNvPr id="3" name="Content Placeholder 2"/>
          <p:cNvSpPr>
            <a:spLocks noGrp="1"/>
          </p:cNvSpPr>
          <p:nvPr>
            <p:ph idx="1"/>
          </p:nvPr>
        </p:nvSpPr>
        <p:spPr>
          <a:xfrm>
            <a:off x="593388" y="1462215"/>
            <a:ext cx="11099259" cy="4971535"/>
          </a:xfrm>
        </p:spPr>
        <p:txBody>
          <a:bodyPr>
            <a:noAutofit/>
          </a:bodyPr>
          <a:lstStyle/>
          <a:p>
            <a:r>
              <a:rPr lang="en-US" sz="2800" dirty="0" smtClean="0"/>
              <a:t>William E. Boeing bought Heath’s shipyard on the Duwamish River in 1910</a:t>
            </a:r>
          </a:p>
          <a:p>
            <a:pPr lvl="1"/>
            <a:r>
              <a:rPr lang="en-US" sz="2400" dirty="0" smtClean="0"/>
              <a:t>Became his first airplane factory</a:t>
            </a:r>
          </a:p>
          <a:p>
            <a:r>
              <a:rPr lang="en-US" sz="2800" dirty="0" smtClean="0"/>
              <a:t>First incorporated on July 15</a:t>
            </a:r>
            <a:r>
              <a:rPr lang="en-US" sz="2800" baseline="30000" dirty="0" smtClean="0"/>
              <a:t>th</a:t>
            </a:r>
            <a:r>
              <a:rPr lang="en-US" sz="2800" dirty="0" smtClean="0"/>
              <a:t>, 1916 as Pacific Aero Products Co, and the B&amp;W</a:t>
            </a:r>
          </a:p>
          <a:p>
            <a:pPr lvl="1"/>
            <a:r>
              <a:rPr lang="en-US" sz="2400" dirty="0" smtClean="0"/>
              <a:t>Named after seaplanes built with George Conrad </a:t>
            </a:r>
            <a:r>
              <a:rPr lang="en-US" sz="2400" dirty="0" err="1" smtClean="0"/>
              <a:t>Westevelt</a:t>
            </a:r>
            <a:endParaRPr lang="en-US" sz="2400" dirty="0" smtClean="0"/>
          </a:p>
          <a:p>
            <a:r>
              <a:rPr lang="en-US" sz="2800" dirty="0"/>
              <a:t>This first Boeing airplane was assembled in a lakeside hangar located on the northeast shore of Seattle's Lake Union. Many of Boeing's early planes were </a:t>
            </a:r>
            <a:r>
              <a:rPr lang="en-US" sz="2800" dirty="0" smtClean="0"/>
              <a:t>seaplanes.</a:t>
            </a:r>
          </a:p>
          <a:p>
            <a:r>
              <a:rPr lang="en-US" sz="2800" dirty="0" smtClean="0"/>
              <a:t>Built seaplanes for the US during WWI</a:t>
            </a:r>
          </a:p>
        </p:txBody>
      </p:sp>
    </p:spTree>
    <p:extLst>
      <p:ext uri="{BB962C8B-B14F-4D97-AF65-F5344CB8AC3E}">
        <p14:creationId xmlns:p14="http://schemas.microsoft.com/office/powerpoint/2010/main" val="354308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17508"/>
          </a:xfrm>
        </p:spPr>
        <p:txBody>
          <a:bodyPr>
            <a:normAutofit/>
          </a:bodyPr>
          <a:lstStyle/>
          <a:p>
            <a:r>
              <a:rPr lang="en-US" dirty="0" smtClean="0"/>
              <a:t>Planes</a:t>
            </a:r>
            <a:endParaRPr lang="en-US" dirty="0"/>
          </a:p>
        </p:txBody>
      </p:sp>
      <p:sp>
        <p:nvSpPr>
          <p:cNvPr id="3" name="Content Placeholder 2"/>
          <p:cNvSpPr>
            <a:spLocks noGrp="1"/>
          </p:cNvSpPr>
          <p:nvPr>
            <p:ph idx="1"/>
          </p:nvPr>
        </p:nvSpPr>
        <p:spPr>
          <a:xfrm>
            <a:off x="690664" y="1445740"/>
            <a:ext cx="10680970" cy="5020963"/>
          </a:xfrm>
        </p:spPr>
        <p:txBody>
          <a:bodyPr>
            <a:normAutofit/>
          </a:bodyPr>
          <a:lstStyle/>
          <a:p>
            <a:r>
              <a:rPr lang="en-US" dirty="0" smtClean="0"/>
              <a:t>In 1925 </a:t>
            </a:r>
            <a:r>
              <a:rPr lang="en-US" dirty="0"/>
              <a:t>Boeing created an airline named Boeing Air Transport, which merged a year later with Pacific Air Transport and the Boeing Airplane Company</a:t>
            </a:r>
            <a:r>
              <a:rPr lang="en-US" dirty="0" smtClean="0"/>
              <a:t>.</a:t>
            </a:r>
          </a:p>
          <a:p>
            <a:pPr lvl="1"/>
            <a:r>
              <a:rPr lang="en-US" dirty="0" smtClean="0"/>
              <a:t>Other planes: flying boat, PW-P fighter planes, Model 40 mail planes, Boeing 80 (first plane built to transport passengers), </a:t>
            </a:r>
            <a:r>
              <a:rPr lang="en-US" dirty="0" err="1" smtClean="0"/>
              <a:t>monomails</a:t>
            </a:r>
            <a:r>
              <a:rPr lang="en-US" dirty="0" smtClean="0"/>
              <a:t>, Boeing 247 (modern airliner)  </a:t>
            </a:r>
          </a:p>
          <a:p>
            <a:pPr lvl="1"/>
            <a:r>
              <a:rPr lang="en-US" dirty="0" smtClean="0"/>
              <a:t>Changed named to United </a:t>
            </a:r>
            <a:r>
              <a:rPr lang="en-US" dirty="0"/>
              <a:t>Aircraft and Transport Corporation in 1929 and acquired Pratt &amp; Whitney, Hamilton Standard Propeller Company, and Chance </a:t>
            </a:r>
            <a:r>
              <a:rPr lang="en-US" dirty="0" smtClean="0"/>
              <a:t>Vought</a:t>
            </a:r>
            <a:r>
              <a:rPr lang="en-US" dirty="0"/>
              <a:t>. United Aircraft then purchased National Air Transport in 1930</a:t>
            </a:r>
            <a:r>
              <a:rPr lang="en-US" dirty="0" smtClean="0"/>
              <a:t>.</a:t>
            </a:r>
          </a:p>
          <a:p>
            <a:r>
              <a:rPr lang="en-US" dirty="0" smtClean="0"/>
              <a:t>Air Mail Act of 1934: prohibits airlines and manufactures from being under same corporation</a:t>
            </a:r>
          </a:p>
          <a:p>
            <a:pPr lvl="1"/>
            <a:r>
              <a:rPr lang="en-US" dirty="0" smtClean="0"/>
              <a:t>Becomes: Boeing Airplane Company, United Airlines, and United Aircraft Corporation (later United Technologies)</a:t>
            </a:r>
            <a:endParaRPr lang="en-US" dirty="0"/>
          </a:p>
        </p:txBody>
      </p:sp>
    </p:spTree>
    <p:extLst>
      <p:ext uri="{BB962C8B-B14F-4D97-AF65-F5344CB8AC3E}">
        <p14:creationId xmlns:p14="http://schemas.microsoft.com/office/powerpoint/2010/main" val="173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par>
                                <p:cTn id="38" presetID="26"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80">
                                          <p:stCondLst>
                                            <p:cond delay="0"/>
                                          </p:stCondLst>
                                        </p:cTn>
                                        <p:tgtEl>
                                          <p:spTgt spid="3">
                                            <p:txEl>
                                              <p:pRg st="4" end="4"/>
                                            </p:txEl>
                                          </p:spTgt>
                                        </p:tgtEl>
                                      </p:cBhvr>
                                    </p:animEffect>
                                    <p:anim calcmode="lin" valueType="num">
                                      <p:cBhvr>
                                        <p:cTn id="4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4" end="4"/>
                                            </p:txEl>
                                          </p:spTgt>
                                        </p:tgtEl>
                                      </p:cBhvr>
                                      <p:to x="100000" y="60000"/>
                                    </p:animScale>
                                    <p:animScale>
                                      <p:cBhvr>
                                        <p:cTn id="47" dur="166" decel="50000">
                                          <p:stCondLst>
                                            <p:cond delay="676"/>
                                          </p:stCondLst>
                                        </p:cTn>
                                        <p:tgtEl>
                                          <p:spTgt spid="3">
                                            <p:txEl>
                                              <p:pRg st="4" end="4"/>
                                            </p:txEl>
                                          </p:spTgt>
                                        </p:tgtEl>
                                      </p:cBhvr>
                                      <p:to x="100000" y="100000"/>
                                    </p:animScale>
                                    <p:animScale>
                                      <p:cBhvr>
                                        <p:cTn id="48" dur="26">
                                          <p:stCondLst>
                                            <p:cond delay="1312"/>
                                          </p:stCondLst>
                                        </p:cTn>
                                        <p:tgtEl>
                                          <p:spTgt spid="3">
                                            <p:txEl>
                                              <p:pRg st="4" end="4"/>
                                            </p:txEl>
                                          </p:spTgt>
                                        </p:tgtEl>
                                      </p:cBhvr>
                                      <p:to x="100000" y="80000"/>
                                    </p:animScale>
                                    <p:animScale>
                                      <p:cBhvr>
                                        <p:cTn id="49" dur="166" decel="50000">
                                          <p:stCondLst>
                                            <p:cond delay="1338"/>
                                          </p:stCondLst>
                                        </p:cTn>
                                        <p:tgtEl>
                                          <p:spTgt spid="3">
                                            <p:txEl>
                                              <p:pRg st="4" end="4"/>
                                            </p:txEl>
                                          </p:spTgt>
                                        </p:tgtEl>
                                      </p:cBhvr>
                                      <p:to x="100000" y="100000"/>
                                    </p:animScale>
                                    <p:animScale>
                                      <p:cBhvr>
                                        <p:cTn id="50" dur="26">
                                          <p:stCondLst>
                                            <p:cond delay="1642"/>
                                          </p:stCondLst>
                                        </p:cTn>
                                        <p:tgtEl>
                                          <p:spTgt spid="3">
                                            <p:txEl>
                                              <p:pRg st="4" end="4"/>
                                            </p:txEl>
                                          </p:spTgt>
                                        </p:tgtEl>
                                      </p:cBhvr>
                                      <p:to x="100000" y="90000"/>
                                    </p:animScale>
                                    <p:animScale>
                                      <p:cBhvr>
                                        <p:cTn id="51" dur="166" decel="50000">
                                          <p:stCondLst>
                                            <p:cond delay="1668"/>
                                          </p:stCondLst>
                                        </p:cTn>
                                        <p:tgtEl>
                                          <p:spTgt spid="3">
                                            <p:txEl>
                                              <p:pRg st="4" end="4"/>
                                            </p:txEl>
                                          </p:spTgt>
                                        </p:tgtEl>
                                      </p:cBhvr>
                                      <p:to x="100000" y="100000"/>
                                    </p:animScale>
                                    <p:animScale>
                                      <p:cBhvr>
                                        <p:cTn id="52" dur="26">
                                          <p:stCondLst>
                                            <p:cond delay="1808"/>
                                          </p:stCondLst>
                                        </p:cTn>
                                        <p:tgtEl>
                                          <p:spTgt spid="3">
                                            <p:txEl>
                                              <p:pRg st="4" end="4"/>
                                            </p:txEl>
                                          </p:spTgt>
                                        </p:tgtEl>
                                      </p:cBhvr>
                                      <p:to x="100000" y="95000"/>
                                    </p:animScale>
                                    <p:animScale>
                                      <p:cBhvr>
                                        <p:cTn id="5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53082"/>
          </a:xfrm>
        </p:spPr>
        <p:txBody>
          <a:bodyPr/>
          <a:lstStyle/>
          <a:p>
            <a:r>
              <a:rPr lang="en-US" dirty="0" smtClean="0"/>
              <a:t>1940-1970s</a:t>
            </a:r>
            <a:endParaRPr lang="en-US" dirty="0"/>
          </a:p>
        </p:txBody>
      </p:sp>
      <p:sp>
        <p:nvSpPr>
          <p:cNvPr id="3" name="Content Placeholder 2"/>
          <p:cNvSpPr>
            <a:spLocks noGrp="1"/>
          </p:cNvSpPr>
          <p:nvPr>
            <p:ph idx="1"/>
          </p:nvPr>
        </p:nvSpPr>
        <p:spPr>
          <a:xfrm>
            <a:off x="719848" y="1702340"/>
            <a:ext cx="10933888" cy="4659549"/>
          </a:xfrm>
        </p:spPr>
        <p:txBody>
          <a:bodyPr>
            <a:noAutofit/>
          </a:bodyPr>
          <a:lstStyle/>
          <a:p>
            <a:r>
              <a:rPr lang="en-US" sz="3200" dirty="0" smtClean="0"/>
              <a:t>Model 307 Stratoliner: first pressurized-cabin transport craft with cruising altitude of 20,000ft</a:t>
            </a:r>
          </a:p>
          <a:p>
            <a:r>
              <a:rPr lang="en-US" sz="3200" dirty="0" smtClean="0"/>
              <a:t>During WWII: built bombers (ranked 12</a:t>
            </a:r>
            <a:r>
              <a:rPr lang="en-US" sz="3200" baseline="30000" dirty="0" smtClean="0"/>
              <a:t>th</a:t>
            </a:r>
            <a:r>
              <a:rPr lang="en-US" sz="3200" dirty="0" smtClean="0"/>
              <a:t> in valuable wartime businesses) </a:t>
            </a:r>
          </a:p>
          <a:p>
            <a:r>
              <a:rPr lang="en-US" sz="3200" dirty="0" smtClean="0"/>
              <a:t>In 1958, builds 707: first commercial jet airliner; becomes nations leading commercial jet manufacturer</a:t>
            </a:r>
          </a:p>
          <a:p>
            <a:r>
              <a:rPr lang="en-US" sz="3200" dirty="0" smtClean="0"/>
              <a:t>1968, builds the 747: intercontinental range</a:t>
            </a:r>
            <a:endParaRPr lang="en-US" sz="3200" dirty="0"/>
          </a:p>
        </p:txBody>
      </p:sp>
    </p:spTree>
    <p:extLst>
      <p:ext uri="{BB962C8B-B14F-4D97-AF65-F5344CB8AC3E}">
        <p14:creationId xmlns:p14="http://schemas.microsoft.com/office/powerpoint/2010/main" val="2305692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43354"/>
          </a:xfrm>
        </p:spPr>
        <p:txBody>
          <a:bodyPr/>
          <a:lstStyle/>
          <a:p>
            <a:r>
              <a:rPr lang="en-US" dirty="0" smtClean="0"/>
              <a:t>1990s-today</a:t>
            </a:r>
            <a:endParaRPr lang="en-US" dirty="0"/>
          </a:p>
        </p:txBody>
      </p:sp>
      <p:sp>
        <p:nvSpPr>
          <p:cNvPr id="3" name="Content Placeholder 2"/>
          <p:cNvSpPr>
            <a:spLocks noGrp="1"/>
          </p:cNvSpPr>
          <p:nvPr>
            <p:ph idx="1"/>
          </p:nvPr>
        </p:nvSpPr>
        <p:spPr>
          <a:xfrm>
            <a:off x="1141412" y="1566152"/>
            <a:ext cx="10560962" cy="4786009"/>
          </a:xfrm>
        </p:spPr>
        <p:txBody>
          <a:bodyPr>
            <a:normAutofit/>
          </a:bodyPr>
          <a:lstStyle/>
          <a:p>
            <a:r>
              <a:rPr lang="en-US" sz="4800" dirty="0" smtClean="0"/>
              <a:t>Starts looking to expand to aerospace field of satellite communication</a:t>
            </a:r>
          </a:p>
          <a:p>
            <a:r>
              <a:rPr lang="en-US" sz="4800" dirty="0" smtClean="0"/>
              <a:t>Moves corporate headquarters from Seattle to Chicago </a:t>
            </a:r>
            <a:endParaRPr lang="en-US" sz="4800" dirty="0"/>
          </a:p>
        </p:txBody>
      </p:sp>
    </p:spTree>
    <p:extLst>
      <p:ext uri="{BB962C8B-B14F-4D97-AF65-F5344CB8AC3E}">
        <p14:creationId xmlns:p14="http://schemas.microsoft.com/office/powerpoint/2010/main" val="1421348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90435"/>
          </a:xfrm>
        </p:spPr>
        <p:txBody>
          <a:bodyPr>
            <a:normAutofit fontScale="90000"/>
          </a:bodyPr>
          <a:lstStyle/>
          <a:p>
            <a:r>
              <a:rPr lang="en-US" dirty="0" smtClean="0"/>
              <a:t>Microsoft </a:t>
            </a:r>
            <a:endParaRPr lang="en-US" dirty="0"/>
          </a:p>
        </p:txBody>
      </p:sp>
      <p:sp>
        <p:nvSpPr>
          <p:cNvPr id="3" name="Content Placeholder 2"/>
          <p:cNvSpPr>
            <a:spLocks noGrp="1"/>
          </p:cNvSpPr>
          <p:nvPr>
            <p:ph idx="1"/>
          </p:nvPr>
        </p:nvSpPr>
        <p:spPr>
          <a:xfrm>
            <a:off x="428017" y="1420238"/>
            <a:ext cx="11429999" cy="5107022"/>
          </a:xfrm>
        </p:spPr>
        <p:txBody>
          <a:bodyPr>
            <a:noAutofit/>
          </a:bodyPr>
          <a:lstStyle/>
          <a:p>
            <a:r>
              <a:rPr lang="en-US" sz="2700" dirty="0" smtClean="0"/>
              <a:t>An </a:t>
            </a:r>
            <a:r>
              <a:rPr lang="en-US" sz="2700" dirty="0"/>
              <a:t>American multinational technology company headquartered in Redmond, Washington, that develops, manufactures, licenses, supports and sells computer software, consumer electronics and personal computers and services</a:t>
            </a:r>
            <a:r>
              <a:rPr lang="en-US" sz="2700" dirty="0" smtClean="0"/>
              <a:t>.</a:t>
            </a:r>
          </a:p>
          <a:p>
            <a:r>
              <a:rPr lang="en-US" sz="2700" dirty="0" smtClean="0"/>
              <a:t>Best </a:t>
            </a:r>
            <a:r>
              <a:rPr lang="en-US" sz="2700" dirty="0"/>
              <a:t>known software products are the Microsoft Windows line of operating systems, Microsoft </a:t>
            </a:r>
            <a:r>
              <a:rPr lang="en-US" sz="2700" dirty="0" smtClean="0"/>
              <a:t>Office Suite</a:t>
            </a:r>
            <a:r>
              <a:rPr lang="en-US" sz="2700" dirty="0"/>
              <a:t>, and Internet Explorer </a:t>
            </a:r>
            <a:endParaRPr lang="en-US" sz="2700" dirty="0" smtClean="0"/>
          </a:p>
          <a:p>
            <a:r>
              <a:rPr lang="en-US" sz="2700" dirty="0" smtClean="0"/>
              <a:t>Other products:</a:t>
            </a:r>
            <a:r>
              <a:rPr lang="en-US" sz="2700" dirty="0"/>
              <a:t> Xbox video game consoles and the Microsoft Surface tablet lineup. </a:t>
            </a:r>
            <a:endParaRPr lang="en-US" sz="2700" dirty="0" smtClean="0"/>
          </a:p>
          <a:p>
            <a:r>
              <a:rPr lang="en-US" sz="2700" dirty="0" smtClean="0"/>
              <a:t>As </a:t>
            </a:r>
            <a:r>
              <a:rPr lang="en-US" sz="2700" dirty="0"/>
              <a:t>of 2011, it was the world's largest software maker by </a:t>
            </a:r>
            <a:r>
              <a:rPr lang="en-US" sz="2700" dirty="0" smtClean="0"/>
              <a:t>revenue, and </a:t>
            </a:r>
            <a:r>
              <a:rPr lang="en-US" sz="2700" dirty="0"/>
              <a:t>one of the world's most valuable companies.</a:t>
            </a:r>
          </a:p>
        </p:txBody>
      </p:sp>
    </p:spTree>
    <p:extLst>
      <p:ext uri="{BB962C8B-B14F-4D97-AF65-F5344CB8AC3E}">
        <p14:creationId xmlns:p14="http://schemas.microsoft.com/office/powerpoint/2010/main" val="295243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58529"/>
          </a:xfrm>
        </p:spPr>
        <p:txBody>
          <a:bodyPr>
            <a:normAutofit fontScale="90000"/>
          </a:bodyPr>
          <a:lstStyle/>
          <a:p>
            <a:r>
              <a:rPr lang="en-US" dirty="0" smtClean="0"/>
              <a:t>Early Founding</a:t>
            </a:r>
            <a:endParaRPr lang="en-US" dirty="0"/>
          </a:p>
        </p:txBody>
      </p:sp>
      <p:sp>
        <p:nvSpPr>
          <p:cNvPr id="3" name="Content Placeholder 2"/>
          <p:cNvSpPr>
            <a:spLocks noGrp="1"/>
          </p:cNvSpPr>
          <p:nvPr>
            <p:ph idx="1"/>
          </p:nvPr>
        </p:nvSpPr>
        <p:spPr>
          <a:xfrm>
            <a:off x="593388" y="1439694"/>
            <a:ext cx="11050622" cy="5000017"/>
          </a:xfrm>
        </p:spPr>
        <p:txBody>
          <a:bodyPr>
            <a:normAutofit lnSpcReduction="10000"/>
          </a:bodyPr>
          <a:lstStyle/>
          <a:p>
            <a:r>
              <a:rPr lang="en-US" sz="3200" dirty="0" smtClean="0"/>
              <a:t>Founded in 1975 by boyhood friends Bill Gates and Paul G. Allen</a:t>
            </a:r>
          </a:p>
          <a:p>
            <a:r>
              <a:rPr lang="en-US" sz="3200" dirty="0" smtClean="0"/>
              <a:t>Name Microsoft is derived by microcomputer and software</a:t>
            </a:r>
          </a:p>
          <a:p>
            <a:r>
              <a:rPr lang="en-US" sz="3200" dirty="0" smtClean="0"/>
              <a:t>Microsoft Disk Operating System was released with the IBM PC in 1981, thereafter most personal computer manufacturers licensed the system….lots of money for Microsoft!</a:t>
            </a:r>
          </a:p>
          <a:p>
            <a:r>
              <a:rPr lang="en-US" sz="3200" dirty="0" smtClean="0"/>
              <a:t>By 1993 nearly 90% of the world’s PC ran on Microsoft’s operating system</a:t>
            </a:r>
          </a:p>
          <a:p>
            <a:endParaRPr lang="en-US" dirty="0"/>
          </a:p>
        </p:txBody>
      </p:sp>
    </p:spTree>
    <p:extLst>
      <p:ext uri="{BB962C8B-B14F-4D97-AF65-F5344CB8AC3E}">
        <p14:creationId xmlns:p14="http://schemas.microsoft.com/office/powerpoint/2010/main" val="194455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19618"/>
          </a:xfrm>
        </p:spPr>
        <p:txBody>
          <a:bodyPr>
            <a:normAutofit fontScale="90000"/>
          </a:bodyPr>
          <a:lstStyle/>
          <a:p>
            <a:r>
              <a:rPr lang="en-US" dirty="0" smtClean="0"/>
              <a:t>Encarta </a:t>
            </a:r>
            <a:endParaRPr lang="en-US" dirty="0"/>
          </a:p>
        </p:txBody>
      </p:sp>
      <p:sp>
        <p:nvSpPr>
          <p:cNvPr id="3" name="Content Placeholder 2"/>
          <p:cNvSpPr>
            <a:spLocks noGrp="1"/>
          </p:cNvSpPr>
          <p:nvPr>
            <p:ph idx="1"/>
          </p:nvPr>
        </p:nvSpPr>
        <p:spPr>
          <a:xfrm>
            <a:off x="1141412" y="1429965"/>
            <a:ext cx="9905999" cy="5107021"/>
          </a:xfrm>
        </p:spPr>
        <p:txBody>
          <a:bodyPr>
            <a:normAutofit/>
          </a:bodyPr>
          <a:lstStyle/>
          <a:p>
            <a:r>
              <a:rPr lang="en-US" sz="3200" dirty="0"/>
              <a:t>Microsoft dramatically expanded its electronic publishing division, created in 1985 and already notable for the success of its multimedia </a:t>
            </a:r>
            <a:r>
              <a:rPr lang="en-US" sz="3200" dirty="0" smtClean="0"/>
              <a:t>encyclopedia,</a:t>
            </a:r>
            <a:r>
              <a:rPr lang="en-US" sz="3200" dirty="0"/>
              <a:t> </a:t>
            </a:r>
            <a:r>
              <a:rPr lang="en-US" sz="3200" i="1" dirty="0"/>
              <a:t>Encarta</a:t>
            </a:r>
            <a:r>
              <a:rPr lang="en-US" sz="3200" dirty="0"/>
              <a:t>. </a:t>
            </a:r>
            <a:endParaRPr lang="en-US" sz="3200" dirty="0" smtClean="0"/>
          </a:p>
          <a:p>
            <a:r>
              <a:rPr lang="en-US" sz="3200" dirty="0" smtClean="0"/>
              <a:t>It </a:t>
            </a:r>
            <a:r>
              <a:rPr lang="en-US" sz="3200" dirty="0"/>
              <a:t>also entered the information services and entertainment industries with a wide range of products and services, most notably the Microsoft Network and MSNBC (a joint venture with the National Broadcasting </a:t>
            </a:r>
            <a:r>
              <a:rPr lang="en-US" sz="3200" dirty="0" smtClean="0"/>
              <a:t>Company).</a:t>
            </a:r>
            <a:endParaRPr lang="en-US" sz="3200" dirty="0"/>
          </a:p>
        </p:txBody>
      </p:sp>
    </p:spTree>
    <p:extLst>
      <p:ext uri="{BB962C8B-B14F-4D97-AF65-F5344CB8AC3E}">
        <p14:creationId xmlns:p14="http://schemas.microsoft.com/office/powerpoint/2010/main" val="3882881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53</TotalTime>
  <Words>423</Words>
  <Application>Microsoft Office PowerPoint</Application>
  <PresentationFormat>Custom</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Circuit</vt:lpstr>
      <vt:lpstr>Modern PNW Businesses</vt:lpstr>
      <vt:lpstr>Boeing (in their words) </vt:lpstr>
      <vt:lpstr>Early History</vt:lpstr>
      <vt:lpstr>Planes</vt:lpstr>
      <vt:lpstr>1940-1970s</vt:lpstr>
      <vt:lpstr>1990s-today</vt:lpstr>
      <vt:lpstr>Microsoft </vt:lpstr>
      <vt:lpstr>Early Founding</vt:lpstr>
      <vt:lpstr>Encarta </vt:lpstr>
      <vt:lpstr>Internet </vt:lpstr>
      <vt:lpstr>Sherman Antitrust Act</vt:lpstr>
      <vt:lpstr>Bill Gates</vt:lpstr>
      <vt:lpstr>Discussion </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PNW Businesses</dc:title>
  <dc:creator>Woldendorp, Kirsten    SHS-Staff</dc:creator>
  <cp:lastModifiedBy>Woldendorp, Kirsten    SHS-Staff</cp:lastModifiedBy>
  <cp:revision>9</cp:revision>
  <dcterms:created xsi:type="dcterms:W3CDTF">2016-11-29T22:06:55Z</dcterms:created>
  <dcterms:modified xsi:type="dcterms:W3CDTF">2016-12-06T17:11:31Z</dcterms:modified>
</cp:coreProperties>
</file>