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sldIdLst>
    <p:sldId id="257" r:id="rId2"/>
    <p:sldId id="258" r:id="rId3"/>
    <p:sldId id="259" r:id="rId4"/>
    <p:sldId id="264" r:id="rId5"/>
    <p:sldId id="260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8B9EBBA-996F-894A-B54A-D6246ED52CEA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55789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402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73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859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DFA1846-DA80-1C48-A609-854EA85C59AD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793144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69775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21883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32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199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D0DF5E60-9974-AC48-9591-99C2BB44B7CF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109095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20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8816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Literary Analysis Essay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71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1"/>
            <a:ext cx="8534400" cy="533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Literary </a:t>
            </a:r>
            <a:r>
              <a:rPr lang="en-US" sz="3600" dirty="0"/>
              <a:t>Analysis Essay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6778" y="1524000"/>
            <a:ext cx="10593860" cy="5112190"/>
          </a:xfrm>
        </p:spPr>
        <p:txBody>
          <a:bodyPr>
            <a:normAutofit lnSpcReduction="10000"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A common essay task you will be asked to write in higher education will </a:t>
            </a:r>
            <a:r>
              <a:rPr lang="en-US" sz="4000" dirty="0" smtClean="0">
                <a:solidFill>
                  <a:schemeClr val="tx1"/>
                </a:solidFill>
              </a:rPr>
              <a:t>be literary analysis essays. </a:t>
            </a:r>
            <a:endParaRPr lang="en-US" sz="4000" dirty="0">
              <a:solidFill>
                <a:schemeClr val="tx1"/>
              </a:solidFill>
            </a:endParaRPr>
          </a:p>
          <a:p>
            <a:r>
              <a:rPr lang="en-US" sz="4000" dirty="0">
                <a:solidFill>
                  <a:schemeClr val="tx1"/>
                </a:solidFill>
              </a:rPr>
              <a:t>The intent of a </a:t>
            </a:r>
            <a:r>
              <a:rPr lang="en-US" sz="4000" dirty="0" smtClean="0">
                <a:solidFill>
                  <a:schemeClr val="tx1"/>
                </a:solidFill>
              </a:rPr>
              <a:t>literary </a:t>
            </a:r>
            <a:r>
              <a:rPr lang="en-US" sz="4000" dirty="0">
                <a:solidFill>
                  <a:schemeClr val="tx1"/>
                </a:solidFill>
              </a:rPr>
              <a:t>analysis essay is to </a:t>
            </a:r>
            <a:r>
              <a:rPr lang="en-US" sz="4000" dirty="0" smtClean="0">
                <a:solidFill>
                  <a:schemeClr val="tx1"/>
                </a:solidFill>
              </a:rPr>
              <a:t>look at author intent, message, characterization, social commentary, plot in order to determine larger meaning. </a:t>
            </a:r>
          </a:p>
          <a:p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2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76865"/>
            <a:ext cx="10178322" cy="5379308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For this paper, you will be developing a thesis driven </a:t>
            </a:r>
            <a:r>
              <a:rPr lang="en-US" sz="3200" dirty="0" smtClean="0">
                <a:solidFill>
                  <a:schemeClr val="tx1"/>
                </a:solidFill>
              </a:rPr>
              <a:t>literary </a:t>
            </a:r>
            <a:r>
              <a:rPr lang="en-US" sz="3200" dirty="0">
                <a:solidFill>
                  <a:schemeClr val="tx1"/>
                </a:solidFill>
              </a:rPr>
              <a:t>analysis on </a:t>
            </a:r>
            <a:r>
              <a:rPr lang="en-US" sz="3200" dirty="0" smtClean="0">
                <a:solidFill>
                  <a:schemeClr val="tx1"/>
                </a:solidFill>
              </a:rPr>
              <a:t>aspects of your </a:t>
            </a:r>
            <a:r>
              <a:rPr lang="en-US" sz="3200" dirty="0">
                <a:solidFill>
                  <a:schemeClr val="tx1"/>
                </a:solidFill>
              </a:rPr>
              <a:t>independent </a:t>
            </a:r>
            <a:r>
              <a:rPr lang="en-US" sz="3200" dirty="0" smtClean="0">
                <a:solidFill>
                  <a:schemeClr val="tx1"/>
                </a:solidFill>
              </a:rPr>
              <a:t>novel.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There is no prompt, you are creating </a:t>
            </a:r>
            <a:r>
              <a:rPr lang="en-US" sz="3000" smtClean="0">
                <a:solidFill>
                  <a:schemeClr val="tx1"/>
                </a:solidFill>
              </a:rPr>
              <a:t>the prompt or topic.</a:t>
            </a:r>
            <a:endParaRPr lang="en-US" sz="3000" dirty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You can </a:t>
            </a:r>
            <a:r>
              <a:rPr lang="en-US" sz="3200" dirty="0" smtClean="0">
                <a:solidFill>
                  <a:schemeClr val="tx1"/>
                </a:solidFill>
              </a:rPr>
              <a:t>choose to use character</a:t>
            </a:r>
            <a:r>
              <a:rPr lang="en-US" sz="3200" dirty="0">
                <a:solidFill>
                  <a:schemeClr val="tx1"/>
                </a:solidFill>
              </a:rPr>
              <a:t>, setting, conflicts in the novel, theme, </a:t>
            </a:r>
            <a:r>
              <a:rPr lang="en-US" sz="3200" dirty="0" smtClean="0">
                <a:solidFill>
                  <a:schemeClr val="tx1"/>
                </a:solidFill>
              </a:rPr>
              <a:t>symbolism, point </a:t>
            </a:r>
            <a:r>
              <a:rPr lang="en-US" sz="3200" dirty="0">
                <a:solidFill>
                  <a:schemeClr val="tx1"/>
                </a:solidFill>
              </a:rPr>
              <a:t>of view</a:t>
            </a:r>
            <a:r>
              <a:rPr lang="en-US" sz="3200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Think about </a:t>
            </a:r>
            <a:r>
              <a:rPr lang="en-US" sz="3200" dirty="0" smtClean="0">
                <a:solidFill>
                  <a:schemeClr val="tx1"/>
                </a:solidFill>
              </a:rPr>
              <a:t>how </a:t>
            </a:r>
            <a:r>
              <a:rPr lang="en-US" sz="3200" dirty="0">
                <a:solidFill>
                  <a:schemeClr val="tx1"/>
                </a:solidFill>
              </a:rPr>
              <a:t>these things impact the story or storytelling.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The </a:t>
            </a:r>
            <a:r>
              <a:rPr lang="en-US" sz="3200" dirty="0">
                <a:solidFill>
                  <a:schemeClr val="tx1"/>
                </a:solidFill>
              </a:rPr>
              <a:t>key is that </a:t>
            </a:r>
            <a:r>
              <a:rPr lang="en-US" sz="3200" b="1" i="1" dirty="0">
                <a:solidFill>
                  <a:schemeClr val="tx1"/>
                </a:solidFill>
              </a:rPr>
              <a:t>you must be able to support your </a:t>
            </a:r>
            <a:r>
              <a:rPr lang="en-US" sz="3200" b="1" i="1" dirty="0" smtClean="0">
                <a:solidFill>
                  <a:schemeClr val="tx1"/>
                </a:solidFill>
              </a:rPr>
              <a:t>in-depth </a:t>
            </a:r>
            <a:r>
              <a:rPr lang="en-US" sz="3200" b="1" i="1" dirty="0">
                <a:solidFill>
                  <a:schemeClr val="tx1"/>
                </a:solidFill>
              </a:rPr>
              <a:t>analysis with quotes</a:t>
            </a:r>
            <a:r>
              <a:rPr lang="en-US" sz="3200" dirty="0">
                <a:solidFill>
                  <a:schemeClr val="tx1"/>
                </a:solidFill>
              </a:rPr>
              <a:t> and specificity.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In order to ensure that you are on the right track, you must have your </a:t>
            </a:r>
            <a:r>
              <a:rPr lang="en-US" sz="3200" dirty="0" smtClean="0">
                <a:solidFill>
                  <a:schemeClr val="tx1"/>
                </a:solidFill>
              </a:rPr>
              <a:t>topic </a:t>
            </a:r>
            <a:r>
              <a:rPr lang="en-US" sz="3200" dirty="0">
                <a:solidFill>
                  <a:schemeClr val="tx1"/>
                </a:solidFill>
              </a:rPr>
              <a:t>approved by </a:t>
            </a:r>
            <a:r>
              <a:rPr lang="en-US" sz="3200" dirty="0" smtClean="0">
                <a:solidFill>
                  <a:schemeClr val="tx1"/>
                </a:solidFill>
              </a:rPr>
              <a:t>me.</a:t>
            </a:r>
            <a:endParaRPr lang="en-US" sz="32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512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and the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7" y="1648497"/>
            <a:ext cx="10442339" cy="4739424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We will be stopping the Poetry Unit for 2 ½ weeks to focus solely on the essay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April 27</a:t>
            </a:r>
            <a:r>
              <a:rPr lang="en-US" sz="2800" baseline="30000" dirty="0" smtClean="0">
                <a:solidFill>
                  <a:schemeClr val="tx1"/>
                </a:solidFill>
              </a:rPr>
              <a:t>th</a:t>
            </a:r>
            <a:r>
              <a:rPr lang="en-US" sz="2800" dirty="0" smtClean="0">
                <a:solidFill>
                  <a:schemeClr val="tx1"/>
                </a:solidFill>
              </a:rPr>
              <a:t>-May 1</a:t>
            </a:r>
            <a:r>
              <a:rPr lang="en-US" sz="2800" baseline="30000" dirty="0" smtClean="0">
                <a:solidFill>
                  <a:schemeClr val="tx1"/>
                </a:solidFill>
              </a:rPr>
              <a:t>st</a:t>
            </a:r>
            <a:r>
              <a:rPr lang="en-US" sz="2800" dirty="0" smtClean="0">
                <a:solidFill>
                  <a:schemeClr val="tx1"/>
                </a:solidFill>
              </a:rPr>
              <a:t>: outline work time, with outline due 10pm 5/1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May 4</a:t>
            </a:r>
            <a:r>
              <a:rPr lang="en-US" sz="2800" baseline="30000" dirty="0" smtClean="0">
                <a:solidFill>
                  <a:schemeClr val="tx1"/>
                </a:solidFill>
              </a:rPr>
              <a:t>th</a:t>
            </a:r>
            <a:r>
              <a:rPr lang="en-US" sz="2800" dirty="0" smtClean="0">
                <a:solidFill>
                  <a:schemeClr val="tx1"/>
                </a:solidFill>
              </a:rPr>
              <a:t>-May 8</a:t>
            </a:r>
            <a:r>
              <a:rPr lang="en-US" sz="2800" baseline="30000" dirty="0" smtClean="0">
                <a:solidFill>
                  <a:schemeClr val="tx1"/>
                </a:solidFill>
              </a:rPr>
              <a:t>th</a:t>
            </a:r>
            <a:r>
              <a:rPr lang="en-US" sz="2800" dirty="0" smtClean="0">
                <a:solidFill>
                  <a:schemeClr val="tx1"/>
                </a:solidFill>
              </a:rPr>
              <a:t>: rough draft work time, with rough draft due 10pm 5/8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I encourage you to get someone to peer edit rough draft before you submit 5/8 (encourage but not required)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May 11</a:t>
            </a:r>
            <a:r>
              <a:rPr lang="en-US" sz="2800" baseline="30000" dirty="0" smtClean="0">
                <a:solidFill>
                  <a:schemeClr val="tx1"/>
                </a:solidFill>
              </a:rPr>
              <a:t>th</a:t>
            </a:r>
            <a:r>
              <a:rPr lang="en-US" sz="2800" dirty="0" smtClean="0">
                <a:solidFill>
                  <a:schemeClr val="tx1"/>
                </a:solidFill>
              </a:rPr>
              <a:t>-May 13</a:t>
            </a:r>
            <a:r>
              <a:rPr lang="en-US" sz="2800" baseline="30000" dirty="0" smtClean="0">
                <a:solidFill>
                  <a:schemeClr val="tx1"/>
                </a:solidFill>
              </a:rPr>
              <a:t>th</a:t>
            </a:r>
            <a:r>
              <a:rPr lang="en-US" sz="2800" dirty="0" smtClean="0">
                <a:solidFill>
                  <a:schemeClr val="tx1"/>
                </a:solidFill>
              </a:rPr>
              <a:t>: final essay work time, with final essay due 10pm 5/13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928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Due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8658" y="1367073"/>
            <a:ext cx="4800600" cy="5278171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Outline</a:t>
            </a:r>
            <a:r>
              <a:rPr lang="en-US" sz="60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~ DUE </a:t>
            </a:r>
            <a:r>
              <a:rPr lang="en-US" sz="6000" b="1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Friday 5/1 </a:t>
            </a:r>
            <a:r>
              <a:rPr lang="en-US" sz="60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by </a:t>
            </a:r>
            <a:r>
              <a:rPr lang="en-US" sz="60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10pm on turnitin.com </a:t>
            </a:r>
            <a:endParaRPr lang="en-US" sz="6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6000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Working Thesis Included </a:t>
            </a:r>
            <a:endParaRPr lang="en-US" sz="6000" dirty="0">
              <a:solidFill>
                <a:schemeClr val="tx1"/>
              </a:solidFill>
              <a:latin typeface="Cambria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6000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4 </a:t>
            </a:r>
            <a:r>
              <a:rPr lang="en-US" sz="6000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level outline 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6000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Must include quotes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6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Rough Draft~ DUE </a:t>
            </a:r>
            <a:r>
              <a:rPr lang="en-US" sz="6000" b="1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Friday </a:t>
            </a:r>
            <a:r>
              <a:rPr lang="en-US" sz="6000" b="1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5/8 </a:t>
            </a:r>
            <a:r>
              <a:rPr lang="en-US" sz="60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by 10pm on turnitin.com </a:t>
            </a:r>
            <a:endParaRPr lang="en-US" sz="6000" b="1" dirty="0" smtClean="0">
              <a:solidFill>
                <a:schemeClr val="tx1"/>
              </a:solidFill>
              <a:effectLst/>
              <a:latin typeface="Cambria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6000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Should meet word count (1200-1500)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6000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Works Cited Page needed</a:t>
            </a:r>
            <a:r>
              <a:rPr lang="en-US" sz="4500" b="1" dirty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	</a:t>
            </a:r>
            <a:endParaRPr lang="en-US" sz="45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latin typeface="Cambria"/>
                <a:ea typeface="Calibri"/>
                <a:cs typeface="Times New Roman"/>
              </a:rPr>
              <a:t>	</a:t>
            </a:r>
            <a:endParaRPr lang="en-US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a typeface="Calibri"/>
              <a:cs typeface="Times New Roman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45656" y="1367073"/>
            <a:ext cx="5210558" cy="4825497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Final Essay Requirements</a:t>
            </a:r>
            <a:endParaRPr lang="en-US" sz="2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1200-1500 Words</a:t>
            </a:r>
            <a:endParaRPr lang="en-US" sz="2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Typed, 1” margins, double-spaced, 12 pt. Times font, heading, header w/ page numbers</a:t>
            </a:r>
            <a:endParaRPr lang="en-US" sz="2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In-text citations and Works Cited page. (Must follow MLA format)</a:t>
            </a:r>
            <a:endParaRPr lang="en-US" sz="2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Final Paper ~ DUE </a:t>
            </a:r>
            <a:r>
              <a:rPr lang="en-US" sz="2400" b="1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by </a:t>
            </a:r>
            <a:r>
              <a:rPr lang="en-US" sz="2400" b="1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Wednesday 5/13 </a:t>
            </a:r>
            <a:r>
              <a:rPr lang="en-US" sz="2400" b="1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by </a:t>
            </a:r>
            <a:r>
              <a:rPr lang="en-US" sz="2400" b="1" dirty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10pm to turnitin.com (no hard copy needed)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 b="1" dirty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	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67957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69766"/>
          </a:xfrm>
        </p:spPr>
        <p:txBody>
          <a:bodyPr/>
          <a:lstStyle/>
          <a:p>
            <a:r>
              <a:rPr lang="en-US" dirty="0" smtClean="0"/>
              <a:t>Essay requirements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92195"/>
            <a:ext cx="10178322" cy="5247501"/>
          </a:xfrm>
        </p:spPr>
        <p:txBody>
          <a:bodyPr/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1,200-1,500 </a:t>
            </a:r>
            <a:r>
              <a:rPr lang="en-US" sz="4000" dirty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Words</a:t>
            </a:r>
            <a:endParaRPr lang="en-US" sz="4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dirty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Typed, 1” margins, double-spaced, 12 pt. Times font, heading, header </a:t>
            </a:r>
            <a:r>
              <a:rPr lang="en-US" sz="4000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with </a:t>
            </a:r>
            <a:r>
              <a:rPr lang="en-US" sz="4000" dirty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page numbers</a:t>
            </a:r>
            <a:endParaRPr lang="en-US" sz="4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dirty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In-text citations and Works Cited page. (Must follow MLA format</a:t>
            </a:r>
            <a:r>
              <a:rPr lang="en-US" sz="4000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)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Final due: </a:t>
            </a:r>
            <a:r>
              <a:rPr lang="en-US" sz="4000" b="1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5/13 </a:t>
            </a:r>
            <a:r>
              <a:rPr lang="en-US" sz="4000" b="1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by 10pm</a:t>
            </a:r>
            <a:endParaRPr lang="en-US" sz="4000" b="1" dirty="0">
              <a:solidFill>
                <a:schemeClr val="tx1"/>
              </a:solidFill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01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229</TotalTime>
  <Words>386</Words>
  <Application>Microsoft Office PowerPoint</Application>
  <PresentationFormat>Custom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Badge</vt:lpstr>
      <vt:lpstr>Literary Analysis Essay</vt:lpstr>
      <vt:lpstr>Literary Analysis Essay </vt:lpstr>
      <vt:lpstr>This Essay</vt:lpstr>
      <vt:lpstr>Content and the essay</vt:lpstr>
      <vt:lpstr>Due Dates</vt:lpstr>
      <vt:lpstr>Essay requirements 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Analysis Essay</dc:title>
  <dc:creator>Woldendorp, Kirsten    SHS-Staff</dc:creator>
  <cp:lastModifiedBy>Kirsten Woldendorp</cp:lastModifiedBy>
  <cp:revision>24</cp:revision>
  <dcterms:created xsi:type="dcterms:W3CDTF">2017-05-09T21:04:12Z</dcterms:created>
  <dcterms:modified xsi:type="dcterms:W3CDTF">2020-04-16T19:42:40Z</dcterms:modified>
</cp:coreProperties>
</file>