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7" r:id="rId2"/>
    <p:sldId id="258" r:id="rId3"/>
    <p:sldId id="259" r:id="rId4"/>
    <p:sldId id="260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578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0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3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5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79314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977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188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9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0DF5E60-9974-AC48-9591-99C2BB44B7CF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0909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0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816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Analysis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1"/>
            <a:ext cx="85344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Literary </a:t>
            </a:r>
            <a:r>
              <a:rPr lang="en-US" sz="3600" dirty="0"/>
              <a:t>Analysis Essay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778" y="1524000"/>
            <a:ext cx="10593860" cy="511219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A common essay task you will be asked to write in higher education will </a:t>
            </a:r>
            <a:r>
              <a:rPr lang="en-US" sz="4000" dirty="0" smtClean="0">
                <a:solidFill>
                  <a:schemeClr val="tx1"/>
                </a:solidFill>
              </a:rPr>
              <a:t>be literary analysis </a:t>
            </a:r>
            <a:r>
              <a:rPr lang="en-US" sz="4000" dirty="0" smtClean="0">
                <a:solidFill>
                  <a:schemeClr val="tx1"/>
                </a:solidFill>
              </a:rPr>
              <a:t>essays. 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en-US" sz="4000" dirty="0">
                <a:solidFill>
                  <a:schemeClr val="tx1"/>
                </a:solidFill>
              </a:rPr>
              <a:t>The intent of a </a:t>
            </a:r>
            <a:r>
              <a:rPr lang="en-US" sz="4000" dirty="0" smtClean="0">
                <a:solidFill>
                  <a:schemeClr val="tx1"/>
                </a:solidFill>
              </a:rPr>
              <a:t>literary </a:t>
            </a:r>
            <a:r>
              <a:rPr lang="en-US" sz="4000" dirty="0">
                <a:solidFill>
                  <a:schemeClr val="tx1"/>
                </a:solidFill>
              </a:rPr>
              <a:t>analysis essay is to </a:t>
            </a:r>
            <a:r>
              <a:rPr lang="en-US" sz="4000" dirty="0" smtClean="0">
                <a:solidFill>
                  <a:schemeClr val="tx1"/>
                </a:solidFill>
              </a:rPr>
              <a:t>look at author intent, message, characterization, social commentary, plot in order to determine larger meaning. 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76865"/>
            <a:ext cx="10178322" cy="53793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For this paper, you will be developing a thesis driven </a:t>
            </a:r>
            <a:r>
              <a:rPr lang="en-US" sz="3200" dirty="0" smtClean="0">
                <a:solidFill>
                  <a:schemeClr val="tx1"/>
                </a:solidFill>
              </a:rPr>
              <a:t>literary </a:t>
            </a:r>
            <a:r>
              <a:rPr lang="en-US" sz="3200" dirty="0">
                <a:solidFill>
                  <a:schemeClr val="tx1"/>
                </a:solidFill>
              </a:rPr>
              <a:t>analysis on </a:t>
            </a:r>
            <a:r>
              <a:rPr lang="en-US" sz="3200" dirty="0" smtClean="0">
                <a:solidFill>
                  <a:schemeClr val="tx1"/>
                </a:solidFill>
              </a:rPr>
              <a:t>aspects of your </a:t>
            </a:r>
            <a:r>
              <a:rPr lang="en-US" sz="3200" dirty="0">
                <a:solidFill>
                  <a:schemeClr val="tx1"/>
                </a:solidFill>
              </a:rPr>
              <a:t>independent </a:t>
            </a:r>
            <a:r>
              <a:rPr lang="en-US" sz="3200" dirty="0" smtClean="0">
                <a:solidFill>
                  <a:schemeClr val="tx1"/>
                </a:solidFill>
              </a:rPr>
              <a:t>novel.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There is no prompt, you are creating </a:t>
            </a:r>
            <a:r>
              <a:rPr lang="en-US" sz="3000" smtClean="0">
                <a:solidFill>
                  <a:schemeClr val="tx1"/>
                </a:solidFill>
              </a:rPr>
              <a:t>the prompt or topic.</a:t>
            </a:r>
            <a:endParaRPr lang="en-US" sz="30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You can </a:t>
            </a:r>
            <a:r>
              <a:rPr lang="en-US" sz="3200" dirty="0" smtClean="0">
                <a:solidFill>
                  <a:schemeClr val="tx1"/>
                </a:solidFill>
              </a:rPr>
              <a:t>choose </a:t>
            </a:r>
            <a:r>
              <a:rPr lang="en-US" sz="3200" dirty="0" smtClean="0">
                <a:solidFill>
                  <a:schemeClr val="tx1"/>
                </a:solidFill>
              </a:rPr>
              <a:t>to use character</a:t>
            </a:r>
            <a:r>
              <a:rPr lang="en-US" sz="3200" dirty="0">
                <a:solidFill>
                  <a:schemeClr val="tx1"/>
                </a:solidFill>
              </a:rPr>
              <a:t>, setting, conflicts in the novel, theme, </a:t>
            </a:r>
            <a:r>
              <a:rPr lang="en-US" sz="3200" dirty="0" smtClean="0">
                <a:solidFill>
                  <a:schemeClr val="tx1"/>
                </a:solidFill>
              </a:rPr>
              <a:t>symbolism, point </a:t>
            </a:r>
            <a:r>
              <a:rPr lang="en-US" sz="3200" dirty="0">
                <a:solidFill>
                  <a:schemeClr val="tx1"/>
                </a:solidFill>
              </a:rPr>
              <a:t>of view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Think about </a:t>
            </a:r>
            <a:r>
              <a:rPr lang="en-US" sz="3200" dirty="0" smtClean="0">
                <a:solidFill>
                  <a:schemeClr val="tx1"/>
                </a:solidFill>
              </a:rPr>
              <a:t>how </a:t>
            </a:r>
            <a:r>
              <a:rPr lang="en-US" sz="3200" dirty="0">
                <a:solidFill>
                  <a:schemeClr val="tx1"/>
                </a:solidFill>
              </a:rPr>
              <a:t>these things impact the story or storytelling.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The </a:t>
            </a:r>
            <a:r>
              <a:rPr lang="en-US" sz="3200" dirty="0">
                <a:solidFill>
                  <a:schemeClr val="tx1"/>
                </a:solidFill>
              </a:rPr>
              <a:t>key is that </a:t>
            </a:r>
            <a:r>
              <a:rPr lang="en-US" sz="3200" b="1" i="1" dirty="0">
                <a:solidFill>
                  <a:schemeClr val="tx1"/>
                </a:solidFill>
              </a:rPr>
              <a:t>you must be able to support your </a:t>
            </a:r>
            <a:r>
              <a:rPr lang="en-US" sz="3200" b="1" i="1" dirty="0" smtClean="0">
                <a:solidFill>
                  <a:schemeClr val="tx1"/>
                </a:solidFill>
              </a:rPr>
              <a:t>in-depth </a:t>
            </a:r>
            <a:r>
              <a:rPr lang="en-US" sz="3200" b="1" i="1" dirty="0">
                <a:solidFill>
                  <a:schemeClr val="tx1"/>
                </a:solidFill>
              </a:rPr>
              <a:t>analysis with quotes</a:t>
            </a:r>
            <a:r>
              <a:rPr lang="en-US" sz="3200" dirty="0">
                <a:solidFill>
                  <a:schemeClr val="tx1"/>
                </a:solidFill>
              </a:rPr>
              <a:t> and specificity.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In order to ensure that you are on the right track, you must have your </a:t>
            </a:r>
            <a:r>
              <a:rPr lang="en-US" sz="3200" dirty="0" smtClean="0">
                <a:solidFill>
                  <a:schemeClr val="tx1"/>
                </a:solidFill>
              </a:rPr>
              <a:t>topic </a:t>
            </a:r>
            <a:r>
              <a:rPr lang="en-US" sz="3200" dirty="0">
                <a:solidFill>
                  <a:schemeClr val="tx1"/>
                </a:solidFill>
              </a:rPr>
              <a:t>approved by </a:t>
            </a:r>
            <a:r>
              <a:rPr lang="en-US" sz="3200" dirty="0" smtClean="0">
                <a:solidFill>
                  <a:schemeClr val="tx1"/>
                </a:solidFill>
              </a:rPr>
              <a:t>me.</a:t>
            </a:r>
            <a:endParaRPr lang="en-US" sz="3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51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8658" y="1367073"/>
            <a:ext cx="4800600" cy="527817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Topic </a:t>
            </a:r>
            <a:r>
              <a:rPr lang="en-US" sz="6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Approval~ Tuesday 10/28</a:t>
            </a:r>
          </a:p>
          <a:p>
            <a:pPr marL="0" indent="0">
              <a:buNone/>
            </a:pPr>
            <a:endParaRPr lang="en-US" sz="6000" dirty="0">
              <a:solidFill>
                <a:schemeClr val="tx1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Outline~ DUE </a:t>
            </a:r>
            <a:r>
              <a:rPr lang="en-US" sz="6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Friday 11/1 </a:t>
            </a:r>
            <a:r>
              <a:rPr lang="en-US" sz="6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by 10pm on turnitin.com </a:t>
            </a:r>
            <a:endParaRPr lang="en-US" sz="6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60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Working Thesis Included 		</a:t>
            </a:r>
            <a:endParaRPr lang="en-US" sz="6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60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4 level outline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60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Must include quotes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Rough Draft~ DUE </a:t>
            </a:r>
            <a:r>
              <a:rPr lang="en-US" sz="6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Friday 11/8 </a:t>
            </a:r>
            <a:r>
              <a:rPr lang="en-US" sz="6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by 10pm on turnitin.com AND hard copy to class on Tuesday 11/12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	</a:t>
            </a:r>
            <a:endParaRPr lang="en-US" sz="45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mbria"/>
                <a:ea typeface="Calibri"/>
                <a:cs typeface="Times New Roman"/>
              </a:rPr>
              <a:t>	</a:t>
            </a:r>
            <a:endParaRPr lang="en-US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45656" y="1367073"/>
            <a:ext cx="5210558" cy="4825497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Peer editing </a:t>
            </a:r>
            <a:r>
              <a:rPr lang="en-US" sz="24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Tuesday 11/12</a:t>
            </a:r>
            <a:endParaRPr lang="en-US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1200-1500 Words</a:t>
            </a:r>
            <a:endParaRPr lang="en-US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Typed, 1” margins, double-spaced, 12 pt. Times font, heading, header w/ page numbers</a:t>
            </a:r>
            <a:endParaRPr lang="en-US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In-text citations and Works Cited page. (Must follow MLA format)</a:t>
            </a:r>
            <a:endParaRPr lang="en-US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Final Paper ~ DUE </a:t>
            </a:r>
            <a:r>
              <a:rPr lang="en-US" sz="24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by Friday 11/15 by </a:t>
            </a:r>
            <a:r>
              <a:rPr lang="en-US" sz="24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10pm to turnitin.com (no hard copy needed)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	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6795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9766"/>
          </a:xfrm>
        </p:spPr>
        <p:txBody>
          <a:bodyPr/>
          <a:lstStyle/>
          <a:p>
            <a:r>
              <a:rPr lang="en-US" dirty="0" smtClean="0"/>
              <a:t>Essay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92195"/>
            <a:ext cx="10178322" cy="5247501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1,200-1,500 </a:t>
            </a: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Words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Typed, 1” margins, double-spaced, 12 pt. Times font, heading, header </a:t>
            </a:r>
            <a:r>
              <a:rPr lang="en-US" sz="4000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with </a:t>
            </a: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page numbers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In-text citations and Works Cited page. (Must follow MLA format</a:t>
            </a:r>
            <a:r>
              <a:rPr lang="en-US" sz="4000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Final due: </a:t>
            </a:r>
            <a:r>
              <a:rPr lang="en-US" sz="4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11/15 </a:t>
            </a:r>
            <a:r>
              <a:rPr lang="en-US" sz="4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by 10pm</a:t>
            </a:r>
            <a:endParaRPr lang="en-US" sz="40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00433"/>
            <a:ext cx="10178322" cy="504979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Figure out what you are going to analyze in your novel Write a working thesis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Give me a rough outline of what you are going to argue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Best format to you</a:t>
            </a:r>
          </a:p>
        </p:txBody>
      </p:sp>
    </p:spTree>
    <p:extLst>
      <p:ext uri="{BB962C8B-B14F-4D97-AF65-F5344CB8AC3E}">
        <p14:creationId xmlns:p14="http://schemas.microsoft.com/office/powerpoint/2010/main" val="173051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224</TotalTime>
  <Words>313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Gill Sans MT</vt:lpstr>
      <vt:lpstr>Impact</vt:lpstr>
      <vt:lpstr>Times New Roman</vt:lpstr>
      <vt:lpstr>Badge</vt:lpstr>
      <vt:lpstr>Literary Analysis Essay</vt:lpstr>
      <vt:lpstr>Literary Analysis Essay </vt:lpstr>
      <vt:lpstr>This Essay</vt:lpstr>
      <vt:lpstr>Due Dates</vt:lpstr>
      <vt:lpstr>Essay requirements </vt:lpstr>
      <vt:lpstr>Task Today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Analysis Essay</dc:title>
  <dc:creator>Woldendorp, Kirsten    SHS-Staff</dc:creator>
  <cp:lastModifiedBy>Woldendorp, Kirsten    SHS-Staff</cp:lastModifiedBy>
  <cp:revision>23</cp:revision>
  <dcterms:created xsi:type="dcterms:W3CDTF">2017-05-09T21:04:12Z</dcterms:created>
  <dcterms:modified xsi:type="dcterms:W3CDTF">2019-10-28T18:06:21Z</dcterms:modified>
</cp:coreProperties>
</file>