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7" r:id="rId1"/>
  </p:sldMasterIdLst>
  <p:sldIdLst>
    <p:sldId id="257" r:id="rId2"/>
    <p:sldId id="258" r:id="rId3"/>
    <p:sldId id="259" r:id="rId4"/>
    <p:sldId id="260" r:id="rId5"/>
    <p:sldId id="262" r:id="rId6"/>
    <p:sldId id="263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8B9EBBA-996F-894A-B54A-D6246ED52CEA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55789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402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73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8593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DFA1846-DA80-1C48-A609-854EA85C59AD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0793144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69775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1883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32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19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D0DF5E60-9974-AC48-9591-99C2BB44B7CF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32109095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201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3/27/2019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88161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Literary Analysis Essay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18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304801"/>
            <a:ext cx="8534400" cy="533400"/>
          </a:xfrm>
        </p:spPr>
        <p:txBody>
          <a:bodyPr>
            <a:noAutofit/>
          </a:bodyPr>
          <a:lstStyle/>
          <a:p>
            <a:r>
              <a:rPr lang="en-US" sz="3600" dirty="0" smtClean="0"/>
              <a:t>Literary </a:t>
            </a:r>
            <a:r>
              <a:rPr lang="en-US" sz="3600" dirty="0"/>
              <a:t>Analysis Essay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6778" y="1524000"/>
            <a:ext cx="10593860" cy="5112190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chemeClr val="tx1"/>
                </a:solidFill>
              </a:rPr>
              <a:t>A common essay task you will be asked to write in higher education will </a:t>
            </a:r>
            <a:r>
              <a:rPr lang="en-US" sz="4000" dirty="0" smtClean="0">
                <a:solidFill>
                  <a:schemeClr val="tx1"/>
                </a:solidFill>
              </a:rPr>
              <a:t>be literary analysis </a:t>
            </a:r>
            <a:r>
              <a:rPr lang="en-US" sz="4000" dirty="0">
                <a:solidFill>
                  <a:schemeClr val="tx1"/>
                </a:solidFill>
              </a:rPr>
              <a:t>papers. </a:t>
            </a:r>
          </a:p>
          <a:p>
            <a:r>
              <a:rPr lang="en-US" sz="4000" dirty="0">
                <a:solidFill>
                  <a:schemeClr val="tx1"/>
                </a:solidFill>
              </a:rPr>
              <a:t>The intent of a </a:t>
            </a:r>
            <a:r>
              <a:rPr lang="en-US" sz="4000" dirty="0" smtClean="0">
                <a:solidFill>
                  <a:schemeClr val="tx1"/>
                </a:solidFill>
              </a:rPr>
              <a:t>literary </a:t>
            </a:r>
            <a:r>
              <a:rPr lang="en-US" sz="4000" dirty="0">
                <a:solidFill>
                  <a:schemeClr val="tx1"/>
                </a:solidFill>
              </a:rPr>
              <a:t>analysis essay is to </a:t>
            </a:r>
            <a:r>
              <a:rPr lang="en-US" sz="4000" dirty="0" smtClean="0">
                <a:solidFill>
                  <a:schemeClr val="tx1"/>
                </a:solidFill>
              </a:rPr>
              <a:t>look at author intent, message, characterization, social commentary, plot in order to determine larger meaning. </a:t>
            </a:r>
          </a:p>
          <a:p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2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This Essay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276865"/>
            <a:ext cx="10178322" cy="5379308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For this paper, you will be developing a thesis driven </a:t>
            </a:r>
            <a:r>
              <a:rPr lang="en-US" sz="3200" dirty="0" smtClean="0">
                <a:solidFill>
                  <a:schemeClr val="tx1"/>
                </a:solidFill>
              </a:rPr>
              <a:t>literary </a:t>
            </a:r>
            <a:r>
              <a:rPr lang="en-US" sz="3200" dirty="0">
                <a:solidFill>
                  <a:schemeClr val="tx1"/>
                </a:solidFill>
              </a:rPr>
              <a:t>analysis on </a:t>
            </a:r>
            <a:r>
              <a:rPr lang="en-US" sz="3200" dirty="0" smtClean="0">
                <a:solidFill>
                  <a:schemeClr val="tx1"/>
                </a:solidFill>
              </a:rPr>
              <a:t>aspects of your </a:t>
            </a:r>
            <a:r>
              <a:rPr lang="en-US" sz="3200" dirty="0">
                <a:solidFill>
                  <a:schemeClr val="tx1"/>
                </a:solidFill>
              </a:rPr>
              <a:t>independent </a:t>
            </a:r>
            <a:r>
              <a:rPr lang="en-US" sz="3200" dirty="0" smtClean="0">
                <a:solidFill>
                  <a:schemeClr val="tx1"/>
                </a:solidFill>
              </a:rPr>
              <a:t>novel. </a:t>
            </a:r>
            <a:endParaRPr lang="en-US" sz="3200" dirty="0">
              <a:solidFill>
                <a:schemeClr val="tx1"/>
              </a:solidFill>
            </a:endParaRPr>
          </a:p>
          <a:p>
            <a:r>
              <a:rPr lang="en-US" sz="3200" dirty="0">
                <a:solidFill>
                  <a:schemeClr val="tx1"/>
                </a:solidFill>
              </a:rPr>
              <a:t>You can </a:t>
            </a:r>
            <a:r>
              <a:rPr lang="en-US" sz="3200" dirty="0" smtClean="0">
                <a:solidFill>
                  <a:schemeClr val="tx1"/>
                </a:solidFill>
              </a:rPr>
              <a:t>choose use </a:t>
            </a:r>
            <a:r>
              <a:rPr lang="en-US" sz="3200" dirty="0">
                <a:solidFill>
                  <a:schemeClr val="tx1"/>
                </a:solidFill>
              </a:rPr>
              <a:t>of character, setting, conflicts in the novel, theme, symbolism, use of point of view</a:t>
            </a:r>
            <a:r>
              <a:rPr lang="en-US" sz="3200" dirty="0" smtClean="0">
                <a:solidFill>
                  <a:schemeClr val="tx1"/>
                </a:solidFill>
              </a:rPr>
              <a:t>.</a:t>
            </a:r>
          </a:p>
          <a:p>
            <a:pPr lvl="1"/>
            <a:r>
              <a:rPr lang="en-US" sz="3200" dirty="0">
                <a:solidFill>
                  <a:schemeClr val="tx1"/>
                </a:solidFill>
              </a:rPr>
              <a:t>Think about  how these things impact the story or storytelling.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solidFill>
                  <a:schemeClr val="tx1"/>
                </a:solidFill>
              </a:rPr>
              <a:t>The </a:t>
            </a:r>
            <a:r>
              <a:rPr lang="en-US" sz="3200" dirty="0">
                <a:solidFill>
                  <a:schemeClr val="tx1"/>
                </a:solidFill>
              </a:rPr>
              <a:t>key is that </a:t>
            </a:r>
            <a:r>
              <a:rPr lang="en-US" sz="3200" b="1" i="1" dirty="0">
                <a:solidFill>
                  <a:schemeClr val="tx1"/>
                </a:solidFill>
              </a:rPr>
              <a:t>you must be able to support your in depth analysis with quotes</a:t>
            </a:r>
            <a:r>
              <a:rPr lang="en-US" sz="3200" dirty="0">
                <a:solidFill>
                  <a:schemeClr val="tx1"/>
                </a:solidFill>
              </a:rPr>
              <a:t> and specificity.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chemeClr val="tx1"/>
                </a:solidFill>
              </a:rPr>
              <a:t>In order to ensure that you are on the right track, you must have your </a:t>
            </a:r>
            <a:r>
              <a:rPr lang="en-US" sz="3200" dirty="0" smtClean="0">
                <a:solidFill>
                  <a:schemeClr val="tx1"/>
                </a:solidFill>
              </a:rPr>
              <a:t>topic </a:t>
            </a:r>
            <a:r>
              <a:rPr lang="en-US" sz="3200" dirty="0">
                <a:solidFill>
                  <a:schemeClr val="tx1"/>
                </a:solidFill>
              </a:rPr>
              <a:t>approved by </a:t>
            </a:r>
            <a:r>
              <a:rPr lang="en-US" sz="3200" dirty="0" smtClean="0">
                <a:solidFill>
                  <a:schemeClr val="tx1"/>
                </a:solidFill>
              </a:rPr>
              <a:t>me.</a:t>
            </a:r>
            <a:endParaRPr lang="en-US" sz="3200" dirty="0">
              <a:solidFill>
                <a:schemeClr val="tx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1512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Due Dates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8658" y="1367073"/>
            <a:ext cx="4800600" cy="517216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4000" b="1" dirty="0" smtClean="0">
              <a:effectLst/>
              <a:latin typeface="Cambria"/>
              <a:ea typeface="Calibri"/>
              <a:cs typeface="Times New Roman"/>
            </a:endParaRPr>
          </a:p>
          <a:p>
            <a:pPr marL="0" indent="0">
              <a:buNone/>
            </a:pPr>
            <a:r>
              <a:rPr lang="en-US" sz="4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Topic Approval~ Thursday 3/28</a:t>
            </a:r>
          </a:p>
          <a:p>
            <a:pPr marL="0" indent="0">
              <a:buNone/>
            </a:pPr>
            <a:endParaRPr lang="en-US" sz="4000" dirty="0">
              <a:solidFill>
                <a:schemeClr val="tx1"/>
              </a:solidFill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Outline~ DUE </a:t>
            </a: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Sunday 3/31 </a:t>
            </a:r>
            <a:r>
              <a:rPr lang="en-US" sz="4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by 10pm on turnitin.com 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Working Thesis Included 		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3 part outline (I, II, III)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4 level outline (I, A, 1.) 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Must include quotes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Rough Draft~ DUE </a:t>
            </a: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Wednesday 4/3 </a:t>
            </a:r>
            <a:r>
              <a:rPr lang="en-US" sz="4000" b="1" dirty="0" smtClean="0">
                <a:solidFill>
                  <a:schemeClr val="tx1"/>
                </a:solidFill>
                <a:effectLst/>
                <a:latin typeface="Cambria"/>
                <a:ea typeface="Calibri"/>
                <a:cs typeface="Times New Roman"/>
              </a:rPr>
              <a:t>by 10pm on turnitin.com AND hard copy to class on Thursday 4/4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0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	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smtClean="0">
                <a:latin typeface="Cambria"/>
                <a:ea typeface="Calibri"/>
                <a:cs typeface="Times New Roman"/>
              </a:rPr>
              <a:t>	</a:t>
            </a:r>
            <a:endParaRPr lang="en-US" dirty="0" smtClean="0"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dirty="0">
              <a:ea typeface="Calibri"/>
              <a:cs typeface="Times New Roman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1575303"/>
            <a:ext cx="4800600" cy="5069941"/>
          </a:xfrm>
        </p:spPr>
        <p:txBody>
          <a:bodyPr>
            <a:normAutofit fontScale="55000" lnSpcReduction="20000"/>
          </a:bodyPr>
          <a:lstStyle/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Peer editing </a:t>
            </a:r>
            <a:r>
              <a:rPr lang="en-US" sz="44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Thursday 4/4</a:t>
            </a:r>
            <a:endParaRPr lang="en-US" sz="4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4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1200-1500 Words</a:t>
            </a:r>
            <a:endParaRPr lang="en-US" sz="4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4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Typed, 1” margins, double-spaced, 12 pt. Times font, heading, header w/ page numbers</a:t>
            </a:r>
            <a:endParaRPr lang="en-US" sz="4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4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In-text citations and Works Cited page. (Must follow MLA format)</a:t>
            </a:r>
            <a:endParaRPr lang="en-US" sz="4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4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Final Paper ~ </a:t>
            </a:r>
            <a:r>
              <a:rPr lang="en-US" sz="4400" b="1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DUE </a:t>
            </a:r>
            <a:r>
              <a:rPr lang="en-US" sz="4400" b="1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by Friday </a:t>
            </a:r>
            <a:r>
              <a:rPr lang="en-US" sz="44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4/5 by </a:t>
            </a:r>
            <a:r>
              <a:rPr lang="en-US" sz="44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10pm to turnitin.com (no hard copy needed)</a:t>
            </a:r>
          </a:p>
          <a:p>
            <a:pPr marL="0" indent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5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 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400433"/>
            <a:ext cx="10178322" cy="504979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</a:rPr>
              <a:t>Figure out what you are going to analyze in your novel Write a working thesis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Give me a rough outline of what you are going to argue</a:t>
            </a:r>
          </a:p>
          <a:p>
            <a:r>
              <a:rPr lang="en-US" sz="3200" dirty="0" smtClean="0">
                <a:solidFill>
                  <a:schemeClr val="tx1"/>
                </a:solidFill>
              </a:rPr>
              <a:t>Best format to you</a:t>
            </a:r>
          </a:p>
        </p:txBody>
      </p:sp>
    </p:spTree>
    <p:extLst>
      <p:ext uri="{BB962C8B-B14F-4D97-AF65-F5344CB8AC3E}">
        <p14:creationId xmlns:p14="http://schemas.microsoft.com/office/powerpoint/2010/main" val="173051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69766"/>
          </a:xfrm>
        </p:spPr>
        <p:txBody>
          <a:bodyPr/>
          <a:lstStyle/>
          <a:p>
            <a:r>
              <a:rPr lang="en-US" dirty="0" smtClean="0"/>
              <a:t>Essay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392195"/>
            <a:ext cx="10178322" cy="5247501"/>
          </a:xfrm>
        </p:spPr>
        <p:txBody>
          <a:bodyPr/>
          <a:lstStyle/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1200-1500 Words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Typed, 1” margins, double-spaced, 12 pt. Times font, heading, header w/ page numbers</a:t>
            </a:r>
            <a:endParaRPr lang="en-US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dirty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In-text citations and Works Cited page. (Must follow MLA format</a:t>
            </a:r>
            <a:r>
              <a:rPr lang="en-US" sz="4000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)</a:t>
            </a:r>
          </a:p>
          <a:p>
            <a:pPr>
              <a:lnSpc>
                <a:spcPct val="115000"/>
              </a:lnSpc>
              <a:spcBef>
                <a:spcPts val="0"/>
              </a:spcBef>
            </a:pPr>
            <a:r>
              <a:rPr lang="en-US" sz="4000" b="1" dirty="0" smtClean="0">
                <a:solidFill>
                  <a:schemeClr val="tx1"/>
                </a:solidFill>
                <a:latin typeface="Cambria"/>
                <a:ea typeface="Calibri"/>
                <a:cs typeface="Times New Roman"/>
              </a:rPr>
              <a:t>Final due: 4/5 by 10pm</a:t>
            </a:r>
            <a:endParaRPr lang="en-US" sz="4000" b="1" dirty="0">
              <a:solidFill>
                <a:schemeClr val="tx1"/>
              </a:solidFill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016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167</TotalTime>
  <Words>304</Words>
  <Application>Microsoft Office PowerPoint</Application>
  <PresentationFormat>Widescreen</PresentationFormat>
  <Paragraphs>40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</vt:lpstr>
      <vt:lpstr>Gill Sans MT</vt:lpstr>
      <vt:lpstr>Impact</vt:lpstr>
      <vt:lpstr>Times New Roman</vt:lpstr>
      <vt:lpstr>Badge</vt:lpstr>
      <vt:lpstr>Literary Analysis Essay</vt:lpstr>
      <vt:lpstr>Literary Analysis Essay </vt:lpstr>
      <vt:lpstr>This Essay</vt:lpstr>
      <vt:lpstr>Due Dates</vt:lpstr>
      <vt:lpstr>Task Today</vt:lpstr>
      <vt:lpstr>Essay requirements 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Comparative Analysis Essay</dc:title>
  <dc:creator>Woldendorp, Kirsten    SHS-Staff</dc:creator>
  <cp:lastModifiedBy>Woldendorp, Kirsten    SHS-Staff</cp:lastModifiedBy>
  <cp:revision>16</cp:revision>
  <dcterms:created xsi:type="dcterms:W3CDTF">2017-05-09T21:04:12Z</dcterms:created>
  <dcterms:modified xsi:type="dcterms:W3CDTF">2019-03-27T21:17:35Z</dcterms:modified>
</cp:coreProperties>
</file>