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306" r:id="rId37"/>
    <p:sldId id="307" r:id="rId38"/>
    <p:sldId id="308" r:id="rId39"/>
    <p:sldId id="309" r:id="rId40"/>
    <p:sldId id="31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76C23EA-0E4D-49EC-961E-5217782FC4E5}" type="datetimeFigureOut">
              <a:rPr lang="en-US" smtClean="0"/>
              <a:t>10/25/2016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7564617-7FE2-4685-A8D7-DA8B0869F15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C23EA-0E4D-49EC-961E-5217782FC4E5}"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64617-7FE2-4685-A8D7-DA8B0869F15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C23EA-0E4D-49EC-961E-5217782FC4E5}"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64617-7FE2-4685-A8D7-DA8B0869F15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C23EA-0E4D-49EC-961E-5217782FC4E5}"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64617-7FE2-4685-A8D7-DA8B0869F15F}"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C23EA-0E4D-49EC-961E-5217782FC4E5}"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64617-7FE2-4685-A8D7-DA8B0869F15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76C23EA-0E4D-49EC-961E-5217782FC4E5}"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64617-7FE2-4685-A8D7-DA8B0869F15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C23EA-0E4D-49EC-961E-5217782FC4E5}" type="datetimeFigureOut">
              <a:rPr lang="en-US" smtClean="0"/>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564617-7FE2-4685-A8D7-DA8B0869F15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C23EA-0E4D-49EC-961E-5217782FC4E5}" type="datetimeFigureOut">
              <a:rPr lang="en-US" smtClean="0"/>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564617-7FE2-4685-A8D7-DA8B0869F15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C23EA-0E4D-49EC-961E-5217782FC4E5}" type="datetimeFigureOut">
              <a:rPr lang="en-US" smtClean="0"/>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564617-7FE2-4685-A8D7-DA8B0869F1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C23EA-0E4D-49EC-961E-5217782FC4E5}"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64617-7FE2-4685-A8D7-DA8B0869F1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C23EA-0E4D-49EC-961E-5217782FC4E5}"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64617-7FE2-4685-A8D7-DA8B0869F1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76C23EA-0E4D-49EC-961E-5217782FC4E5}" type="datetimeFigureOut">
              <a:rPr lang="en-US" smtClean="0"/>
              <a:t>10/25/2016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7564617-7FE2-4685-A8D7-DA8B0869F1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2: Medicine Creek</a:t>
            </a:r>
            <a:endParaRPr lang="en-US" dirty="0"/>
          </a:p>
        </p:txBody>
      </p:sp>
      <p:sp>
        <p:nvSpPr>
          <p:cNvPr id="5" name="Subtitle 4"/>
          <p:cNvSpPr>
            <a:spLocks noGrp="1"/>
          </p:cNvSpPr>
          <p:nvPr>
            <p:ph type="subTitle" idx="1"/>
          </p:nvPr>
        </p:nvSpPr>
        <p:spPr/>
        <p:txBody>
          <a:bodyPr/>
          <a:lstStyle/>
          <a:p>
            <a:r>
              <a:rPr lang="en-US" dirty="0" smtClean="0"/>
              <a:t>Tal, </a:t>
            </a:r>
            <a:r>
              <a:rPr lang="en-US" dirty="0" err="1" smtClean="0"/>
              <a:t>Parinita</a:t>
            </a:r>
            <a:r>
              <a:rPr lang="en-US" dirty="0" smtClean="0"/>
              <a:t>, </a:t>
            </a:r>
            <a:r>
              <a:rPr lang="en-US" dirty="0" err="1" smtClean="0"/>
              <a:t>Daya</a:t>
            </a:r>
            <a:r>
              <a:rPr lang="en-US" dirty="0" smtClean="0"/>
              <a:t>, and Makena</a:t>
            </a:r>
            <a:endParaRPr lang="en-US" dirty="0"/>
          </a:p>
        </p:txBody>
      </p:sp>
    </p:spTree>
    <p:extLst>
      <p:ext uri="{BB962C8B-B14F-4D97-AF65-F5344CB8AC3E}">
        <p14:creationId xmlns:p14="http://schemas.microsoft.com/office/powerpoint/2010/main" val="3866940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fontAlgn="base">
              <a:buFont typeface="+mj-lt"/>
              <a:buAutoNum type="arabicPeriod"/>
            </a:pPr>
            <a:r>
              <a:rPr lang="en-US" dirty="0"/>
              <a:t>What do you think has led to the feelings of resentment and talks of war between the whites and Natives? </a:t>
            </a:r>
          </a:p>
          <a:p>
            <a:pPr marL="457200" indent="-457200" fontAlgn="base">
              <a:buFont typeface="+mj-lt"/>
              <a:buAutoNum type="arabicPeriod"/>
            </a:pPr>
            <a:r>
              <a:rPr lang="en-US" dirty="0" smtClean="0"/>
              <a:t>What </a:t>
            </a:r>
            <a:r>
              <a:rPr lang="en-US" dirty="0"/>
              <a:t>sort of advantages/disadvantages do you think the natives will face if they do go to war with the whites?</a:t>
            </a:r>
          </a:p>
          <a:p>
            <a:pPr marL="457200" indent="-457200" fontAlgn="base">
              <a:buFont typeface="+mj-lt"/>
              <a:buAutoNum type="arabicPeriod"/>
            </a:pPr>
            <a:r>
              <a:rPr lang="en-US" dirty="0" smtClean="0"/>
              <a:t>What </a:t>
            </a:r>
            <a:r>
              <a:rPr lang="en-US" dirty="0"/>
              <a:t>position is Sam in, and how do you think he should act?</a:t>
            </a:r>
          </a:p>
        </p:txBody>
      </p:sp>
      <p:sp>
        <p:nvSpPr>
          <p:cNvPr id="3" name="Title 2"/>
          <p:cNvSpPr>
            <a:spLocks noGrp="1"/>
          </p:cNvSpPr>
          <p:nvPr>
            <p:ph type="title"/>
          </p:nvPr>
        </p:nvSpPr>
        <p:spPr/>
        <p:txBody>
          <a:bodyPr/>
          <a:lstStyle/>
          <a:p>
            <a:r>
              <a:rPr lang="en-US" dirty="0" smtClean="0"/>
              <a:t>Discussion Questions</a:t>
            </a:r>
            <a:endParaRPr lang="en-US" dirty="0"/>
          </a:p>
        </p:txBody>
      </p:sp>
    </p:spTree>
    <p:extLst>
      <p:ext uri="{BB962C8B-B14F-4D97-AF65-F5344CB8AC3E}">
        <p14:creationId xmlns:p14="http://schemas.microsoft.com/office/powerpoint/2010/main" val="598526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4: Ceremony</a:t>
            </a:r>
            <a:endParaRPr lang="en-US" dirty="0"/>
          </a:p>
        </p:txBody>
      </p:sp>
      <p:sp>
        <p:nvSpPr>
          <p:cNvPr id="5" name="Subtitle 4"/>
          <p:cNvSpPr>
            <a:spLocks noGrp="1"/>
          </p:cNvSpPr>
          <p:nvPr>
            <p:ph type="subTitle" idx="1"/>
          </p:nvPr>
        </p:nvSpPr>
        <p:spPr/>
        <p:txBody>
          <a:bodyPr/>
          <a:lstStyle/>
          <a:p>
            <a:r>
              <a:rPr lang="en-US" dirty="0" smtClean="0"/>
              <a:t>Keara, Hollie, Jai and Kaylee </a:t>
            </a:r>
            <a:endParaRPr lang="en-US" dirty="0"/>
          </a:p>
        </p:txBody>
      </p:sp>
    </p:spTree>
    <p:extLst>
      <p:ext uri="{BB962C8B-B14F-4D97-AF65-F5344CB8AC3E}">
        <p14:creationId xmlns:p14="http://schemas.microsoft.com/office/powerpoint/2010/main" val="1212387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This chapter follows Chief </a:t>
            </a:r>
            <a:r>
              <a:rPr lang="en-US" dirty="0" err="1"/>
              <a:t>Leschi’s</a:t>
            </a:r>
            <a:r>
              <a:rPr lang="en-US" dirty="0"/>
              <a:t> transition in becoming War Chief. It describes the sense of brotherhood with the </a:t>
            </a:r>
            <a:r>
              <a:rPr lang="en-US" dirty="0" err="1"/>
              <a:t>Whuluge</a:t>
            </a:r>
            <a:r>
              <a:rPr lang="en-US" dirty="0"/>
              <a:t>, and the way Sam, as a white man, has started to understand the mentality and intentions of the </a:t>
            </a:r>
            <a:r>
              <a:rPr lang="en-US" dirty="0" err="1"/>
              <a:t>Whuluge</a:t>
            </a:r>
            <a:r>
              <a:rPr lang="en-US" dirty="0"/>
              <a:t>. </a:t>
            </a:r>
          </a:p>
          <a:p>
            <a:r>
              <a:rPr lang="en-US" dirty="0"/>
              <a:t>This chapter also follows the course of action the </a:t>
            </a:r>
            <a:r>
              <a:rPr lang="en-US" dirty="0" err="1"/>
              <a:t>Whuluge</a:t>
            </a:r>
            <a:r>
              <a:rPr lang="en-US" dirty="0"/>
              <a:t> are planning to take. Specifically, the “three-tries”. </a:t>
            </a:r>
          </a:p>
          <a:p>
            <a:r>
              <a:rPr lang="en-US" i="1" dirty="0"/>
              <a:t>“We will fight. Then we will try to make peace. Three times we will repeat the offer of peace. If, after the third try, the Whites refuse to sit in council with us, we will drive them from this land.” (</a:t>
            </a:r>
            <a:r>
              <a:rPr lang="en-US" i="1" dirty="0" err="1"/>
              <a:t>Kaylene</a:t>
            </a:r>
            <a:r>
              <a:rPr lang="en-US" i="1" dirty="0"/>
              <a:t> 86)</a:t>
            </a:r>
            <a:endParaRPr lang="en-US" dirty="0"/>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425323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Sam Devin - Is the main white character in the book and a fur trapper who spends time with </a:t>
            </a:r>
            <a:r>
              <a:rPr lang="en-US" dirty="0" err="1"/>
              <a:t>Leschi’s</a:t>
            </a:r>
            <a:r>
              <a:rPr lang="en-US" dirty="0"/>
              <a:t> tribe. He learned their language and became good friends with Leschi. He helps the Native Americans at the demands of Gov. Isaac Stevens who “controls” to Northwest region. Sam is a friend to the Indians and when they decide to go to war with the Whites Sam remains neutral.</a:t>
            </a:r>
          </a:p>
          <a:p>
            <a:r>
              <a:rPr lang="en-US" dirty="0"/>
              <a:t>Chief Leschi - Chief Leschi is an essential character to the plot. He has been appointed war chief by the people, and now holds the highest title of honor in his tribe, despite his lack of experience. He is committed to fighting against the white men who infringe upon their territory and endanger his people. </a:t>
            </a:r>
          </a:p>
          <a:p>
            <a:r>
              <a:rPr lang="en-US" dirty="0" err="1"/>
              <a:t>Quiemuth</a:t>
            </a:r>
            <a:r>
              <a:rPr lang="en-US" dirty="0"/>
              <a:t> - </a:t>
            </a:r>
            <a:r>
              <a:rPr lang="en-US" dirty="0" err="1"/>
              <a:t>Quiemuth</a:t>
            </a:r>
            <a:r>
              <a:rPr lang="en-US" dirty="0"/>
              <a:t> is the Chief’s brother, and he plays an important character in this narrative; however, he is not a major protagonist in this chapter. He is committed to his brother, supporting him in his transition into War Chief..  As he says on page 78, “We have been chosen to fight for our people, and the War Chief was born to lead un in that fight.”</a:t>
            </a:r>
          </a:p>
        </p:txBody>
      </p:sp>
      <p:sp>
        <p:nvSpPr>
          <p:cNvPr id="3" name="Title 2"/>
          <p:cNvSpPr>
            <a:spLocks noGrp="1"/>
          </p:cNvSpPr>
          <p:nvPr>
            <p:ph type="title"/>
          </p:nvPr>
        </p:nvSpPr>
        <p:spPr/>
        <p:txBody>
          <a:bodyPr/>
          <a:lstStyle/>
          <a:p>
            <a:r>
              <a:rPr lang="en-US" dirty="0" smtClean="0"/>
              <a:t>Characters</a:t>
            </a:r>
            <a:endParaRPr lang="en-US" dirty="0"/>
          </a:p>
        </p:txBody>
      </p:sp>
    </p:spTree>
    <p:extLst>
      <p:ext uri="{BB962C8B-B14F-4D97-AF65-F5344CB8AC3E}">
        <p14:creationId xmlns:p14="http://schemas.microsoft.com/office/powerpoint/2010/main" val="3249086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rmAutofit fontScale="77500" lnSpcReduction="20000"/>
          </a:bodyPr>
          <a:lstStyle/>
          <a:p>
            <a:r>
              <a:rPr lang="en-US" dirty="0"/>
              <a:t>“We have a War Chief, and we will follow him without fear. Those of us whose destiny is to die will give our lives so that the people may live. We have been chosen to fight for our people, and the War Chief was born to lead us in that fight” (78).</a:t>
            </a:r>
          </a:p>
          <a:p>
            <a:r>
              <a:rPr lang="en-US" dirty="0"/>
              <a:t>“the other men had accepted as War Chief the man who had been a peaceful farmer until that day. Through the ceremony, they recognized his new role and declared him their champion. In the name of their tribes, they had helped the hero accepted the assignment that had been given at birth.” (84).</a:t>
            </a:r>
          </a:p>
          <a:p>
            <a:r>
              <a:rPr lang="en-US" dirty="0"/>
              <a:t>“The White women and children will not raise weapons against us. They are not warriors or soldiers, and we will not kill them… Our purpose is not to force the Whites from this land. Our purpose is to make them recognize our right to live here as our people have done since the Creator brought them to this place… Although we bring death to the enemy, we open the way to life for our people.” (86). </a:t>
            </a:r>
          </a:p>
        </p:txBody>
      </p:sp>
      <p:sp>
        <p:nvSpPr>
          <p:cNvPr id="3" name="Title 2"/>
          <p:cNvSpPr>
            <a:spLocks noGrp="1"/>
          </p:cNvSpPr>
          <p:nvPr>
            <p:ph type="title"/>
          </p:nvPr>
        </p:nvSpPr>
        <p:spPr/>
        <p:txBody>
          <a:bodyPr/>
          <a:lstStyle/>
          <a:p>
            <a:r>
              <a:rPr lang="en-US" dirty="0" smtClean="0"/>
              <a:t>Quotes</a:t>
            </a:r>
            <a:endParaRPr lang="en-US" dirty="0"/>
          </a:p>
        </p:txBody>
      </p:sp>
    </p:spTree>
    <p:extLst>
      <p:ext uri="{BB962C8B-B14F-4D97-AF65-F5344CB8AC3E}">
        <p14:creationId xmlns:p14="http://schemas.microsoft.com/office/powerpoint/2010/main" val="2605691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0" indent="-457200">
              <a:buFont typeface="+mj-lt"/>
              <a:buAutoNum type="arabicPeriod"/>
            </a:pPr>
            <a:r>
              <a:rPr lang="en-US" dirty="0"/>
              <a:t>Sam is essentially a "middleman" between the natives and the European settlers. Is it possible for Sam to be accepted and become accustomed to the Natives, despite the vastly differing cultures and beliefs that he has been introduced to?</a:t>
            </a:r>
          </a:p>
          <a:p>
            <a:pPr marL="457200" indent="-457200">
              <a:buFont typeface="+mj-lt"/>
              <a:buAutoNum type="arabicPeriod"/>
            </a:pPr>
            <a:r>
              <a:rPr lang="en-US" dirty="0"/>
              <a:t>Chief Leschi was appointed the war chief, despite not having the qualifications or experience. Yet, the tribe still treats him accordingly. Does this type of respect come from simply holding a title, or from one's personal  character?</a:t>
            </a:r>
          </a:p>
          <a:p>
            <a:pPr marL="457200" indent="-457200">
              <a:buFont typeface="+mj-lt"/>
              <a:buAutoNum type="arabicPeriod"/>
            </a:pPr>
            <a:r>
              <a:rPr lang="en-US" dirty="0"/>
              <a:t>Should the native tribe trust Sam as their "middle-man", despite the conflicts between the Native Americans and white settlers?</a:t>
            </a:r>
          </a:p>
        </p:txBody>
      </p:sp>
      <p:sp>
        <p:nvSpPr>
          <p:cNvPr id="3" name="Title 2"/>
          <p:cNvSpPr>
            <a:spLocks noGrp="1"/>
          </p:cNvSpPr>
          <p:nvPr>
            <p:ph type="title"/>
          </p:nvPr>
        </p:nvSpPr>
        <p:spPr/>
        <p:txBody>
          <a:bodyPr/>
          <a:lstStyle/>
          <a:p>
            <a:r>
              <a:rPr lang="en-US" dirty="0" smtClean="0"/>
              <a:t>Discussion Questions</a:t>
            </a:r>
            <a:endParaRPr lang="en-US" dirty="0"/>
          </a:p>
        </p:txBody>
      </p:sp>
    </p:spTree>
    <p:extLst>
      <p:ext uri="{BB962C8B-B14F-4D97-AF65-F5344CB8AC3E}">
        <p14:creationId xmlns:p14="http://schemas.microsoft.com/office/powerpoint/2010/main" val="2041125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5: Fox Island</a:t>
            </a:r>
            <a:endParaRPr lang="en-US" dirty="0"/>
          </a:p>
        </p:txBody>
      </p:sp>
      <p:sp>
        <p:nvSpPr>
          <p:cNvPr id="5" name="Subtitle 4"/>
          <p:cNvSpPr>
            <a:spLocks noGrp="1"/>
          </p:cNvSpPr>
          <p:nvPr>
            <p:ph type="subTitle" idx="1"/>
          </p:nvPr>
        </p:nvSpPr>
        <p:spPr/>
        <p:txBody>
          <a:bodyPr/>
          <a:lstStyle/>
          <a:p>
            <a:r>
              <a:rPr lang="en-US" dirty="0" smtClean="0"/>
              <a:t>Aimee and Marine</a:t>
            </a:r>
            <a:endParaRPr lang="en-US" dirty="0"/>
          </a:p>
        </p:txBody>
      </p:sp>
    </p:spTree>
    <p:extLst>
      <p:ext uri="{BB962C8B-B14F-4D97-AF65-F5344CB8AC3E}">
        <p14:creationId xmlns:p14="http://schemas.microsoft.com/office/powerpoint/2010/main" val="3974831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fontAlgn="base"/>
            <a:r>
              <a:rPr lang="en-US" dirty="0"/>
              <a:t>Chief </a:t>
            </a:r>
            <a:r>
              <a:rPr lang="en-US" dirty="0" err="1"/>
              <a:t>leschi</a:t>
            </a:r>
            <a:r>
              <a:rPr lang="en-US" dirty="0"/>
              <a:t> says that he will call for peace a total of three times.</a:t>
            </a:r>
          </a:p>
          <a:p>
            <a:pPr lvl="1" fontAlgn="base"/>
            <a:r>
              <a:rPr lang="en-US" dirty="0"/>
              <a:t>First he asks for peaceful negotiations on Fox Island</a:t>
            </a:r>
          </a:p>
          <a:p>
            <a:pPr lvl="2" fontAlgn="base"/>
            <a:r>
              <a:rPr lang="en-US" dirty="0"/>
              <a:t>Simmons says no, attempts to bomb the island </a:t>
            </a:r>
          </a:p>
          <a:p>
            <a:pPr lvl="2" fontAlgn="base"/>
            <a:r>
              <a:rPr lang="en-US" dirty="0"/>
              <a:t>Simmons </a:t>
            </a:r>
            <a:r>
              <a:rPr lang="en-US" dirty="0" err="1"/>
              <a:t>realises</a:t>
            </a:r>
            <a:r>
              <a:rPr lang="en-US" dirty="0"/>
              <a:t> that he has no cannons.</a:t>
            </a:r>
          </a:p>
          <a:p>
            <a:pPr lvl="2" fontAlgn="base"/>
            <a:r>
              <a:rPr lang="en-US" dirty="0"/>
              <a:t>Simmons calls for another steamship, but by the time it arrives, the native </a:t>
            </a:r>
            <a:r>
              <a:rPr lang="en-US" dirty="0" err="1"/>
              <a:t>americans</a:t>
            </a:r>
            <a:r>
              <a:rPr lang="en-US" dirty="0"/>
              <a:t> have already paddled off. Simmons doesn’t notice until it is too late.</a:t>
            </a:r>
          </a:p>
          <a:p>
            <a:pPr lvl="1" fontAlgn="base"/>
            <a:r>
              <a:rPr lang="en-US" dirty="0"/>
              <a:t>The white governor still has not return from the east, and chief </a:t>
            </a:r>
            <a:r>
              <a:rPr lang="en-US" dirty="0" err="1"/>
              <a:t>leschi</a:t>
            </a:r>
            <a:r>
              <a:rPr lang="en-US" dirty="0"/>
              <a:t> tries one more time to negotiate peace with the white settlers, to no avail.</a:t>
            </a:r>
          </a:p>
          <a:p>
            <a:pPr lvl="1" fontAlgn="base"/>
            <a:r>
              <a:rPr lang="en-US" dirty="0"/>
              <a:t>Chief </a:t>
            </a:r>
            <a:r>
              <a:rPr lang="en-US" dirty="0" err="1"/>
              <a:t>leschi</a:t>
            </a:r>
            <a:r>
              <a:rPr lang="en-US" dirty="0"/>
              <a:t> says he will save his last try for peace until the white governor comes back.</a:t>
            </a:r>
          </a:p>
          <a:p>
            <a:endParaRPr lang="en-US" dirty="0"/>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3608276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Chief Leschi</a:t>
            </a:r>
            <a:r>
              <a:rPr lang="en-US" dirty="0"/>
              <a:t>: Chief appointed by the white governor of the native </a:t>
            </a:r>
            <a:r>
              <a:rPr lang="en-US" dirty="0" err="1"/>
              <a:t>americans</a:t>
            </a:r>
            <a:r>
              <a:rPr lang="en-US" dirty="0"/>
              <a:t> tribes </a:t>
            </a:r>
            <a:r>
              <a:rPr lang="en-US" dirty="0" err="1"/>
              <a:t>Nisquallies</a:t>
            </a:r>
            <a:r>
              <a:rPr lang="en-US" dirty="0"/>
              <a:t> and a part of the </a:t>
            </a:r>
            <a:r>
              <a:rPr lang="en-US" dirty="0" err="1"/>
              <a:t>Puyallups</a:t>
            </a:r>
            <a:endParaRPr lang="en-US" dirty="0"/>
          </a:p>
          <a:p>
            <a:r>
              <a:rPr lang="en-US" u="sng" dirty="0" smtClean="0"/>
              <a:t>Simmons</a:t>
            </a:r>
            <a:r>
              <a:rPr lang="en-US" u="sng" dirty="0"/>
              <a:t>:</a:t>
            </a:r>
            <a:r>
              <a:rPr lang="en-US" dirty="0"/>
              <a:t> Governor’s assistant, one of the </a:t>
            </a:r>
            <a:r>
              <a:rPr lang="en-US" dirty="0" err="1"/>
              <a:t>the</a:t>
            </a:r>
            <a:r>
              <a:rPr lang="en-US" dirty="0"/>
              <a:t> first white settlers. </a:t>
            </a:r>
          </a:p>
          <a:p>
            <a:r>
              <a:rPr lang="en-US" u="sng" dirty="0" smtClean="0"/>
              <a:t>Sam</a:t>
            </a:r>
            <a:r>
              <a:rPr lang="en-US" u="sng" dirty="0"/>
              <a:t>:</a:t>
            </a:r>
            <a:r>
              <a:rPr lang="en-US" dirty="0"/>
              <a:t> White fur trapper, does not choose a side, friend with natives and whites. </a:t>
            </a:r>
          </a:p>
        </p:txBody>
      </p:sp>
      <p:sp>
        <p:nvSpPr>
          <p:cNvPr id="3" name="Title 2"/>
          <p:cNvSpPr>
            <a:spLocks noGrp="1"/>
          </p:cNvSpPr>
          <p:nvPr>
            <p:ph type="title"/>
          </p:nvPr>
        </p:nvSpPr>
        <p:spPr/>
        <p:txBody>
          <a:bodyPr/>
          <a:lstStyle/>
          <a:p>
            <a:r>
              <a:rPr lang="en-US" dirty="0" smtClean="0"/>
              <a:t>Characters</a:t>
            </a:r>
            <a:endParaRPr lang="en-US" dirty="0"/>
          </a:p>
        </p:txBody>
      </p:sp>
    </p:spTree>
    <p:extLst>
      <p:ext uri="{BB962C8B-B14F-4D97-AF65-F5344CB8AC3E}">
        <p14:creationId xmlns:p14="http://schemas.microsoft.com/office/powerpoint/2010/main" val="1680957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dirty="0"/>
              <a:t>“Did he [Sam Devin] tell you [Smith] that I [Chief Leschi] vowed to make three attempts at peace before we drive the Whites from this land?” (105)</a:t>
            </a:r>
          </a:p>
          <a:p>
            <a:pPr fontAlgn="base"/>
            <a:r>
              <a:rPr lang="en-US" dirty="0"/>
              <a:t>“Mason get the message from Sandy smith. He could have set up preliminary talks with the tribal leader, but as </a:t>
            </a:r>
            <a:r>
              <a:rPr lang="en-US" dirty="0" smtClean="0"/>
              <a:t>Sam </a:t>
            </a:r>
            <a:r>
              <a:rPr lang="en-US" dirty="0"/>
              <a:t>expected, he did nothing about chief </a:t>
            </a:r>
            <a:r>
              <a:rPr lang="en-US" dirty="0" err="1"/>
              <a:t>L</a:t>
            </a:r>
            <a:r>
              <a:rPr lang="en-US" dirty="0" err="1" smtClean="0"/>
              <a:t>eschi’s</a:t>
            </a:r>
            <a:r>
              <a:rPr lang="en-US" dirty="0" smtClean="0"/>
              <a:t> </a:t>
            </a:r>
            <a:r>
              <a:rPr lang="en-US" dirty="0"/>
              <a:t>peace gesture.” (107)</a:t>
            </a:r>
          </a:p>
          <a:p>
            <a:endParaRPr lang="en-US" dirty="0"/>
          </a:p>
        </p:txBody>
      </p:sp>
      <p:sp>
        <p:nvSpPr>
          <p:cNvPr id="3" name="Title 2"/>
          <p:cNvSpPr>
            <a:spLocks noGrp="1"/>
          </p:cNvSpPr>
          <p:nvPr>
            <p:ph type="title"/>
          </p:nvPr>
        </p:nvSpPr>
        <p:spPr/>
        <p:txBody>
          <a:bodyPr/>
          <a:lstStyle/>
          <a:p>
            <a:r>
              <a:rPr lang="en-US" dirty="0" smtClean="0"/>
              <a:t>Quotes</a:t>
            </a:r>
            <a:endParaRPr lang="en-US" dirty="0"/>
          </a:p>
        </p:txBody>
      </p:sp>
    </p:spTree>
    <p:extLst>
      <p:ext uri="{BB962C8B-B14F-4D97-AF65-F5344CB8AC3E}">
        <p14:creationId xmlns:p14="http://schemas.microsoft.com/office/powerpoint/2010/main" val="2646459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a:t>
            </a:r>
            <a:endParaRPr lang="en-US" dirty="0"/>
          </a:p>
        </p:txBody>
      </p:sp>
      <p:sp>
        <p:nvSpPr>
          <p:cNvPr id="5" name="Rectangle 2"/>
          <p:cNvSpPr>
            <a:spLocks noGrp="1" noChangeArrowheads="1"/>
          </p:cNvSpPr>
          <p:nvPr>
            <p:ph idx="1"/>
          </p:nvPr>
        </p:nvSpPr>
        <p:spPr bwMode="auto">
          <a:xfrm>
            <a:off x="699248" y="2202096"/>
            <a:ext cx="7745506"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eaLnBrk="0" fontAlgn="base" hangingPunct="0">
              <a:spcBef>
                <a:spcPct val="0"/>
              </a:spcBef>
              <a:spcAft>
                <a:spcPct val="0"/>
              </a:spcAft>
              <a:buClrTx/>
            </a:pPr>
            <a:r>
              <a:rPr kumimoji="0" lang="en-US" altLang="en-US" sz="2000" b="0" i="0" u="none" strike="noStrike" cap="none" normalizeH="0" baseline="0" dirty="0" smtClean="0">
                <a:ln>
                  <a:noFill/>
                </a:ln>
                <a:solidFill>
                  <a:srgbClr val="000000"/>
                </a:solidFill>
                <a:effectLst/>
                <a:latin typeface="Open Sans"/>
              </a:rPr>
              <a:t>Treaty is brought to the Native Americans (to their leader Chief </a:t>
            </a:r>
            <a:r>
              <a:rPr kumimoji="0" lang="en-US" altLang="en-US" sz="2000" b="0" i="0" u="none" strike="noStrike" cap="none" normalizeH="0" baseline="0" dirty="0" err="1" smtClean="0">
                <a:ln>
                  <a:noFill/>
                </a:ln>
                <a:solidFill>
                  <a:srgbClr val="000000"/>
                </a:solidFill>
                <a:effectLst/>
                <a:latin typeface="Open Sans"/>
              </a:rPr>
              <a:t>Leschi</a:t>
            </a:r>
            <a:r>
              <a:rPr kumimoji="0" lang="en-US" altLang="en-US" sz="2000" b="0" i="0" u="none" strike="noStrike" cap="none" normalizeH="0" baseline="0" dirty="0" smtClean="0">
                <a:ln>
                  <a:noFill/>
                </a:ln>
                <a:solidFill>
                  <a:srgbClr val="000000"/>
                </a:solidFill>
                <a:effectLst/>
                <a:latin typeface="Open Sans"/>
              </a:rPr>
              <a:t>)</a:t>
            </a:r>
          </a:p>
          <a:p>
            <a:pPr eaLnBrk="0" fontAlgn="base" hangingPunct="0">
              <a:spcBef>
                <a:spcPct val="0"/>
              </a:spcBef>
              <a:spcAft>
                <a:spcPct val="0"/>
              </a:spcAft>
              <a:buClrTx/>
            </a:pPr>
            <a:r>
              <a:rPr kumimoji="0" lang="en-US" altLang="en-US" sz="2000" b="0" i="0" u="none" strike="noStrike" cap="none" normalizeH="0" baseline="0" dirty="0" smtClean="0">
                <a:ln>
                  <a:noFill/>
                </a:ln>
                <a:solidFill>
                  <a:srgbClr val="000000"/>
                </a:solidFill>
                <a:effectLst/>
                <a:latin typeface="Open Sans"/>
              </a:rPr>
              <a:t>Sam explains to them how they are required to sign it and the “formal process”</a:t>
            </a:r>
            <a:endParaRPr kumimoji="0" lang="en-US" altLang="en-US" sz="7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Open Sans"/>
              </a:rPr>
              <a:t>Their opinion on the process</a:t>
            </a:r>
            <a:endParaRPr kumimoji="0" lang="en-US" altLang="en-US" sz="700" b="0" i="0" u="none" strike="noStrike" cap="none" normalizeH="0" baseline="0" dirty="0" smtClean="0">
              <a:ln>
                <a:noFill/>
              </a:ln>
              <a:solidFill>
                <a:schemeClr val="tx1"/>
              </a:solidFill>
              <a:effectLst/>
            </a:endParaRPr>
          </a:p>
          <a:p>
            <a:pPr eaLnBrk="0" fontAlgn="base" hangingPunct="0">
              <a:spcBef>
                <a:spcPct val="0"/>
              </a:spcBef>
              <a:spcAft>
                <a:spcPct val="0"/>
              </a:spcAft>
              <a:buClrTx/>
            </a:pPr>
            <a:r>
              <a:rPr kumimoji="0" lang="en-US" altLang="en-US" sz="2000" b="0" i="0" u="none" strike="noStrike" cap="none" normalizeH="0" baseline="0" dirty="0" smtClean="0">
                <a:ln>
                  <a:noFill/>
                </a:ln>
                <a:solidFill>
                  <a:srgbClr val="000000"/>
                </a:solidFill>
                <a:effectLst/>
                <a:latin typeface="Open Sans"/>
              </a:rPr>
              <a:t>Both the Indians and Sam realize the ridiculous nature of  the treaty </a:t>
            </a:r>
            <a:endParaRPr kumimoji="0" lang="en-US" altLang="en-US" sz="7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Open Sans"/>
              </a:rPr>
              <a:t>It is unfair</a:t>
            </a:r>
            <a:endParaRPr kumimoji="0" lang="en-US" altLang="en-US" sz="700" b="0" i="0" u="none" strike="noStrike" cap="none" normalizeH="0" baseline="0" dirty="0" smtClean="0">
              <a:ln>
                <a:noFill/>
              </a:ln>
              <a:solidFill>
                <a:schemeClr val="tx1"/>
              </a:solidFill>
              <a:effectLst/>
            </a:endParaRPr>
          </a:p>
          <a:p>
            <a:pPr eaLnBrk="0" fontAlgn="base" hangingPunct="0">
              <a:spcBef>
                <a:spcPct val="0"/>
              </a:spcBef>
              <a:spcAft>
                <a:spcPct val="0"/>
              </a:spcAft>
              <a:buClrTx/>
            </a:pPr>
            <a:r>
              <a:rPr kumimoji="0" lang="en-US" altLang="en-US" sz="2000" b="0" i="0" u="none" strike="noStrike" cap="none" normalizeH="0" baseline="0" dirty="0" smtClean="0">
                <a:ln>
                  <a:noFill/>
                </a:ln>
                <a:solidFill>
                  <a:srgbClr val="000000"/>
                </a:solidFill>
                <a:effectLst/>
                <a:latin typeface="Open Sans"/>
              </a:rPr>
              <a:t>Sam confronts Gov. Stevens with his frustrations</a:t>
            </a:r>
            <a:endParaRPr kumimoji="0" lang="en-US" altLang="en-US" sz="7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Open Sans"/>
              </a:rPr>
              <a:t>He disregards the concerns Sam has</a:t>
            </a:r>
            <a:endParaRPr kumimoji="0" lang="en-US" altLang="en-US" sz="700" b="0" i="0" u="none" strike="noStrike" cap="none" normalizeH="0" baseline="0" dirty="0" smtClean="0">
              <a:ln>
                <a:noFill/>
              </a:ln>
              <a:solidFill>
                <a:schemeClr val="tx1"/>
              </a:solidFill>
              <a:effectLst/>
            </a:endParaRPr>
          </a:p>
          <a:p>
            <a:pPr eaLnBrk="0" fontAlgn="base" hangingPunct="0">
              <a:spcBef>
                <a:spcPct val="0"/>
              </a:spcBef>
              <a:spcAft>
                <a:spcPct val="0"/>
              </a:spcAft>
              <a:buClrTx/>
            </a:pPr>
            <a:r>
              <a:rPr kumimoji="0" lang="en-US" altLang="en-US" sz="2000" b="0" i="0" u="none" strike="noStrike" cap="none" normalizeH="0" baseline="0" dirty="0" smtClean="0">
                <a:ln>
                  <a:noFill/>
                </a:ln>
                <a:solidFill>
                  <a:srgbClr val="000000"/>
                </a:solidFill>
                <a:effectLst/>
                <a:latin typeface="Open Sans"/>
              </a:rPr>
              <a:t>Indians refuse to sign the treaty and are willing to fight</a:t>
            </a:r>
          </a:p>
          <a:p>
            <a:pPr eaLnBrk="0" fontAlgn="base" hangingPunct="0">
              <a:spcBef>
                <a:spcPct val="0"/>
              </a:spcBef>
              <a:spcAft>
                <a:spcPct val="0"/>
              </a:spcAft>
              <a:buClrTx/>
            </a:pPr>
            <a:r>
              <a:rPr kumimoji="0" lang="en-US" altLang="en-US" sz="2000" b="0" i="0" u="none" strike="noStrike" cap="none" normalizeH="0" baseline="0" dirty="0" smtClean="0">
                <a:ln>
                  <a:noFill/>
                </a:ln>
                <a:solidFill>
                  <a:srgbClr val="000000"/>
                </a:solidFill>
                <a:effectLst/>
                <a:latin typeface="Open Sans"/>
              </a:rPr>
              <a:t>Sam is placed under arrest for “interfering with the process”</a:t>
            </a:r>
            <a:endParaRPr kumimoji="0" lang="en-US" altLang="en-US" sz="7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40226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Why did the Native </a:t>
            </a:r>
            <a:r>
              <a:rPr lang="en-US" dirty="0" err="1"/>
              <a:t>americans</a:t>
            </a:r>
            <a:r>
              <a:rPr lang="en-US" dirty="0"/>
              <a:t> negotiate peace from a point of power?</a:t>
            </a:r>
          </a:p>
          <a:p>
            <a:r>
              <a:rPr lang="en-US" dirty="0"/>
              <a:t>Why did the Native </a:t>
            </a:r>
            <a:r>
              <a:rPr lang="en-US" dirty="0" err="1"/>
              <a:t>americans</a:t>
            </a:r>
            <a:r>
              <a:rPr lang="en-US" dirty="0"/>
              <a:t> stay on the island when the first steam ship arrived</a:t>
            </a:r>
          </a:p>
          <a:p>
            <a:r>
              <a:rPr lang="en-US" dirty="0"/>
              <a:t>Why did Simmons try to attack the Native </a:t>
            </a:r>
            <a:r>
              <a:rPr lang="en-US" dirty="0" err="1"/>
              <a:t>americans</a:t>
            </a:r>
            <a:r>
              <a:rPr lang="en-US" dirty="0"/>
              <a:t> even after he was advised that doing so would be pointless and unnecessarily risk lives?</a:t>
            </a:r>
          </a:p>
        </p:txBody>
      </p:sp>
      <p:sp>
        <p:nvSpPr>
          <p:cNvPr id="3" name="Title 2"/>
          <p:cNvSpPr>
            <a:spLocks noGrp="1"/>
          </p:cNvSpPr>
          <p:nvPr>
            <p:ph type="title"/>
          </p:nvPr>
        </p:nvSpPr>
        <p:spPr/>
        <p:txBody>
          <a:bodyPr/>
          <a:lstStyle/>
          <a:p>
            <a:r>
              <a:rPr lang="en-US" dirty="0" smtClean="0"/>
              <a:t>Discussion Questions</a:t>
            </a:r>
            <a:endParaRPr lang="en-US" dirty="0"/>
          </a:p>
        </p:txBody>
      </p:sp>
    </p:spTree>
    <p:extLst>
      <p:ext uri="{BB962C8B-B14F-4D97-AF65-F5344CB8AC3E}">
        <p14:creationId xmlns:p14="http://schemas.microsoft.com/office/powerpoint/2010/main" val="2842746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6: Winter War</a:t>
            </a:r>
            <a:endParaRPr lang="en-US" dirty="0"/>
          </a:p>
        </p:txBody>
      </p:sp>
      <p:sp>
        <p:nvSpPr>
          <p:cNvPr id="5" name="Subtitle 4"/>
          <p:cNvSpPr>
            <a:spLocks noGrp="1"/>
          </p:cNvSpPr>
          <p:nvPr>
            <p:ph type="subTitle" idx="1"/>
          </p:nvPr>
        </p:nvSpPr>
        <p:spPr/>
        <p:txBody>
          <a:bodyPr/>
          <a:lstStyle/>
          <a:p>
            <a:r>
              <a:rPr lang="en-US" dirty="0" err="1" smtClean="0"/>
              <a:t>Navik</a:t>
            </a:r>
            <a:r>
              <a:rPr lang="en-US" dirty="0" smtClean="0"/>
              <a:t>, Noah, </a:t>
            </a:r>
            <a:r>
              <a:rPr lang="en-US" dirty="0" err="1" smtClean="0"/>
              <a:t>Jei’Karei</a:t>
            </a:r>
            <a:endParaRPr lang="en-US" dirty="0"/>
          </a:p>
        </p:txBody>
      </p:sp>
    </p:spTree>
    <p:extLst>
      <p:ext uri="{BB962C8B-B14F-4D97-AF65-F5344CB8AC3E}">
        <p14:creationId xmlns:p14="http://schemas.microsoft.com/office/powerpoint/2010/main" val="407491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a:t>
            </a:r>
            <a:endParaRPr lang="en-US" dirty="0"/>
          </a:p>
        </p:txBody>
      </p:sp>
      <p:sp>
        <p:nvSpPr>
          <p:cNvPr id="4" name="Rectangle 1"/>
          <p:cNvSpPr>
            <a:spLocks noGrp="1" noChangeArrowheads="1"/>
          </p:cNvSpPr>
          <p:nvPr>
            <p:ph idx="1"/>
          </p:nvPr>
        </p:nvSpPr>
        <p:spPr bwMode="auto">
          <a:xfrm>
            <a:off x="699247" y="2109764"/>
            <a:ext cx="798755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Governor Steven returns and get’s a damage report (</a:t>
            </a:r>
            <a:r>
              <a:rPr kumimoji="0" lang="en-US" altLang="en-US" sz="1800" b="0" i="0" u="none" strike="noStrike" cap="none" normalizeH="0" baseline="0" dirty="0" err="1" smtClean="0">
                <a:ln>
                  <a:noFill/>
                </a:ln>
                <a:solidFill>
                  <a:schemeClr val="tx1"/>
                </a:solidFill>
                <a:effectLst/>
                <a:latin typeface="Roboto"/>
              </a:rPr>
              <a:t>Leschi</a:t>
            </a:r>
            <a:r>
              <a:rPr kumimoji="0" lang="en-US" altLang="en-US" sz="1800" b="0" i="0" u="none" strike="noStrike" cap="none" normalizeH="0" baseline="0" dirty="0" smtClean="0">
                <a:ln>
                  <a:noFill/>
                </a:ln>
                <a:solidFill>
                  <a:schemeClr val="tx1"/>
                </a:solidFill>
                <a:effectLst/>
                <a:latin typeface="Roboto"/>
              </a:rPr>
              <a:t>) (Leaving) (</a:t>
            </a:r>
            <a:r>
              <a:rPr kumimoji="0" lang="en-US" altLang="en-US" sz="1800" b="0" i="0" u="none" strike="noStrike" cap="none" normalizeH="0" baseline="0" dirty="0" err="1" smtClean="0">
                <a:ln>
                  <a:noFill/>
                </a:ln>
                <a:solidFill>
                  <a:schemeClr val="tx1"/>
                </a:solidFill>
                <a:effectLst/>
                <a:latin typeface="Roboto"/>
              </a:rPr>
              <a:t>Sluggia</a:t>
            </a:r>
            <a:r>
              <a:rPr kumimoji="0" lang="en-US" altLang="en-US" sz="1800" b="0" i="0" u="none" strike="noStrike" cap="none" normalizeH="0" baseline="0" dirty="0" smtClean="0">
                <a:ln>
                  <a:noFill/>
                </a:ln>
                <a:solidFill>
                  <a:schemeClr val="tx1"/>
                </a:solidFill>
                <a:effectLst/>
                <a:latin typeface="Roboto"/>
              </a:rPr>
              <a:t>) (</a:t>
            </a:r>
            <a:r>
              <a:rPr kumimoji="0" lang="en-US" altLang="en-US" sz="1800" b="0" i="0" u="none" strike="noStrike" cap="none" normalizeH="0" baseline="0" dirty="0" err="1" smtClean="0">
                <a:ln>
                  <a:noFill/>
                </a:ln>
                <a:solidFill>
                  <a:schemeClr val="tx1"/>
                </a:solidFill>
                <a:effectLst/>
                <a:latin typeface="Roboto"/>
              </a:rPr>
              <a:t>Patkanim</a:t>
            </a:r>
            <a:r>
              <a:rPr kumimoji="0" lang="en-US" altLang="en-US" sz="1800" b="0" i="0" u="none" strike="noStrike" cap="none" normalizeH="0" baseline="0" dirty="0" smtClean="0">
                <a:ln>
                  <a:noFill/>
                </a:ln>
                <a:solidFill>
                  <a:schemeClr val="tx1"/>
                </a:solidFill>
                <a:effectLst/>
                <a:latin typeface="Roboto"/>
              </a:rPr>
              <a:t>)</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Governor Steven attempts get Sam to make a map</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Governor Steven starts to prepare the troops and hires Mercenaries (Roads) (Houses) </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General Wool rejects Governor Stevens’ request and doubts his reasoning (Cheapest) (Arrogant)</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Chief </a:t>
            </a:r>
            <a:r>
              <a:rPr kumimoji="0" lang="en-US" altLang="en-US" sz="1800" b="0" i="0" u="none" strike="noStrike" cap="none" normalizeH="0" baseline="0" dirty="0" err="1" smtClean="0">
                <a:ln>
                  <a:noFill/>
                </a:ln>
                <a:solidFill>
                  <a:schemeClr val="tx1"/>
                </a:solidFill>
                <a:effectLst/>
                <a:latin typeface="Roboto"/>
              </a:rPr>
              <a:t>Leschi</a:t>
            </a:r>
            <a:r>
              <a:rPr kumimoji="0" lang="en-US" altLang="en-US" sz="1800" b="0" i="0" u="none" strike="noStrike" cap="none" normalizeH="0" baseline="0" dirty="0" smtClean="0">
                <a:ln>
                  <a:noFill/>
                </a:ln>
                <a:solidFill>
                  <a:schemeClr val="tx1"/>
                </a:solidFill>
                <a:effectLst/>
                <a:latin typeface="Roboto"/>
              </a:rPr>
              <a:t> attacks Seattle (Cannon) (Spies)</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Sam visits Chief </a:t>
            </a:r>
            <a:r>
              <a:rPr kumimoji="0" lang="en-US" altLang="en-US" sz="1800" b="0" i="0" u="none" strike="noStrike" cap="none" normalizeH="0" baseline="0" dirty="0" err="1" smtClean="0">
                <a:ln>
                  <a:noFill/>
                </a:ln>
                <a:solidFill>
                  <a:schemeClr val="tx1"/>
                </a:solidFill>
                <a:effectLst/>
                <a:latin typeface="Roboto"/>
              </a:rPr>
              <a:t>Leschi</a:t>
            </a:r>
            <a:r>
              <a:rPr kumimoji="0" lang="en-US" altLang="en-US" sz="1800" b="0" i="0" u="none" strike="noStrike" cap="none" normalizeH="0" baseline="0" dirty="0" smtClean="0">
                <a:ln>
                  <a:noFill/>
                </a:ln>
                <a:solidFill>
                  <a:schemeClr val="tx1"/>
                </a:solidFill>
                <a:effectLst/>
                <a:latin typeface="Roboto"/>
              </a:rPr>
              <a:t> and is told he want’s to have a third peace talk (</a:t>
            </a:r>
            <a:r>
              <a:rPr kumimoji="0" lang="en-US" altLang="en-US" sz="1800" b="0" i="0" u="none" strike="noStrike" cap="none" normalizeH="0" baseline="0" dirty="0" err="1" smtClean="0">
                <a:ln>
                  <a:noFill/>
                </a:ln>
                <a:solidFill>
                  <a:schemeClr val="tx1"/>
                </a:solidFill>
                <a:effectLst/>
                <a:latin typeface="Roboto"/>
              </a:rPr>
              <a:t>Whaoolet</a:t>
            </a:r>
            <a:r>
              <a:rPr kumimoji="0" lang="en-US" altLang="en-US" sz="1800" b="0" i="0" u="none" strike="noStrike" cap="none" normalizeH="0" baseline="0" dirty="0" smtClean="0">
                <a:ln>
                  <a:noFill/>
                </a:ln>
                <a:solidFill>
                  <a:schemeClr val="tx1"/>
                </a:solidFill>
                <a:effectLst/>
                <a:latin typeface="Roboto"/>
              </a:rPr>
              <a:t>)</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Governor Steven vows to kill </a:t>
            </a:r>
            <a:r>
              <a:rPr kumimoji="0" lang="en-US" altLang="en-US" sz="1800" b="0" i="0" u="none" strike="noStrike" cap="none" normalizeH="0" baseline="0" dirty="0" err="1" smtClean="0">
                <a:ln>
                  <a:noFill/>
                </a:ln>
                <a:solidFill>
                  <a:schemeClr val="tx1"/>
                </a:solidFill>
                <a:effectLst/>
                <a:latin typeface="Roboto"/>
              </a:rPr>
              <a:t>Leschi</a:t>
            </a:r>
            <a:endParaRPr kumimoji="0" lang="en-US" altLang="en-US" sz="1800" b="0" i="0" u="none" strike="noStrike" cap="none" normalizeH="0" baseline="0" dirty="0" smtClean="0">
              <a:ln>
                <a:noFill/>
              </a:ln>
              <a:solidFill>
                <a:schemeClr val="tx1"/>
              </a:solidFill>
              <a:effectLst/>
              <a:latin typeface="Roboto"/>
            </a:endParaRP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Sam, </a:t>
            </a:r>
            <a:r>
              <a:rPr kumimoji="0" lang="en-US" altLang="en-US" sz="1800" b="0" i="0" u="none" strike="noStrike" cap="none" normalizeH="0" baseline="0" dirty="0" err="1" smtClean="0">
                <a:ln>
                  <a:noFill/>
                </a:ln>
                <a:solidFill>
                  <a:schemeClr val="tx1"/>
                </a:solidFill>
                <a:effectLst/>
                <a:latin typeface="Roboto"/>
              </a:rPr>
              <a:t>Leschi</a:t>
            </a:r>
            <a:r>
              <a:rPr kumimoji="0" lang="en-US" altLang="en-US" sz="1800" b="0" i="0" u="none" strike="noStrike" cap="none" normalizeH="0" baseline="0" dirty="0" smtClean="0">
                <a:ln>
                  <a:noFill/>
                </a:ln>
                <a:solidFill>
                  <a:schemeClr val="tx1"/>
                </a:solidFill>
                <a:effectLst/>
                <a:latin typeface="Roboto"/>
              </a:rPr>
              <a:t> and John McLeod write a letter to the president (Pierce)</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Sam talks with Ezra about how the people feel about Governor Steven</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81994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err="1"/>
              <a:t>Leschi</a:t>
            </a:r>
            <a:r>
              <a:rPr lang="en-US" dirty="0"/>
              <a:t>- A Native American liked by many people because of his fairness in trade and honesty. </a:t>
            </a:r>
          </a:p>
          <a:p>
            <a:r>
              <a:rPr lang="en-US" dirty="0"/>
              <a:t>Stevenson- A governor who dislikes all native </a:t>
            </a:r>
            <a:r>
              <a:rPr lang="en-US" dirty="0" err="1"/>
              <a:t>americans</a:t>
            </a:r>
            <a:r>
              <a:rPr lang="en-US" dirty="0"/>
              <a:t> and wants their land to be his. He is rude to everyone. He hired men to beat up anyone who speaks against him.</a:t>
            </a:r>
          </a:p>
          <a:p>
            <a:r>
              <a:rPr lang="en-US" dirty="0"/>
              <a:t>Sam- A white man who was very close to </a:t>
            </a:r>
            <a:r>
              <a:rPr lang="en-US" dirty="0" err="1"/>
              <a:t>Leschi</a:t>
            </a:r>
            <a:r>
              <a:rPr lang="en-US" dirty="0"/>
              <a:t>. Opposed what governor Stevenson was doing. Felt it was unfair for the </a:t>
            </a:r>
            <a:r>
              <a:rPr lang="en-US" dirty="0" err="1"/>
              <a:t>indians</a:t>
            </a:r>
            <a:r>
              <a:rPr lang="en-US" dirty="0"/>
              <a:t> to lose their land.</a:t>
            </a:r>
          </a:p>
          <a:p>
            <a:r>
              <a:rPr lang="en-US" dirty="0"/>
              <a:t>Jack, Ezra and The Johns- Friends of Sam who also liked the natives. </a:t>
            </a:r>
            <a:br>
              <a:rPr lang="en-US" dirty="0"/>
            </a:br>
            <a:endParaRPr lang="en-US" dirty="0"/>
          </a:p>
        </p:txBody>
      </p:sp>
      <p:sp>
        <p:nvSpPr>
          <p:cNvPr id="3" name="Title 2"/>
          <p:cNvSpPr>
            <a:spLocks noGrp="1"/>
          </p:cNvSpPr>
          <p:nvPr>
            <p:ph type="title"/>
          </p:nvPr>
        </p:nvSpPr>
        <p:spPr/>
        <p:txBody>
          <a:bodyPr/>
          <a:lstStyle/>
          <a:p>
            <a:r>
              <a:rPr lang="en-US" dirty="0" smtClean="0"/>
              <a:t>Characters</a:t>
            </a:r>
            <a:endParaRPr lang="en-US" dirty="0"/>
          </a:p>
        </p:txBody>
      </p:sp>
    </p:spTree>
    <p:extLst>
      <p:ext uri="{BB962C8B-B14F-4D97-AF65-F5344CB8AC3E}">
        <p14:creationId xmlns:p14="http://schemas.microsoft.com/office/powerpoint/2010/main" val="2192929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Quotes</a:t>
            </a:r>
            <a:endParaRPr lang="en-US" dirty="0"/>
          </a:p>
        </p:txBody>
      </p:sp>
      <p:sp>
        <p:nvSpPr>
          <p:cNvPr id="4" name="Rectangle 1"/>
          <p:cNvSpPr>
            <a:spLocks noGrp="1" noChangeArrowheads="1"/>
          </p:cNvSpPr>
          <p:nvPr>
            <p:ph idx="1"/>
          </p:nvPr>
        </p:nvSpPr>
        <p:spPr bwMode="auto">
          <a:xfrm>
            <a:off x="699247" y="2663760"/>
            <a:ext cx="774550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eaLnBrk="0" fontAlgn="base" hangingPunct="0">
              <a:spcBef>
                <a:spcPct val="0"/>
              </a:spcBef>
              <a:spcAft>
                <a:spcPct val="0"/>
              </a:spcAft>
              <a:buClrTx/>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I’m not interested in the </a:t>
            </a:r>
            <a:r>
              <a:rPr kumimoji="0" lang="en-US" altLang="en-US" sz="1800" b="0" i="1" u="none" strike="noStrike" cap="none" normalizeH="0" baseline="0" dirty="0" smtClean="0">
                <a:ln>
                  <a:noFill/>
                </a:ln>
                <a:solidFill>
                  <a:schemeClr val="tx1"/>
                </a:solidFill>
                <a:effectLst/>
                <a:latin typeface="Roboto"/>
              </a:rPr>
              <a:t>Indian way</a:t>
            </a:r>
            <a:r>
              <a:rPr kumimoji="0" lang="en-US" altLang="en-US" sz="1800" b="0" i="0" u="none" strike="noStrike" cap="none" normalizeH="0" baseline="0" dirty="0" smtClean="0">
                <a:ln>
                  <a:noFill/>
                </a:ln>
                <a:solidFill>
                  <a:schemeClr val="tx1"/>
                </a:solidFill>
                <a:effectLst/>
                <a:latin typeface="Roboto"/>
              </a:rPr>
              <a:t> now, and I foresee no time in the future when I will develop the slightest curiosity regarding the savages</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We also </a:t>
            </a:r>
            <a:r>
              <a:rPr kumimoji="0" lang="en-US" altLang="en-US" sz="1800" b="0" i="1" u="none" strike="noStrike" cap="none" normalizeH="0" baseline="0" dirty="0" smtClean="0">
                <a:ln>
                  <a:noFill/>
                </a:ln>
                <a:solidFill>
                  <a:schemeClr val="tx1"/>
                </a:solidFill>
                <a:effectLst/>
                <a:latin typeface="Roboto"/>
              </a:rPr>
              <a:t>bought</a:t>
            </a:r>
            <a:r>
              <a:rPr kumimoji="0" lang="en-US" altLang="en-US" sz="1800" b="0" i="0" u="none" strike="noStrike" cap="none" normalizeH="0" baseline="0" dirty="0" smtClean="0">
                <a:ln>
                  <a:noFill/>
                </a:ln>
                <a:solidFill>
                  <a:schemeClr val="tx1"/>
                </a:solidFill>
                <a:effectLst/>
                <a:latin typeface="Roboto"/>
              </a:rPr>
              <a:t> horses from the Indians, “ </a:t>
            </a:r>
            <a:r>
              <a:rPr kumimoji="0" lang="en-US" altLang="en-US" sz="1800" b="0" i="0" u="none" strike="noStrike" cap="none" normalizeH="0" baseline="0" dirty="0" err="1" smtClean="0">
                <a:ln>
                  <a:noFill/>
                </a:ln>
                <a:solidFill>
                  <a:schemeClr val="tx1"/>
                </a:solidFill>
                <a:effectLst/>
                <a:latin typeface="Roboto"/>
              </a:rPr>
              <a:t>Maxon</a:t>
            </a:r>
            <a:r>
              <a:rPr kumimoji="0" lang="en-US" altLang="en-US" sz="1800" b="0" i="0" u="none" strike="noStrike" cap="none" normalizeH="0" baseline="0" dirty="0" smtClean="0">
                <a:ln>
                  <a:noFill/>
                </a:ln>
                <a:solidFill>
                  <a:schemeClr val="tx1"/>
                </a:solidFill>
                <a:effectLst/>
                <a:latin typeface="Roboto"/>
              </a:rPr>
              <a:t> grinned, “but  we'll </a:t>
            </a:r>
            <a:r>
              <a:rPr kumimoji="0" lang="en-US" altLang="en-US" sz="1800" b="0" i="1" u="none" strike="noStrike" cap="none" normalizeH="0" baseline="0" dirty="0" smtClean="0">
                <a:ln>
                  <a:noFill/>
                </a:ln>
                <a:solidFill>
                  <a:schemeClr val="tx1"/>
                </a:solidFill>
                <a:effectLst/>
                <a:latin typeface="Roboto"/>
              </a:rPr>
              <a:t>pay</a:t>
            </a:r>
            <a:r>
              <a:rPr kumimoji="0" lang="en-US" altLang="en-US" sz="1800" b="0" i="0" u="none" strike="noStrike" cap="none" normalizeH="0" baseline="0" dirty="0" smtClean="0">
                <a:ln>
                  <a:noFill/>
                </a:ln>
                <a:solidFill>
                  <a:schemeClr val="tx1"/>
                </a:solidFill>
                <a:effectLst/>
                <a:latin typeface="Roboto"/>
              </a:rPr>
              <a:t>  for them later</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We will fight until we have reclaimed what belongs to us!</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A person standing less than </a:t>
            </a:r>
            <a:r>
              <a:rPr kumimoji="0" lang="en-US" altLang="en-US" sz="1800" b="0" i="0" u="none" strike="noStrike" cap="none" normalizeH="0" baseline="0" dirty="0" err="1" smtClean="0">
                <a:ln>
                  <a:noFill/>
                </a:ln>
                <a:solidFill>
                  <a:schemeClr val="tx1"/>
                </a:solidFill>
                <a:effectLst/>
                <a:latin typeface="Roboto"/>
              </a:rPr>
              <a:t>than</a:t>
            </a:r>
            <a:r>
              <a:rPr kumimoji="0" lang="en-US" altLang="en-US" sz="1800" b="0" i="0" u="none" strike="noStrike" cap="none" normalizeH="0" baseline="0" dirty="0" smtClean="0">
                <a:ln>
                  <a:noFill/>
                </a:ln>
                <a:solidFill>
                  <a:schemeClr val="tx1"/>
                </a:solidFill>
                <a:effectLst/>
                <a:latin typeface="Roboto"/>
              </a:rPr>
              <a:t> ten feet away in the forest or crossing</a:t>
            </a:r>
          </a:p>
          <a:p>
            <a:pPr eaLnBrk="0" fontAlgn="base" hangingPunct="0">
              <a:spcBef>
                <a:spcPct val="0"/>
              </a:spcBef>
              <a:spcAft>
                <a:spcPct val="0"/>
              </a:spcAft>
              <a:buClrTx/>
            </a:pPr>
            <a:r>
              <a:rPr kumimoji="0" lang="en-US" altLang="en-US" sz="1800" b="0" i="0" u="none" strike="noStrike" cap="none" normalizeH="0" baseline="0" dirty="0" smtClean="0">
                <a:ln>
                  <a:noFill/>
                </a:ln>
                <a:solidFill>
                  <a:schemeClr val="tx1"/>
                </a:solidFill>
                <a:effectLst/>
                <a:latin typeface="Roboto"/>
              </a:rPr>
              <a:t>He swore to himself that he would destroy them all if he had to, but he wanted </a:t>
            </a:r>
            <a:r>
              <a:rPr kumimoji="0" lang="en-US" altLang="en-US" sz="1800" b="0" i="0" u="none" strike="noStrike" cap="none" normalizeH="0" baseline="0" dirty="0" err="1" smtClean="0">
                <a:ln>
                  <a:noFill/>
                </a:ln>
                <a:solidFill>
                  <a:schemeClr val="tx1"/>
                </a:solidFill>
                <a:effectLst/>
                <a:latin typeface="Roboto"/>
              </a:rPr>
              <a:t>Leschi</a:t>
            </a:r>
            <a:r>
              <a:rPr kumimoji="0" lang="en-US" altLang="en-US" sz="1800" b="0" i="0" u="none" strike="noStrike" cap="none" normalizeH="0" baseline="0" dirty="0" smtClean="0">
                <a:ln>
                  <a:noFill/>
                </a:ln>
                <a:solidFill>
                  <a:schemeClr val="tx1"/>
                </a:solidFill>
                <a:effectLst/>
                <a:latin typeface="Roboto"/>
              </a:rPr>
              <a:t> most desperately!</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2226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0" indent="-457200">
              <a:buFont typeface="+mj-lt"/>
              <a:buAutoNum type="arabicPeriod"/>
            </a:pPr>
            <a:r>
              <a:rPr lang="en-US" dirty="0" err="1" smtClean="0"/>
              <a:t>Leschi’s</a:t>
            </a:r>
            <a:r>
              <a:rPr lang="en-US" dirty="0" smtClean="0"/>
              <a:t> </a:t>
            </a:r>
            <a:r>
              <a:rPr lang="en-US" dirty="0"/>
              <a:t>nephew </a:t>
            </a:r>
            <a:r>
              <a:rPr lang="en-US" dirty="0" err="1"/>
              <a:t>Sluggia</a:t>
            </a:r>
            <a:r>
              <a:rPr lang="en-US" dirty="0"/>
              <a:t> has been a thorn in the side of both warring parties, what do you think his end goal may be? What leads you to believe this?</a:t>
            </a:r>
          </a:p>
          <a:p>
            <a:pPr marL="457200" indent="-457200">
              <a:buFont typeface="+mj-lt"/>
              <a:buAutoNum type="arabicPeriod"/>
            </a:pPr>
            <a:r>
              <a:rPr lang="en-US" dirty="0" smtClean="0"/>
              <a:t>“</a:t>
            </a:r>
            <a:r>
              <a:rPr lang="en-US" dirty="0"/>
              <a:t>We also </a:t>
            </a:r>
            <a:r>
              <a:rPr lang="en-US" i="1" dirty="0"/>
              <a:t>bought</a:t>
            </a:r>
            <a:r>
              <a:rPr lang="en-US" dirty="0"/>
              <a:t> horses from the Indians,” </a:t>
            </a:r>
            <a:r>
              <a:rPr lang="en-US" dirty="0" err="1"/>
              <a:t>Maxon</a:t>
            </a:r>
            <a:r>
              <a:rPr lang="en-US" dirty="0"/>
              <a:t> grinned, “but we’ll </a:t>
            </a:r>
            <a:r>
              <a:rPr lang="en-US" i="1" dirty="0"/>
              <a:t>pay</a:t>
            </a:r>
            <a:r>
              <a:rPr lang="en-US" dirty="0"/>
              <a:t> for them later.” Based on the phrasing of the previous sentence do you believe that the horses were actually purchased? If so do you believe they will actually pay them back and if not what would be the repercussions?</a:t>
            </a:r>
          </a:p>
          <a:p>
            <a:pPr marL="457200" indent="-457200">
              <a:buFont typeface="+mj-lt"/>
              <a:buAutoNum type="arabicPeriod"/>
            </a:pPr>
            <a:r>
              <a:rPr lang="en-US" dirty="0" smtClean="0"/>
              <a:t>Multiple </a:t>
            </a:r>
            <a:r>
              <a:rPr lang="en-US" dirty="0"/>
              <a:t>times throughout the story it’s made clear there are different groups of Indians but how does Steven’s speech affect the perception of the white people towards the Indian’s when they are all lumped together with the “hostile” Indians?</a:t>
            </a:r>
            <a:br>
              <a:rPr lang="en-US" dirty="0"/>
            </a:br>
            <a:endParaRPr lang="en-US" dirty="0"/>
          </a:p>
        </p:txBody>
      </p:sp>
      <p:sp>
        <p:nvSpPr>
          <p:cNvPr id="3" name="Title 2"/>
          <p:cNvSpPr>
            <a:spLocks noGrp="1"/>
          </p:cNvSpPr>
          <p:nvPr>
            <p:ph type="title"/>
          </p:nvPr>
        </p:nvSpPr>
        <p:spPr/>
        <p:txBody>
          <a:bodyPr/>
          <a:lstStyle/>
          <a:p>
            <a:r>
              <a:rPr lang="en-US" dirty="0" smtClean="0"/>
              <a:t>Discussion Questions</a:t>
            </a:r>
            <a:endParaRPr lang="en-US" dirty="0"/>
          </a:p>
        </p:txBody>
      </p:sp>
    </p:spTree>
    <p:extLst>
      <p:ext uri="{BB962C8B-B14F-4D97-AF65-F5344CB8AC3E}">
        <p14:creationId xmlns:p14="http://schemas.microsoft.com/office/powerpoint/2010/main" val="2915459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7: Strategies</a:t>
            </a:r>
            <a:endParaRPr lang="en-US" dirty="0"/>
          </a:p>
        </p:txBody>
      </p:sp>
      <p:sp>
        <p:nvSpPr>
          <p:cNvPr id="5" name="Subtitle 4"/>
          <p:cNvSpPr>
            <a:spLocks noGrp="1"/>
          </p:cNvSpPr>
          <p:nvPr>
            <p:ph type="subTitle" idx="1"/>
          </p:nvPr>
        </p:nvSpPr>
        <p:spPr/>
        <p:txBody>
          <a:bodyPr/>
          <a:lstStyle/>
          <a:p>
            <a:r>
              <a:rPr lang="en-US" dirty="0" smtClean="0"/>
              <a:t>P.J., Daniel, Alex</a:t>
            </a:r>
            <a:endParaRPr lang="en-US" dirty="0"/>
          </a:p>
        </p:txBody>
      </p:sp>
    </p:spTree>
    <p:extLst>
      <p:ext uri="{BB962C8B-B14F-4D97-AF65-F5344CB8AC3E}">
        <p14:creationId xmlns:p14="http://schemas.microsoft.com/office/powerpoint/2010/main" val="85487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a:t>In chapter 7, the chapter is introduced with a dream. In the dream, small boy Isaac (aged five) is playing outside until his father, a very hard working and hard to please man, comes around the corner to find Isaac there. The father sternly asks Isaac what he is doing and when he says he was just playing, the father is disappointed.</a:t>
            </a:r>
          </a:p>
          <a:p>
            <a:r>
              <a:rPr lang="en-US" dirty="0"/>
              <a:t>The boy’s father is explained to be very hard to satisfy and is “a man I could never please” according to Isaac. After the dream, Isaac wakes up from the dream yelling at his father. Isaac at the time was the governor of the largest territory in the nation, and was a fully grown man.</a:t>
            </a:r>
          </a:p>
          <a:p>
            <a:r>
              <a:rPr lang="en-US" dirty="0"/>
              <a:t>Isaac then talks about his life as a governor. He talks about how he wishes he could spend more time with his wife but because of his military duties he couldn’t. He then goes on to talk about </a:t>
            </a:r>
            <a:r>
              <a:rPr lang="en-US" dirty="0" err="1"/>
              <a:t>Patkanim</a:t>
            </a:r>
            <a:r>
              <a:rPr lang="en-US" dirty="0"/>
              <a:t>, the Snoqualmie chief, and how Isaac didn’t trust him because he was Indian</a:t>
            </a:r>
            <a:r>
              <a:rPr lang="en-US" dirty="0" smtClean="0"/>
              <a:t>.</a:t>
            </a:r>
          </a:p>
          <a:p>
            <a:r>
              <a:rPr lang="en-US" altLang="en-US" dirty="0" smtClean="0">
                <a:solidFill>
                  <a:srgbClr val="000000"/>
                </a:solidFill>
                <a:latin typeface="Titillium Web"/>
              </a:rPr>
              <a:t>“</a:t>
            </a:r>
            <a:r>
              <a:rPr lang="en-US" altLang="en-US" dirty="0">
                <a:solidFill>
                  <a:srgbClr val="000000"/>
                </a:solidFill>
                <a:latin typeface="Titillium Web"/>
              </a:rPr>
              <a:t>Defeat” is lingering in the air from attacks from “greed-filled, hate-filled men”. This is described by </a:t>
            </a:r>
            <a:r>
              <a:rPr lang="en-US" altLang="en-US" dirty="0" err="1">
                <a:solidFill>
                  <a:srgbClr val="000000"/>
                </a:solidFill>
                <a:latin typeface="Titillium Web"/>
              </a:rPr>
              <a:t>Leschi</a:t>
            </a:r>
            <a:r>
              <a:rPr lang="en-US" altLang="en-US" dirty="0">
                <a:solidFill>
                  <a:srgbClr val="000000"/>
                </a:solidFill>
                <a:latin typeface="Titillium Web"/>
              </a:rPr>
              <a:t>, and </a:t>
            </a:r>
            <a:r>
              <a:rPr lang="en-US" altLang="en-US" dirty="0" err="1">
                <a:solidFill>
                  <a:srgbClr val="000000"/>
                </a:solidFill>
                <a:latin typeface="Titillium Web"/>
              </a:rPr>
              <a:t>Leschi</a:t>
            </a:r>
            <a:r>
              <a:rPr lang="en-US" altLang="en-US" dirty="0">
                <a:solidFill>
                  <a:srgbClr val="000000"/>
                </a:solidFill>
                <a:latin typeface="Titillium Web"/>
              </a:rPr>
              <a:t> tells how the men are lead by </a:t>
            </a:r>
            <a:r>
              <a:rPr lang="en-US" altLang="en-US" dirty="0" smtClean="0">
                <a:solidFill>
                  <a:srgbClr val="000000"/>
                </a:solidFill>
                <a:latin typeface="Titillium Web"/>
              </a:rPr>
              <a:t>Isaac</a:t>
            </a:r>
          </a:p>
          <a:p>
            <a:r>
              <a:rPr lang="en-US" altLang="en-US" dirty="0" smtClean="0">
                <a:solidFill>
                  <a:srgbClr val="000000"/>
                </a:solidFill>
                <a:latin typeface="Titillium Web"/>
              </a:rPr>
              <a:t>Whites </a:t>
            </a:r>
            <a:r>
              <a:rPr lang="en-US" altLang="en-US" dirty="0">
                <a:solidFill>
                  <a:srgbClr val="000000"/>
                </a:solidFill>
                <a:latin typeface="Titillium Web"/>
              </a:rPr>
              <a:t>drawing near the main camp at Lake Washington “..the Whites were drawing all too close to his main camp..” so </a:t>
            </a:r>
            <a:r>
              <a:rPr lang="en-US" altLang="en-US" dirty="0" err="1">
                <a:solidFill>
                  <a:srgbClr val="000000"/>
                </a:solidFill>
                <a:latin typeface="Titillium Web"/>
              </a:rPr>
              <a:t>Leschi</a:t>
            </a:r>
            <a:r>
              <a:rPr lang="en-US" altLang="en-US" dirty="0">
                <a:solidFill>
                  <a:srgbClr val="000000"/>
                </a:solidFill>
                <a:latin typeface="Titillium Web"/>
              </a:rPr>
              <a:t> pushes his camp back to the banks of the Green </a:t>
            </a:r>
            <a:r>
              <a:rPr lang="en-US" altLang="en-US" dirty="0" smtClean="0">
                <a:solidFill>
                  <a:srgbClr val="000000"/>
                </a:solidFill>
                <a:latin typeface="Titillium Web"/>
              </a:rPr>
              <a:t>River</a:t>
            </a:r>
          </a:p>
          <a:p>
            <a:r>
              <a:rPr lang="en-US" altLang="en-US" dirty="0" smtClean="0">
                <a:solidFill>
                  <a:srgbClr val="000000"/>
                </a:solidFill>
                <a:latin typeface="Titillium Web"/>
              </a:rPr>
              <a:t>Gov</a:t>
            </a:r>
            <a:r>
              <a:rPr lang="en-US" altLang="en-US" dirty="0">
                <a:solidFill>
                  <a:srgbClr val="000000"/>
                </a:solidFill>
                <a:latin typeface="Titillium Web"/>
              </a:rPr>
              <a:t>. Stevens has a dinner with </a:t>
            </a:r>
            <a:r>
              <a:rPr lang="en-US" altLang="en-US" dirty="0" err="1">
                <a:solidFill>
                  <a:srgbClr val="000000"/>
                </a:solidFill>
                <a:latin typeface="Titillium Web"/>
              </a:rPr>
              <a:t>Patkanim</a:t>
            </a:r>
            <a:r>
              <a:rPr lang="en-US" altLang="en-US" dirty="0">
                <a:solidFill>
                  <a:srgbClr val="000000"/>
                </a:solidFill>
                <a:latin typeface="Titillium Web"/>
              </a:rPr>
              <a:t>, the Chief of the </a:t>
            </a:r>
            <a:r>
              <a:rPr lang="en-US" altLang="en-US" dirty="0" err="1">
                <a:solidFill>
                  <a:srgbClr val="000000"/>
                </a:solidFill>
                <a:latin typeface="Titillium Web"/>
              </a:rPr>
              <a:t>Snoqualmies</a:t>
            </a:r>
            <a:r>
              <a:rPr lang="en-US" altLang="en-US" dirty="0">
                <a:solidFill>
                  <a:srgbClr val="000000"/>
                </a:solidFill>
                <a:latin typeface="Titillium Web"/>
              </a:rPr>
              <a:t> and </a:t>
            </a:r>
            <a:r>
              <a:rPr lang="en-US" altLang="en-US" dirty="0" err="1">
                <a:solidFill>
                  <a:srgbClr val="000000"/>
                </a:solidFill>
                <a:latin typeface="Titillium Web"/>
              </a:rPr>
              <a:t>Patkanim</a:t>
            </a:r>
            <a:r>
              <a:rPr lang="en-US" altLang="en-US" dirty="0">
                <a:solidFill>
                  <a:srgbClr val="000000"/>
                </a:solidFill>
                <a:latin typeface="Titillium Web"/>
              </a:rPr>
              <a:t> feels very pampered and welcomed, but doesn’t realize Stevens is setting a trap for him and </a:t>
            </a:r>
            <a:r>
              <a:rPr lang="en-US" altLang="en-US" dirty="0" err="1">
                <a:solidFill>
                  <a:srgbClr val="000000"/>
                </a:solidFill>
                <a:latin typeface="Titillium Web"/>
              </a:rPr>
              <a:t>Patkanim</a:t>
            </a:r>
            <a:r>
              <a:rPr lang="en-US" altLang="en-US" dirty="0">
                <a:solidFill>
                  <a:srgbClr val="000000"/>
                </a:solidFill>
                <a:latin typeface="Titillium Web"/>
              </a:rPr>
              <a:t> joins Stevens on his side of the </a:t>
            </a:r>
            <a:r>
              <a:rPr lang="en-US" altLang="en-US" dirty="0" smtClean="0">
                <a:solidFill>
                  <a:srgbClr val="000000"/>
                </a:solidFill>
                <a:latin typeface="Titillium Web"/>
              </a:rPr>
              <a:t>war</a:t>
            </a:r>
          </a:p>
          <a:p>
            <a:r>
              <a:rPr lang="en-US" altLang="en-US" dirty="0" smtClean="0">
                <a:solidFill>
                  <a:srgbClr val="000000"/>
                </a:solidFill>
                <a:latin typeface="Titillium Web"/>
              </a:rPr>
              <a:t>Stevens </a:t>
            </a:r>
            <a:r>
              <a:rPr lang="en-US" altLang="en-US" dirty="0">
                <a:solidFill>
                  <a:srgbClr val="000000"/>
                </a:solidFill>
                <a:latin typeface="Titillium Web"/>
              </a:rPr>
              <a:t>suddenly becomes very worried about </a:t>
            </a:r>
            <a:r>
              <a:rPr lang="en-US" altLang="en-US" dirty="0" err="1">
                <a:solidFill>
                  <a:srgbClr val="000000"/>
                </a:solidFill>
                <a:latin typeface="Titillium Web"/>
              </a:rPr>
              <a:t>Leschi</a:t>
            </a:r>
            <a:r>
              <a:rPr lang="en-US" altLang="en-US" dirty="0">
                <a:solidFill>
                  <a:srgbClr val="000000"/>
                </a:solidFill>
                <a:latin typeface="Titillium Web"/>
              </a:rPr>
              <a:t> being secretly stocked with guns and ammo and other items by the British and the Muck Creek </a:t>
            </a:r>
            <a:r>
              <a:rPr lang="en-US" altLang="en-US" dirty="0" smtClean="0">
                <a:solidFill>
                  <a:srgbClr val="000000"/>
                </a:solidFill>
                <a:latin typeface="Titillium Web"/>
              </a:rPr>
              <a:t>men</a:t>
            </a:r>
            <a:endParaRPr lang="en-US" altLang="en-US" sz="800" dirty="0" smtClean="0">
              <a:solidFill>
                <a:schemeClr val="tx1"/>
              </a:solidFill>
            </a:endParaRPr>
          </a:p>
          <a:p>
            <a:r>
              <a:rPr lang="en-US" altLang="en-US" dirty="0" smtClean="0">
                <a:solidFill>
                  <a:srgbClr val="000000"/>
                </a:solidFill>
                <a:latin typeface="Titillium Web"/>
              </a:rPr>
              <a:t>Sam </a:t>
            </a:r>
            <a:r>
              <a:rPr lang="en-US" altLang="en-US" dirty="0">
                <a:solidFill>
                  <a:srgbClr val="000000"/>
                </a:solidFill>
                <a:latin typeface="Titillium Web"/>
              </a:rPr>
              <a:t>receives a message from </a:t>
            </a:r>
            <a:r>
              <a:rPr lang="en-US" altLang="en-US" dirty="0" err="1">
                <a:solidFill>
                  <a:srgbClr val="000000"/>
                </a:solidFill>
                <a:latin typeface="Titillium Web"/>
              </a:rPr>
              <a:t>Leschi</a:t>
            </a:r>
            <a:r>
              <a:rPr lang="en-US" altLang="en-US" dirty="0">
                <a:solidFill>
                  <a:srgbClr val="000000"/>
                </a:solidFill>
                <a:latin typeface="Titillium Web"/>
              </a:rPr>
              <a:t> warning him of danger and to meet his people some point after Sam leaves </a:t>
            </a:r>
            <a:endParaRPr lang="en-US" altLang="en-US" dirty="0" smtClean="0">
              <a:solidFill>
                <a:srgbClr val="000000"/>
              </a:solidFill>
              <a:latin typeface="Titillium Web"/>
            </a:endParaRPr>
          </a:p>
          <a:p>
            <a:r>
              <a:rPr lang="en-US" altLang="en-US" dirty="0" smtClean="0">
                <a:solidFill>
                  <a:srgbClr val="000000"/>
                </a:solidFill>
                <a:latin typeface="Titillium Web"/>
              </a:rPr>
              <a:t>While </a:t>
            </a:r>
            <a:r>
              <a:rPr lang="en-US" altLang="en-US" dirty="0">
                <a:solidFill>
                  <a:srgbClr val="000000"/>
                </a:solidFill>
                <a:latin typeface="Titillium Web"/>
              </a:rPr>
              <a:t>on the water, Sam hears a message being played to him on banging branches and finds Fox Island to find John Swan, sent by </a:t>
            </a:r>
            <a:r>
              <a:rPr lang="en-US" altLang="en-US" dirty="0" err="1" smtClean="0">
                <a:solidFill>
                  <a:srgbClr val="000000"/>
                </a:solidFill>
                <a:latin typeface="Titillium Web"/>
              </a:rPr>
              <a:t>Leschi</a:t>
            </a:r>
            <a:endParaRPr lang="en-US" altLang="en-US" dirty="0" smtClean="0">
              <a:solidFill>
                <a:srgbClr val="000000"/>
              </a:solidFill>
              <a:latin typeface="Titillium Web"/>
            </a:endParaRPr>
          </a:p>
          <a:p>
            <a:r>
              <a:rPr lang="en-US" altLang="en-US" dirty="0" smtClean="0">
                <a:solidFill>
                  <a:srgbClr val="000000"/>
                </a:solidFill>
                <a:latin typeface="Titillium Web"/>
              </a:rPr>
              <a:t>Sam </a:t>
            </a:r>
            <a:r>
              <a:rPr lang="en-US" altLang="en-US" dirty="0">
                <a:solidFill>
                  <a:srgbClr val="000000"/>
                </a:solidFill>
                <a:latin typeface="Titillium Web"/>
              </a:rPr>
              <a:t>and John leave Fox Island travelling towards Seattle, get to a tiny island where they find a small hut with mats left by </a:t>
            </a:r>
            <a:r>
              <a:rPr lang="en-US" altLang="en-US" dirty="0" err="1">
                <a:solidFill>
                  <a:srgbClr val="000000"/>
                </a:solidFill>
                <a:latin typeface="Titillium Web"/>
              </a:rPr>
              <a:t>Leschi’s</a:t>
            </a:r>
            <a:r>
              <a:rPr lang="en-US" altLang="en-US" dirty="0">
                <a:solidFill>
                  <a:srgbClr val="000000"/>
                </a:solidFill>
                <a:latin typeface="Titillium Web"/>
              </a:rPr>
              <a:t> men for Sam and </a:t>
            </a:r>
            <a:r>
              <a:rPr lang="en-US" altLang="en-US" dirty="0" smtClean="0">
                <a:solidFill>
                  <a:srgbClr val="000000"/>
                </a:solidFill>
                <a:latin typeface="Titillium Web"/>
              </a:rPr>
              <a:t>John</a:t>
            </a:r>
          </a:p>
          <a:p>
            <a:r>
              <a:rPr lang="en-US" altLang="en-US" dirty="0" smtClean="0">
                <a:solidFill>
                  <a:srgbClr val="000000"/>
                </a:solidFill>
                <a:latin typeface="Titillium Web"/>
              </a:rPr>
              <a:t>Later</a:t>
            </a:r>
            <a:r>
              <a:rPr lang="en-US" altLang="en-US" dirty="0">
                <a:solidFill>
                  <a:srgbClr val="000000"/>
                </a:solidFill>
                <a:latin typeface="Titillium Web"/>
              </a:rPr>
              <a:t>, </a:t>
            </a:r>
            <a:r>
              <a:rPr lang="en-US" altLang="en-US" dirty="0" err="1">
                <a:solidFill>
                  <a:srgbClr val="000000"/>
                </a:solidFill>
                <a:latin typeface="Titillium Web"/>
              </a:rPr>
              <a:t>Patkanim</a:t>
            </a:r>
            <a:r>
              <a:rPr lang="en-US" altLang="en-US" dirty="0">
                <a:solidFill>
                  <a:srgbClr val="000000"/>
                </a:solidFill>
                <a:latin typeface="Titillium Web"/>
              </a:rPr>
              <a:t> finds a small, young Nisqually and demands the location of Chief </a:t>
            </a:r>
            <a:r>
              <a:rPr lang="en-US" altLang="en-US" dirty="0" err="1">
                <a:solidFill>
                  <a:srgbClr val="000000"/>
                </a:solidFill>
                <a:latin typeface="Titillium Web"/>
              </a:rPr>
              <a:t>Leschi</a:t>
            </a:r>
            <a:r>
              <a:rPr lang="en-US" altLang="en-US" dirty="0">
                <a:solidFill>
                  <a:srgbClr val="000000"/>
                </a:solidFill>
                <a:latin typeface="Titillium Web"/>
              </a:rPr>
              <a:t> from </a:t>
            </a:r>
            <a:r>
              <a:rPr lang="en-US" altLang="en-US" dirty="0" smtClean="0">
                <a:solidFill>
                  <a:srgbClr val="000000"/>
                </a:solidFill>
                <a:latin typeface="Titillium Web"/>
              </a:rPr>
              <a:t>him</a:t>
            </a:r>
          </a:p>
          <a:p>
            <a:r>
              <a:rPr lang="en-US" altLang="en-US" dirty="0" smtClean="0">
                <a:solidFill>
                  <a:srgbClr val="000000"/>
                </a:solidFill>
                <a:latin typeface="Titillium Web"/>
              </a:rPr>
              <a:t>“...</a:t>
            </a:r>
            <a:r>
              <a:rPr lang="en-US" altLang="en-US" dirty="0">
                <a:solidFill>
                  <a:srgbClr val="000000"/>
                </a:solidFill>
                <a:latin typeface="Titillium Web"/>
              </a:rPr>
              <a:t>on the southwest shore of Lake Washington near the circle of boulders…” </a:t>
            </a:r>
            <a:r>
              <a:rPr lang="en-US" altLang="en-US" dirty="0" smtClean="0">
                <a:solidFill>
                  <a:srgbClr val="000000"/>
                </a:solidFill>
                <a:latin typeface="Titillium Web"/>
              </a:rPr>
              <a:t>After </a:t>
            </a:r>
            <a:r>
              <a:rPr lang="en-US" altLang="en-US" dirty="0">
                <a:solidFill>
                  <a:srgbClr val="000000"/>
                </a:solidFill>
                <a:latin typeface="Titillium Web"/>
              </a:rPr>
              <a:t>receiving the information, the Chief kills the Nisqually anyways</a:t>
            </a:r>
            <a:endParaRPr lang="en-US" altLang="en-US" sz="800" dirty="0">
              <a:solidFill>
                <a:schemeClr val="tx1"/>
              </a:solidFill>
            </a:endParaRPr>
          </a:p>
          <a:p>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6" name="Rectangle 3"/>
          <p:cNvSpPr>
            <a:spLocks noChangeArrowheads="1"/>
          </p:cNvSpPr>
          <p:nvPr/>
        </p:nvSpPr>
        <p:spPr bwMode="auto">
          <a:xfrm rot="21322166">
            <a:off x="4479634" y="-483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0" y="-483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1104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Characters</a:t>
            </a:r>
            <a:endParaRPr lang="en-US" dirty="0"/>
          </a:p>
        </p:txBody>
      </p:sp>
      <p:sp>
        <p:nvSpPr>
          <p:cNvPr id="4" name="Rectangle 1"/>
          <p:cNvSpPr>
            <a:spLocks noGrp="1" noChangeArrowheads="1"/>
          </p:cNvSpPr>
          <p:nvPr>
            <p:ph idx="1"/>
          </p:nvPr>
        </p:nvSpPr>
        <p:spPr bwMode="auto">
          <a:xfrm>
            <a:off x="990600" y="2438400"/>
            <a:ext cx="7315200"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eaLnBrk="0" fontAlgn="base" hangingPunct="0">
              <a:spcBef>
                <a:spcPct val="0"/>
              </a:spcBef>
              <a:spcAft>
                <a:spcPct val="0"/>
              </a:spcAft>
              <a:buClrTx/>
            </a:pPr>
            <a:endParaRPr kumimoji="0" lang="en-US" altLang="en-US" sz="4400" b="0" i="0" u="none" strike="noStrike" cap="none" normalizeH="0" baseline="0" dirty="0" smtClean="0">
              <a:ln>
                <a:noFill/>
              </a:ln>
              <a:solidFill>
                <a:schemeClr val="tx1"/>
              </a:solidFill>
              <a:effectLst/>
              <a:latin typeface="Arial" panose="020B0604020202020204" pitchFamily="34" charset="0"/>
            </a:endParaRPr>
          </a:p>
          <a:p>
            <a:pPr eaLnBrk="0" fontAlgn="base" hangingPunct="0">
              <a:spcBef>
                <a:spcPct val="0"/>
              </a:spcBef>
              <a:spcAft>
                <a:spcPct val="0"/>
              </a:spcAft>
              <a:buClrTx/>
            </a:pPr>
            <a:r>
              <a:rPr kumimoji="0" lang="en-US" altLang="en-US" sz="3600" b="0" i="0" u="none" strike="noStrike" cap="none" normalizeH="0" baseline="0" dirty="0" smtClean="0">
                <a:ln>
                  <a:noFill/>
                </a:ln>
                <a:solidFill>
                  <a:srgbClr val="000000"/>
                </a:solidFill>
                <a:effectLst/>
                <a:latin typeface="Titillium Web"/>
              </a:rPr>
              <a:t>Gov. Isaac Stevens</a:t>
            </a:r>
          </a:p>
          <a:p>
            <a:pPr eaLnBrk="0" fontAlgn="base" hangingPunct="0">
              <a:spcBef>
                <a:spcPct val="0"/>
              </a:spcBef>
              <a:spcAft>
                <a:spcPct val="0"/>
              </a:spcAft>
              <a:buClrTx/>
            </a:pPr>
            <a:r>
              <a:rPr kumimoji="0" lang="en-US" altLang="en-US" sz="3600" b="0" i="0" u="none" strike="noStrike" cap="none" normalizeH="0" baseline="0" dirty="0" smtClean="0">
                <a:ln>
                  <a:noFill/>
                </a:ln>
                <a:solidFill>
                  <a:srgbClr val="000000"/>
                </a:solidFill>
                <a:effectLst/>
                <a:latin typeface="Titillium Web"/>
              </a:rPr>
              <a:t>Chief </a:t>
            </a:r>
            <a:r>
              <a:rPr kumimoji="0" lang="en-US" altLang="en-US" sz="3600" b="0" i="0" u="none" strike="noStrike" cap="none" normalizeH="0" baseline="0" dirty="0" err="1" smtClean="0">
                <a:ln>
                  <a:noFill/>
                </a:ln>
                <a:solidFill>
                  <a:srgbClr val="000000"/>
                </a:solidFill>
                <a:effectLst/>
                <a:latin typeface="Titillium Web"/>
              </a:rPr>
              <a:t>Patkanim</a:t>
            </a:r>
            <a:endParaRPr kumimoji="0" lang="en-US" altLang="en-US" sz="3600" b="0" i="0" u="none" strike="noStrike" cap="none" normalizeH="0" baseline="0" dirty="0" smtClean="0">
              <a:ln>
                <a:noFill/>
              </a:ln>
              <a:solidFill>
                <a:srgbClr val="000000"/>
              </a:solidFill>
              <a:effectLst/>
              <a:latin typeface="Titillium Web"/>
            </a:endParaRPr>
          </a:p>
          <a:p>
            <a:pPr eaLnBrk="0" fontAlgn="base" hangingPunct="0">
              <a:spcBef>
                <a:spcPct val="0"/>
              </a:spcBef>
              <a:spcAft>
                <a:spcPct val="0"/>
              </a:spcAft>
              <a:buClrTx/>
            </a:pPr>
            <a:r>
              <a:rPr kumimoji="0" lang="en-US" altLang="en-US" sz="3600" b="0" i="0" u="none" strike="noStrike" cap="none" normalizeH="0" baseline="0" dirty="0" smtClean="0">
                <a:ln>
                  <a:noFill/>
                </a:ln>
                <a:solidFill>
                  <a:srgbClr val="000000"/>
                </a:solidFill>
                <a:effectLst/>
                <a:latin typeface="Titillium Web"/>
              </a:rPr>
              <a:t>Chief </a:t>
            </a:r>
            <a:r>
              <a:rPr kumimoji="0" lang="en-US" altLang="en-US" sz="3600" b="0" i="0" u="none" strike="noStrike" cap="none" normalizeH="0" baseline="0" dirty="0" err="1" smtClean="0">
                <a:ln>
                  <a:noFill/>
                </a:ln>
                <a:solidFill>
                  <a:srgbClr val="000000"/>
                </a:solidFill>
                <a:effectLst/>
                <a:latin typeface="Titillium Web"/>
              </a:rPr>
              <a:t>Leschi</a:t>
            </a:r>
            <a:endParaRPr kumimoji="0" lang="en-US" altLang="en-US" sz="3600" b="0" i="0" u="none" strike="noStrike" cap="none" normalizeH="0" baseline="0" dirty="0" smtClean="0">
              <a:ln>
                <a:noFill/>
              </a:ln>
              <a:solidFill>
                <a:srgbClr val="000000"/>
              </a:solidFill>
              <a:effectLst/>
              <a:latin typeface="Titillium Web"/>
            </a:endParaRPr>
          </a:p>
          <a:p>
            <a:pPr eaLnBrk="0" fontAlgn="base" hangingPunct="0">
              <a:spcBef>
                <a:spcPct val="0"/>
              </a:spcBef>
              <a:spcAft>
                <a:spcPct val="0"/>
              </a:spcAft>
              <a:buClrTx/>
            </a:pPr>
            <a:r>
              <a:rPr kumimoji="0" lang="en-US" altLang="en-US" sz="3600" b="0" i="0" u="none" strike="noStrike" cap="none" normalizeH="0" baseline="0" dirty="0" smtClean="0">
                <a:ln>
                  <a:noFill/>
                </a:ln>
                <a:solidFill>
                  <a:srgbClr val="000000"/>
                </a:solidFill>
                <a:effectLst/>
                <a:latin typeface="Titillium Web"/>
              </a:rPr>
              <a:t>Sam Devin</a:t>
            </a:r>
            <a:endParaRPr kumimoji="0" lang="en-US" alt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5556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Isaac: </a:t>
            </a:r>
            <a:r>
              <a:rPr lang="en-US" dirty="0" smtClean="0"/>
              <a:t>“</a:t>
            </a:r>
            <a:r>
              <a:rPr lang="en-US" dirty="0"/>
              <a:t>My father is a man I could never please. I could be king of the whole world and he would point out to me that it is only  small part of a much larger universe</a:t>
            </a:r>
            <a:r>
              <a:rPr lang="en-US" dirty="0" smtClean="0"/>
              <a:t>..”</a:t>
            </a:r>
          </a:p>
          <a:p>
            <a:r>
              <a:rPr lang="en-US" b="1" dirty="0" err="1" smtClean="0"/>
              <a:t>Patkanim</a:t>
            </a:r>
            <a:r>
              <a:rPr lang="en-US" b="1" dirty="0" smtClean="0"/>
              <a:t>: </a:t>
            </a:r>
            <a:r>
              <a:rPr lang="en-US" dirty="0" smtClean="0"/>
              <a:t>“</a:t>
            </a:r>
            <a:r>
              <a:rPr lang="en-US" dirty="0"/>
              <a:t>The result of the discussion after dinner was that Chief </a:t>
            </a:r>
            <a:r>
              <a:rPr lang="en-US" dirty="0" err="1"/>
              <a:t>Patkanim</a:t>
            </a:r>
            <a:r>
              <a:rPr lang="en-US" dirty="0"/>
              <a:t> and Simmons agreed to combine forces. They would work together</a:t>
            </a:r>
            <a:r>
              <a:rPr lang="en-US" dirty="0" smtClean="0"/>
              <a:t>…”</a:t>
            </a:r>
          </a:p>
          <a:p>
            <a:r>
              <a:rPr lang="en-US" b="1" dirty="0" err="1" smtClean="0"/>
              <a:t>Leschi</a:t>
            </a:r>
            <a:r>
              <a:rPr lang="en-US" b="1" dirty="0" smtClean="0"/>
              <a:t>: </a:t>
            </a:r>
            <a:r>
              <a:rPr lang="en-US" dirty="0" smtClean="0"/>
              <a:t>“</a:t>
            </a:r>
            <a:r>
              <a:rPr lang="en-US" dirty="0"/>
              <a:t>Something else gnawed at his spirit---defeat… ...They were greed-filled, hate-filled men”</a:t>
            </a:r>
            <a:br>
              <a:rPr lang="en-US" dirty="0"/>
            </a:br>
            <a:r>
              <a:rPr lang="en-US" dirty="0"/>
              <a:t/>
            </a:r>
            <a:br>
              <a:rPr lang="en-US" dirty="0"/>
            </a:br>
            <a:r>
              <a:rPr lang="en-US" dirty="0"/>
              <a:t/>
            </a:r>
            <a:br>
              <a:rPr lang="en-US" dirty="0"/>
            </a:br>
            <a:endParaRPr lang="en-US" dirty="0"/>
          </a:p>
        </p:txBody>
      </p:sp>
      <p:sp>
        <p:nvSpPr>
          <p:cNvPr id="3" name="Title 2"/>
          <p:cNvSpPr>
            <a:spLocks noGrp="1"/>
          </p:cNvSpPr>
          <p:nvPr>
            <p:ph type="title"/>
          </p:nvPr>
        </p:nvSpPr>
        <p:spPr/>
        <p:txBody>
          <a:bodyPr/>
          <a:lstStyle/>
          <a:p>
            <a:r>
              <a:rPr lang="en-US" dirty="0" smtClean="0"/>
              <a:t>Quotes</a:t>
            </a:r>
            <a:endParaRPr lang="en-US" dirty="0"/>
          </a:p>
        </p:txBody>
      </p:sp>
    </p:spTree>
    <p:extLst>
      <p:ext uri="{BB962C8B-B14F-4D97-AF65-F5344CB8AC3E}">
        <p14:creationId xmlns:p14="http://schemas.microsoft.com/office/powerpoint/2010/main" val="24430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Characters</a:t>
            </a:r>
            <a:endParaRPr lang="en-US" dirty="0"/>
          </a:p>
        </p:txBody>
      </p:sp>
      <p:sp>
        <p:nvSpPr>
          <p:cNvPr id="4" name="Rectangle 1"/>
          <p:cNvSpPr>
            <a:spLocks noGrp="1" noChangeArrowheads="1"/>
          </p:cNvSpPr>
          <p:nvPr>
            <p:ph idx="1"/>
          </p:nvPr>
        </p:nvSpPr>
        <p:spPr bwMode="auto">
          <a:xfrm>
            <a:off x="457200" y="2746176"/>
            <a:ext cx="75438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spcBef>
                <a:spcPct val="0"/>
              </a:spcBef>
              <a:spcAft>
                <a:spcPct val="0"/>
              </a:spcAft>
              <a:buClrTx/>
            </a:pPr>
            <a:r>
              <a:rPr kumimoji="0" lang="en-US" altLang="en-US" sz="4000" b="0" i="0" u="none" strike="noStrike" cap="none" normalizeH="0" baseline="0" dirty="0" smtClean="0">
                <a:ln>
                  <a:noFill/>
                </a:ln>
                <a:solidFill>
                  <a:srgbClr val="000000"/>
                </a:solidFill>
                <a:effectLst/>
                <a:latin typeface="Open Sans"/>
              </a:rPr>
              <a:t>Gov. Stevens and his party</a:t>
            </a:r>
          </a:p>
          <a:p>
            <a:pPr eaLnBrk="0" fontAlgn="base" hangingPunct="0">
              <a:spcBef>
                <a:spcPct val="0"/>
              </a:spcBef>
              <a:spcAft>
                <a:spcPct val="0"/>
              </a:spcAft>
              <a:buClrTx/>
            </a:pPr>
            <a:r>
              <a:rPr kumimoji="0" lang="en-US" altLang="en-US" sz="4000" b="0" i="0" u="none" strike="noStrike" cap="none" normalizeH="0" baseline="0" dirty="0" smtClean="0">
                <a:ln>
                  <a:noFill/>
                </a:ln>
                <a:solidFill>
                  <a:srgbClr val="000000"/>
                </a:solidFill>
                <a:effectLst/>
                <a:latin typeface="Open Sans"/>
              </a:rPr>
              <a:t>Sam Devin</a:t>
            </a:r>
          </a:p>
          <a:p>
            <a:pPr eaLnBrk="0" fontAlgn="base" hangingPunct="0">
              <a:spcBef>
                <a:spcPct val="0"/>
              </a:spcBef>
              <a:spcAft>
                <a:spcPct val="0"/>
              </a:spcAft>
              <a:buClrTx/>
            </a:pPr>
            <a:r>
              <a:rPr kumimoji="0" lang="en-US" altLang="en-US" sz="4000" b="0" i="0" u="none" strike="noStrike" cap="none" normalizeH="0" baseline="0" dirty="0" smtClean="0">
                <a:ln>
                  <a:noFill/>
                </a:ln>
                <a:solidFill>
                  <a:srgbClr val="000000"/>
                </a:solidFill>
                <a:effectLst/>
                <a:latin typeface="Open Sans"/>
              </a:rPr>
              <a:t>Chief </a:t>
            </a:r>
            <a:r>
              <a:rPr kumimoji="0" lang="en-US" altLang="en-US" sz="4000" b="0" i="0" u="none" strike="noStrike" cap="none" normalizeH="0" baseline="0" dirty="0" err="1" smtClean="0">
                <a:ln>
                  <a:noFill/>
                </a:ln>
                <a:solidFill>
                  <a:srgbClr val="000000"/>
                </a:solidFill>
                <a:effectLst/>
                <a:latin typeface="Open Sans"/>
              </a:rPr>
              <a:t>Leschi</a:t>
            </a:r>
            <a:r>
              <a:rPr kumimoji="0" lang="en-US" altLang="en-US" sz="4000" b="0" i="0" u="none" strike="noStrike" cap="none" normalizeH="0" baseline="0" dirty="0" smtClean="0">
                <a:ln>
                  <a:noFill/>
                </a:ln>
                <a:solidFill>
                  <a:srgbClr val="000000"/>
                </a:solidFill>
                <a:effectLst/>
                <a:latin typeface="Open Sans"/>
              </a:rPr>
              <a:t> </a:t>
            </a:r>
          </a:p>
          <a:p>
            <a:pPr eaLnBrk="0" fontAlgn="base" hangingPunct="0">
              <a:spcBef>
                <a:spcPct val="0"/>
              </a:spcBef>
              <a:spcAft>
                <a:spcPct val="0"/>
              </a:spcAft>
              <a:buClrTx/>
            </a:pPr>
            <a:r>
              <a:rPr kumimoji="0" lang="en-US" altLang="en-US" sz="4000" b="0" i="0" u="none" strike="noStrike" cap="none" normalizeH="0" baseline="0" dirty="0" smtClean="0">
                <a:ln>
                  <a:noFill/>
                </a:ln>
                <a:solidFill>
                  <a:srgbClr val="000000"/>
                </a:solidFill>
                <a:effectLst/>
                <a:latin typeface="Open Sans"/>
              </a:rPr>
              <a:t>Michael Simmons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8252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dirty="0"/>
              <a:t>Was Isaac's father ever satisfied with Isaac at any age in his life?</a:t>
            </a:r>
          </a:p>
          <a:p>
            <a:pPr marL="457200" indent="-457200">
              <a:buFont typeface="+mj-lt"/>
              <a:buAutoNum type="arabicPeriod"/>
            </a:pPr>
            <a:r>
              <a:rPr lang="en-US" dirty="0" smtClean="0"/>
              <a:t>Why </a:t>
            </a:r>
            <a:r>
              <a:rPr lang="en-US" dirty="0"/>
              <a:t>did the Chief kill the Nisqually even though he told the Chief the info he wanted?</a:t>
            </a:r>
          </a:p>
          <a:p>
            <a:pPr marL="457200" indent="-457200">
              <a:buFont typeface="+mj-lt"/>
              <a:buAutoNum type="arabicPeriod"/>
            </a:pPr>
            <a:r>
              <a:rPr lang="en-US" dirty="0" smtClean="0"/>
              <a:t>Why </a:t>
            </a:r>
            <a:r>
              <a:rPr lang="en-US" dirty="0"/>
              <a:t>doesn’t Isaac trust </a:t>
            </a:r>
            <a:r>
              <a:rPr lang="en-US" dirty="0" err="1"/>
              <a:t>Patkanim</a:t>
            </a:r>
            <a:r>
              <a:rPr lang="en-US" dirty="0"/>
              <a:t>?</a:t>
            </a:r>
            <a:br>
              <a:rPr lang="en-US" dirty="0"/>
            </a:br>
            <a:endParaRPr lang="en-US" dirty="0"/>
          </a:p>
        </p:txBody>
      </p:sp>
      <p:sp>
        <p:nvSpPr>
          <p:cNvPr id="3" name="Title 2"/>
          <p:cNvSpPr>
            <a:spLocks noGrp="1"/>
          </p:cNvSpPr>
          <p:nvPr>
            <p:ph type="title"/>
          </p:nvPr>
        </p:nvSpPr>
        <p:spPr/>
        <p:txBody>
          <a:bodyPr/>
          <a:lstStyle/>
          <a:p>
            <a:r>
              <a:rPr lang="en-US" dirty="0" smtClean="0"/>
              <a:t>Discussion Questions</a:t>
            </a:r>
            <a:endParaRPr lang="en-US" dirty="0"/>
          </a:p>
        </p:txBody>
      </p:sp>
    </p:spTree>
    <p:extLst>
      <p:ext uri="{BB962C8B-B14F-4D97-AF65-F5344CB8AC3E}">
        <p14:creationId xmlns:p14="http://schemas.microsoft.com/office/powerpoint/2010/main" val="3609996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Attack on Lake Washington</a:t>
            </a:r>
            <a:endParaRPr lang="en-US" dirty="0"/>
          </a:p>
        </p:txBody>
      </p:sp>
      <p:sp>
        <p:nvSpPr>
          <p:cNvPr id="3" name="Subtitle 2"/>
          <p:cNvSpPr>
            <a:spLocks noGrp="1"/>
          </p:cNvSpPr>
          <p:nvPr>
            <p:ph type="subTitle" idx="1"/>
          </p:nvPr>
        </p:nvSpPr>
        <p:spPr/>
        <p:txBody>
          <a:bodyPr>
            <a:normAutofit/>
          </a:bodyPr>
          <a:lstStyle/>
          <a:p>
            <a:r>
              <a:rPr lang="en-US" dirty="0" smtClean="0"/>
              <a:t>Alfonso Garcia, Ben </a:t>
            </a:r>
            <a:r>
              <a:rPr lang="en-US" dirty="0" err="1" smtClean="0"/>
              <a:t>wANG</a:t>
            </a:r>
            <a:r>
              <a:rPr lang="en-US" dirty="0" smtClean="0"/>
              <a:t>, TRENTON WALTERS </a:t>
            </a:r>
          </a:p>
        </p:txBody>
      </p:sp>
    </p:spTree>
    <p:extLst>
      <p:ext uri="{BB962C8B-B14F-4D97-AF65-F5344CB8AC3E}">
        <p14:creationId xmlns:p14="http://schemas.microsoft.com/office/powerpoint/2010/main" val="42799184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Chief </a:t>
            </a:r>
            <a:r>
              <a:rPr lang="en-US" dirty="0" err="1" smtClean="0"/>
              <a:t>Patkanim</a:t>
            </a:r>
            <a:r>
              <a:rPr lang="en-US" dirty="0" smtClean="0"/>
              <a:t> is working with the white governor Stevens to help find and defeat Leschi. </a:t>
            </a:r>
            <a:r>
              <a:rPr lang="en-US" dirty="0" err="1" smtClean="0"/>
              <a:t>Patkanim</a:t>
            </a:r>
            <a:r>
              <a:rPr lang="en-US" dirty="0" smtClean="0"/>
              <a:t> believes that if he helps the white folk then they will leave his tribe alone with their land on the Puget Sound. The first attack strategy against Leschi fails because Leschi</a:t>
            </a:r>
            <a:r>
              <a:rPr lang="en-US" dirty="0"/>
              <a:t> </a:t>
            </a:r>
            <a:r>
              <a:rPr lang="en-US" dirty="0" smtClean="0"/>
              <a:t>got word from one of his </a:t>
            </a:r>
            <a:r>
              <a:rPr lang="en-US" dirty="0" err="1" smtClean="0"/>
              <a:t>spys</a:t>
            </a:r>
            <a:r>
              <a:rPr lang="en-US" dirty="0" smtClean="0"/>
              <a:t> and moved his army away from their camp. Maj. </a:t>
            </a:r>
            <a:r>
              <a:rPr lang="en-US" dirty="0" err="1" smtClean="0"/>
              <a:t>Maxon</a:t>
            </a:r>
            <a:r>
              <a:rPr lang="en-US" dirty="0" smtClean="0"/>
              <a:t> gets angry and grabs </a:t>
            </a:r>
            <a:r>
              <a:rPr lang="en-US" dirty="0" err="1" smtClean="0"/>
              <a:t>Patkanim</a:t>
            </a:r>
            <a:r>
              <a:rPr lang="en-US" dirty="0" smtClean="0"/>
              <a:t> then </a:t>
            </a:r>
            <a:r>
              <a:rPr lang="en-US" dirty="0" err="1" smtClean="0"/>
              <a:t>Patkanim</a:t>
            </a:r>
            <a:r>
              <a:rPr lang="en-US" dirty="0" smtClean="0"/>
              <a:t> says if </a:t>
            </a:r>
            <a:r>
              <a:rPr lang="en-US" dirty="0" err="1" smtClean="0"/>
              <a:t>Maxon</a:t>
            </a:r>
            <a:r>
              <a:rPr lang="en-US" dirty="0" smtClean="0"/>
              <a:t> was one of his men he would kill him, but he isn’t so </a:t>
            </a:r>
            <a:r>
              <a:rPr lang="en-US" dirty="0" err="1" smtClean="0"/>
              <a:t>Patkanim</a:t>
            </a:r>
            <a:r>
              <a:rPr lang="en-US" dirty="0" smtClean="0"/>
              <a:t> leaves him to be dealt with by the white men. </a:t>
            </a:r>
            <a:r>
              <a:rPr lang="en-US" dirty="0" err="1" smtClean="0"/>
              <a:t>Patkanim</a:t>
            </a:r>
            <a:r>
              <a:rPr lang="en-US" dirty="0" smtClean="0"/>
              <a:t> says he knows where Leschi will have gone so they devise another plan of attack and the chapter ends with them arriving at where they suspect Leschi is.</a:t>
            </a:r>
            <a:endParaRPr lang="en-US" dirty="0"/>
          </a:p>
        </p:txBody>
      </p:sp>
    </p:spTree>
    <p:extLst>
      <p:ext uri="{BB962C8B-B14F-4D97-AF65-F5344CB8AC3E}">
        <p14:creationId xmlns:p14="http://schemas.microsoft.com/office/powerpoint/2010/main" val="11904178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Characters</a:t>
            </a:r>
            <a:endParaRPr lang="en-US" dirty="0"/>
          </a:p>
        </p:txBody>
      </p:sp>
      <p:sp>
        <p:nvSpPr>
          <p:cNvPr id="3" name="Content Placeholder 2"/>
          <p:cNvSpPr>
            <a:spLocks noGrp="1"/>
          </p:cNvSpPr>
          <p:nvPr>
            <p:ph idx="1"/>
          </p:nvPr>
        </p:nvSpPr>
        <p:spPr/>
        <p:txBody>
          <a:bodyPr>
            <a:normAutofit fontScale="92500"/>
          </a:bodyPr>
          <a:lstStyle/>
          <a:p>
            <a:r>
              <a:rPr lang="en-US" dirty="0" smtClean="0"/>
              <a:t>Chief </a:t>
            </a:r>
            <a:r>
              <a:rPr lang="en-US" dirty="0" err="1" smtClean="0"/>
              <a:t>Patkanim</a:t>
            </a:r>
            <a:r>
              <a:rPr lang="en-US" dirty="0" smtClean="0"/>
              <a:t>: very protective of his tribe, really smart, good leader, willing to do anything of his tribe. </a:t>
            </a:r>
            <a:endParaRPr lang="en-US" dirty="0"/>
          </a:p>
          <a:p>
            <a:r>
              <a:rPr lang="en-US" dirty="0" smtClean="0"/>
              <a:t>Hamilton </a:t>
            </a:r>
            <a:r>
              <a:rPr lang="en-US" dirty="0" err="1" smtClean="0"/>
              <a:t>maxon</a:t>
            </a:r>
            <a:r>
              <a:rPr lang="en-US" dirty="0" smtClean="0"/>
              <a:t>: “giant </a:t>
            </a:r>
            <a:r>
              <a:rPr lang="en-US" dirty="0" err="1" smtClean="0"/>
              <a:t>doucebag</a:t>
            </a:r>
            <a:r>
              <a:rPr lang="en-US" dirty="0" smtClean="0"/>
              <a:t>”(</a:t>
            </a:r>
            <a:r>
              <a:rPr lang="en-US" dirty="0" err="1" smtClean="0"/>
              <a:t>trenton</a:t>
            </a:r>
            <a:r>
              <a:rPr lang="en-US" dirty="0" smtClean="0"/>
              <a:t>), really hates </a:t>
            </a:r>
            <a:r>
              <a:rPr lang="en-US" dirty="0" err="1" smtClean="0"/>
              <a:t>indians</a:t>
            </a:r>
            <a:r>
              <a:rPr lang="en-US" dirty="0" smtClean="0"/>
              <a:t>, like the main example of a white person. </a:t>
            </a:r>
          </a:p>
          <a:p>
            <a:r>
              <a:rPr lang="en-US" dirty="0" smtClean="0"/>
              <a:t>Leschi: An important target, doesn't like white people, wants to protect his own people through his own ways. </a:t>
            </a:r>
          </a:p>
          <a:p>
            <a:r>
              <a:rPr lang="en-US" dirty="0" smtClean="0"/>
              <a:t>Stevens: agreed with the plans, but had different views about it, had a few good points. A good right hand man and a good person. chill guy. </a:t>
            </a:r>
            <a:endParaRPr lang="en-US" dirty="0"/>
          </a:p>
        </p:txBody>
      </p:sp>
    </p:spTree>
    <p:extLst>
      <p:ext uri="{BB962C8B-B14F-4D97-AF65-F5344CB8AC3E}">
        <p14:creationId xmlns:p14="http://schemas.microsoft.com/office/powerpoint/2010/main" val="10874863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were one of my warriors… I would </a:t>
            </a:r>
            <a:r>
              <a:rPr lang="en-US" dirty="0" err="1" smtClean="0"/>
              <a:t>disembowl</a:t>
            </a:r>
            <a:r>
              <a:rPr lang="en-US" dirty="0" smtClean="0"/>
              <a:t> you here and leave you to die in slow agony. I would stake you to the ground and spread your still-churning guts over the dust to swell and burst and spray you with your own filthy stench. If you were lucky, your screams would be heard by wolves that would come to tear you apart and end your pain quickly” (192)</a:t>
            </a:r>
          </a:p>
          <a:p>
            <a:r>
              <a:rPr lang="en-US" dirty="0" smtClean="0"/>
              <a:t>“Only Whites are foolish enough to let smoke from their fires drift carelessly into the forest to guide an enemy to their fort”. (191)</a:t>
            </a:r>
            <a:endParaRPr lang="en-US" dirty="0"/>
          </a:p>
        </p:txBody>
      </p:sp>
    </p:spTree>
    <p:extLst>
      <p:ext uri="{BB962C8B-B14F-4D97-AF65-F5344CB8AC3E}">
        <p14:creationId xmlns:p14="http://schemas.microsoft.com/office/powerpoint/2010/main" val="42603580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a:t>W</a:t>
            </a:r>
            <a:r>
              <a:rPr lang="en-US" dirty="0" smtClean="0"/>
              <a:t>hat would be another way to bring down Leschi without leaking the fake information? </a:t>
            </a:r>
          </a:p>
          <a:p>
            <a:r>
              <a:rPr lang="en-US" dirty="0" smtClean="0"/>
              <a:t>Do you think Chief P is justified in helping the whites fight other Indians to secure his own land, or should he be aiding Leschi to try and help protect the land and rights of all Indians?</a:t>
            </a:r>
          </a:p>
          <a:p>
            <a:r>
              <a:rPr lang="en-US" dirty="0" smtClean="0"/>
              <a:t>Do you think that </a:t>
            </a:r>
            <a:r>
              <a:rPr lang="en-US" dirty="0" err="1" smtClean="0"/>
              <a:t>Maxon</a:t>
            </a:r>
            <a:r>
              <a:rPr lang="en-US" dirty="0" smtClean="0"/>
              <a:t> was justified in the way he treated Chief P after the first attempted raid on Leschi failed?</a:t>
            </a:r>
            <a:endParaRPr lang="en-US" dirty="0"/>
          </a:p>
        </p:txBody>
      </p:sp>
    </p:spTree>
    <p:extLst>
      <p:ext uri="{BB962C8B-B14F-4D97-AF65-F5344CB8AC3E}">
        <p14:creationId xmlns:p14="http://schemas.microsoft.com/office/powerpoint/2010/main" val="19290192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9: </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02458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What happened in this chapter was the mass murder of old women and children in </a:t>
            </a:r>
            <a:r>
              <a:rPr lang="en-US" dirty="0" err="1"/>
              <a:t>Bashalabesh</a:t>
            </a:r>
            <a:r>
              <a:rPr lang="en-US" dirty="0"/>
              <a:t>. Mary witnessed it, and miraculously survived. She ran off into the woods to escape the whites and luckily ran into Sam, who had also been running from the whites, but got grazed by a bullet, knocked off his horse, and fell onto the ground and stabbed by a stick. He was struggling to survive until Mary came back and comforted him and kept him warm with some body to body contact. They wait until morning to move, to go see the War Chief and </a:t>
            </a:r>
            <a:r>
              <a:rPr lang="en-US" dirty="0" err="1"/>
              <a:t>Quimet</a:t>
            </a:r>
            <a:r>
              <a:rPr lang="en-US" dirty="0"/>
              <a:t> . As they go to Lake Washington, a young native comes into the tribe, panting, and informs Leschi that Maddox and a bunch of white men are coming to their location to continue killing.</a:t>
            </a:r>
          </a:p>
        </p:txBody>
      </p:sp>
      <p:sp>
        <p:nvSpPr>
          <p:cNvPr id="3" name="Title 2"/>
          <p:cNvSpPr>
            <a:spLocks noGrp="1"/>
          </p:cNvSpPr>
          <p:nvPr>
            <p:ph type="title"/>
          </p:nvPr>
        </p:nvSpPr>
        <p:spPr/>
        <p:txBody>
          <a:bodyPr/>
          <a:lstStyle/>
          <a:p>
            <a:r>
              <a:rPr lang="en-US" dirty="0" smtClean="0"/>
              <a:t>Summary </a:t>
            </a:r>
            <a:endParaRPr lang="en-US" dirty="0"/>
          </a:p>
        </p:txBody>
      </p:sp>
    </p:spTree>
    <p:extLst>
      <p:ext uri="{BB962C8B-B14F-4D97-AF65-F5344CB8AC3E}">
        <p14:creationId xmlns:p14="http://schemas.microsoft.com/office/powerpoint/2010/main" val="1283135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Sam-Got shot in the head, survived, and was penetrated by a stick</a:t>
            </a:r>
          </a:p>
          <a:p>
            <a:r>
              <a:rPr lang="en-US" dirty="0"/>
              <a:t>Mary-Escaped the Massacre and found Sam in the dirt, kept him alive</a:t>
            </a:r>
          </a:p>
          <a:p>
            <a:r>
              <a:rPr lang="en-US" dirty="0" err="1"/>
              <a:t>Maxon</a:t>
            </a:r>
            <a:r>
              <a:rPr lang="en-US" dirty="0"/>
              <a:t>-Went looking for Sam, shot him, and killed everyone</a:t>
            </a:r>
          </a:p>
          <a:p>
            <a:r>
              <a:rPr lang="en-US" dirty="0"/>
              <a:t>Chief Leschi- Holds back Maddox’s men </a:t>
            </a:r>
          </a:p>
        </p:txBody>
      </p:sp>
      <p:sp>
        <p:nvSpPr>
          <p:cNvPr id="3" name="Title 2"/>
          <p:cNvSpPr>
            <a:spLocks noGrp="1"/>
          </p:cNvSpPr>
          <p:nvPr>
            <p:ph type="title"/>
          </p:nvPr>
        </p:nvSpPr>
        <p:spPr/>
        <p:txBody>
          <a:bodyPr/>
          <a:lstStyle/>
          <a:p>
            <a:r>
              <a:rPr lang="en-US" dirty="0" smtClean="0"/>
              <a:t>Characters</a:t>
            </a:r>
            <a:endParaRPr lang="en-US" dirty="0"/>
          </a:p>
        </p:txBody>
      </p:sp>
    </p:spTree>
    <p:extLst>
      <p:ext uri="{BB962C8B-B14F-4D97-AF65-F5344CB8AC3E}">
        <p14:creationId xmlns:p14="http://schemas.microsoft.com/office/powerpoint/2010/main" val="31384133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“You know, </a:t>
            </a:r>
            <a:r>
              <a:rPr lang="en-US" dirty="0" err="1"/>
              <a:t>Maxon</a:t>
            </a:r>
            <a:r>
              <a:rPr lang="en-US" dirty="0"/>
              <a:t>, we wouldn't have this problem if you had arrested Devin two days ago when we saw him in Steilacoom.” (Pg. 206)</a:t>
            </a:r>
          </a:p>
          <a:p>
            <a:r>
              <a:rPr lang="en-US" dirty="0" smtClean="0"/>
              <a:t>“</a:t>
            </a:r>
            <a:r>
              <a:rPr lang="en-US" dirty="0"/>
              <a:t>As soon as Leschi is put to rest, you'll see some real action from the Governor.”(pg. 207)</a:t>
            </a:r>
          </a:p>
        </p:txBody>
      </p:sp>
      <p:sp>
        <p:nvSpPr>
          <p:cNvPr id="3" name="Title 2"/>
          <p:cNvSpPr>
            <a:spLocks noGrp="1"/>
          </p:cNvSpPr>
          <p:nvPr>
            <p:ph type="title"/>
          </p:nvPr>
        </p:nvSpPr>
        <p:spPr/>
        <p:txBody>
          <a:bodyPr/>
          <a:lstStyle/>
          <a:p>
            <a:r>
              <a:rPr lang="en-US" dirty="0" smtClean="0"/>
              <a:t>Quotes</a:t>
            </a:r>
            <a:endParaRPr lang="en-US" dirty="0"/>
          </a:p>
        </p:txBody>
      </p:sp>
    </p:spTree>
    <p:extLst>
      <p:ext uri="{BB962C8B-B14F-4D97-AF65-F5344CB8AC3E}">
        <p14:creationId xmlns:p14="http://schemas.microsoft.com/office/powerpoint/2010/main" val="45559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“Sam felt ashamed to admit the part that Michael has played… he helped Gov. Stevens write this treaty” (41)</a:t>
            </a:r>
          </a:p>
          <a:p>
            <a:r>
              <a:rPr lang="en-US" dirty="0"/>
              <a:t>SAM- “That’s genocide… How can you condone the unnecessary sacrifice of these people?” (46)</a:t>
            </a:r>
          </a:p>
          <a:p>
            <a:pPr fontAlgn="base"/>
            <a:r>
              <a:rPr lang="en-US" dirty="0"/>
              <a:t>SIMMONS (in response) “the native population is declining… In a few years, the reservation will be enough land for those that are left”</a:t>
            </a:r>
          </a:p>
          <a:p>
            <a:pPr marL="0" indent="0">
              <a:buNone/>
            </a:pPr>
            <a:endParaRPr lang="en-US" dirty="0"/>
          </a:p>
        </p:txBody>
      </p:sp>
      <p:sp>
        <p:nvSpPr>
          <p:cNvPr id="3" name="Title 2"/>
          <p:cNvSpPr>
            <a:spLocks noGrp="1"/>
          </p:cNvSpPr>
          <p:nvPr>
            <p:ph type="title"/>
          </p:nvPr>
        </p:nvSpPr>
        <p:spPr/>
        <p:txBody>
          <a:bodyPr/>
          <a:lstStyle/>
          <a:p>
            <a:r>
              <a:rPr lang="en-US" dirty="0" smtClean="0"/>
              <a:t>Quotes</a:t>
            </a:r>
            <a:endParaRPr lang="en-US" dirty="0"/>
          </a:p>
        </p:txBody>
      </p:sp>
    </p:spTree>
    <p:extLst>
      <p:ext uri="{BB962C8B-B14F-4D97-AF65-F5344CB8AC3E}">
        <p14:creationId xmlns:p14="http://schemas.microsoft.com/office/powerpoint/2010/main" val="658926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dirty="0"/>
              <a:t>Why did </a:t>
            </a:r>
            <a:r>
              <a:rPr lang="en-US" dirty="0" err="1"/>
              <a:t>Maxon</a:t>
            </a:r>
            <a:r>
              <a:rPr lang="en-US" dirty="0"/>
              <a:t> have it be his goal to try to take out every native village in the area?</a:t>
            </a:r>
          </a:p>
          <a:p>
            <a:pPr marL="457200" indent="-457200">
              <a:buFont typeface="+mj-lt"/>
              <a:buAutoNum type="arabicPeriod"/>
            </a:pPr>
            <a:r>
              <a:rPr lang="en-US" dirty="0"/>
              <a:t>What led </a:t>
            </a:r>
            <a:r>
              <a:rPr lang="en-US" dirty="0" err="1"/>
              <a:t>Maxon</a:t>
            </a:r>
            <a:r>
              <a:rPr lang="en-US" dirty="0"/>
              <a:t> and his men to even commit the mass murder in the first place?</a:t>
            </a:r>
          </a:p>
          <a:p>
            <a:pPr marL="457200" indent="-457200">
              <a:buFont typeface="+mj-lt"/>
              <a:buAutoNum type="arabicPeriod"/>
            </a:pPr>
            <a:r>
              <a:rPr lang="en-US" dirty="0"/>
              <a:t>Why is it so crucial for Stevens to have the Natives wiped out so quickly?</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938251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10: Arrest</a:t>
            </a:r>
            <a:endParaRPr lang="en-US" dirty="0"/>
          </a:p>
        </p:txBody>
      </p:sp>
      <p:sp>
        <p:nvSpPr>
          <p:cNvPr id="5" name="Subtitle 4"/>
          <p:cNvSpPr>
            <a:spLocks noGrp="1"/>
          </p:cNvSpPr>
          <p:nvPr>
            <p:ph type="subTitle" idx="1"/>
          </p:nvPr>
        </p:nvSpPr>
        <p:spPr/>
        <p:txBody>
          <a:bodyPr/>
          <a:lstStyle/>
          <a:p>
            <a:r>
              <a:rPr lang="en-US" dirty="0" smtClean="0"/>
              <a:t>Laura, Henna, Hugo, and Aaron</a:t>
            </a:r>
            <a:endParaRPr lang="en-US" dirty="0"/>
          </a:p>
        </p:txBody>
      </p:sp>
    </p:spTree>
    <p:extLst>
      <p:ext uri="{BB962C8B-B14F-4D97-AF65-F5344CB8AC3E}">
        <p14:creationId xmlns:p14="http://schemas.microsoft.com/office/powerpoint/2010/main" val="1828982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a:t>
            </a:r>
            <a:endParaRPr lang="en-US" dirty="0"/>
          </a:p>
        </p:txBody>
      </p:sp>
      <p:sp>
        <p:nvSpPr>
          <p:cNvPr id="4" name="Rectangle 1"/>
          <p:cNvSpPr>
            <a:spLocks noGrp="1" noChangeArrowheads="1"/>
          </p:cNvSpPr>
          <p:nvPr>
            <p:ph idx="1"/>
          </p:nvPr>
        </p:nvSpPr>
        <p:spPr bwMode="auto">
          <a:xfrm>
            <a:off x="762000" y="2057400"/>
            <a:ext cx="7682753" cy="487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eaLnBrk="0" fontAlgn="base" hangingPunct="0">
              <a:spcBef>
                <a:spcPct val="0"/>
              </a:spcBef>
              <a:spcAft>
                <a:spcPct val="0"/>
              </a:spcAft>
              <a:buClrTx/>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eaLnBrk="0" fontAlgn="base" hangingPunct="0">
              <a:spcBef>
                <a:spcPct val="0"/>
              </a:spcBef>
              <a:spcAft>
                <a:spcPct val="0"/>
              </a:spcAft>
              <a:buClrTx/>
            </a:pPr>
            <a:r>
              <a:rPr kumimoji="0" lang="en-US" altLang="en-US" sz="1600" b="0" i="0" u="none" strike="noStrike" cap="none" normalizeH="0" baseline="0" dirty="0" smtClean="0">
                <a:ln>
                  <a:noFill/>
                </a:ln>
                <a:solidFill>
                  <a:schemeClr val="tx1"/>
                </a:solidFill>
                <a:effectLst/>
                <a:latin typeface="Lato"/>
              </a:rPr>
              <a:t>Meeting with </a:t>
            </a:r>
            <a:r>
              <a:rPr kumimoji="0" lang="en-US" altLang="en-US" sz="1600" b="0" i="0" u="none" strike="noStrike" cap="none" normalizeH="0" baseline="0" dirty="0" err="1" smtClean="0">
                <a:ln>
                  <a:noFill/>
                </a:ln>
                <a:solidFill>
                  <a:schemeClr val="tx1"/>
                </a:solidFill>
                <a:effectLst/>
                <a:latin typeface="Lato"/>
              </a:rPr>
              <a:t>Gov.Stevens</a:t>
            </a:r>
            <a:r>
              <a:rPr kumimoji="0" lang="en-US" altLang="en-US" sz="1600" b="0" i="0" u="none" strike="noStrike" cap="none" normalizeH="0" baseline="0" dirty="0" smtClean="0">
                <a:ln>
                  <a:noFill/>
                </a:ln>
                <a:solidFill>
                  <a:schemeClr val="tx1"/>
                </a:solidFill>
                <a:effectLst/>
                <a:latin typeface="Lato"/>
              </a:rPr>
              <a:t> (he wants to blame others for the white river massacre and isn’t giving an explanation as to why he arrested the men of Muck Creek].</a:t>
            </a:r>
          </a:p>
          <a:p>
            <a:pPr eaLnBrk="0" fontAlgn="base" hangingPunct="0">
              <a:spcBef>
                <a:spcPct val="0"/>
              </a:spcBef>
              <a:spcAft>
                <a:spcPct val="0"/>
              </a:spcAft>
              <a:buClrTx/>
            </a:pPr>
            <a:r>
              <a:rPr kumimoji="0" lang="en-US" altLang="en-US" sz="1600" b="0" i="0" u="none" strike="noStrike" cap="none" normalizeH="0" baseline="0" dirty="0" smtClean="0">
                <a:ln>
                  <a:noFill/>
                </a:ln>
                <a:solidFill>
                  <a:schemeClr val="tx1"/>
                </a:solidFill>
                <a:effectLst/>
                <a:latin typeface="Lato"/>
              </a:rPr>
              <a:t>Governor Stevens kicked out Meeker and company</a:t>
            </a:r>
          </a:p>
          <a:p>
            <a:pPr eaLnBrk="0" fontAlgn="base" hangingPunct="0">
              <a:spcBef>
                <a:spcPct val="0"/>
              </a:spcBef>
              <a:spcAft>
                <a:spcPct val="0"/>
              </a:spcAft>
              <a:buClrTx/>
            </a:pPr>
            <a:r>
              <a:rPr kumimoji="0" lang="en-US" altLang="en-US" sz="1600" b="0" i="0" u="none" strike="noStrike" cap="none" normalizeH="0" baseline="0" dirty="0" smtClean="0">
                <a:ln>
                  <a:noFill/>
                </a:ln>
                <a:solidFill>
                  <a:schemeClr val="tx1"/>
                </a:solidFill>
                <a:effectLst/>
                <a:latin typeface="Lato"/>
              </a:rPr>
              <a:t>Gov. Stevens called martial law on pierce county- tried to get rid of judge Chenoweth and Lander-failed because judges knew this was illegal </a:t>
            </a:r>
          </a:p>
          <a:p>
            <a:pPr eaLnBrk="0" fontAlgn="base" hangingPunct="0">
              <a:spcBef>
                <a:spcPct val="0"/>
              </a:spcBef>
              <a:spcAft>
                <a:spcPct val="0"/>
              </a:spcAft>
              <a:buClrTx/>
            </a:pPr>
            <a:r>
              <a:rPr kumimoji="0" lang="en-US" altLang="en-US" sz="1600" b="0" i="0" u="none" strike="noStrike" cap="none" normalizeH="0" baseline="0" dirty="0" smtClean="0">
                <a:ln>
                  <a:noFill/>
                </a:ln>
                <a:solidFill>
                  <a:schemeClr val="tx1"/>
                </a:solidFill>
                <a:effectLst/>
                <a:latin typeface="Lato"/>
              </a:rPr>
              <a:t>Maj.  </a:t>
            </a:r>
            <a:r>
              <a:rPr kumimoji="0" lang="en-US" altLang="en-US" sz="1600" b="0" i="0" u="none" strike="noStrike" cap="none" normalizeH="0" baseline="0" dirty="0" err="1" smtClean="0">
                <a:ln>
                  <a:noFill/>
                </a:ln>
                <a:solidFill>
                  <a:schemeClr val="tx1"/>
                </a:solidFill>
                <a:effectLst/>
                <a:latin typeface="Lato"/>
              </a:rPr>
              <a:t>Maxon</a:t>
            </a:r>
            <a:r>
              <a:rPr kumimoji="0" lang="en-US" altLang="en-US" sz="1600" b="0" i="0" u="none" strike="noStrike" cap="none" normalizeH="0" baseline="0" dirty="0" smtClean="0">
                <a:ln>
                  <a:noFill/>
                </a:ln>
                <a:solidFill>
                  <a:schemeClr val="tx1"/>
                </a:solidFill>
                <a:effectLst/>
                <a:latin typeface="Lato"/>
              </a:rPr>
              <a:t> forcefully kicked out the judges</a:t>
            </a:r>
          </a:p>
          <a:p>
            <a:pPr eaLnBrk="0" fontAlgn="base" hangingPunct="0">
              <a:spcBef>
                <a:spcPct val="0"/>
              </a:spcBef>
              <a:spcAft>
                <a:spcPct val="0"/>
              </a:spcAft>
              <a:buClrTx/>
            </a:pPr>
            <a:r>
              <a:rPr kumimoji="0" lang="en-US" altLang="en-US" sz="1600" b="0" i="0" u="none" strike="noStrike" cap="none" normalizeH="0" baseline="0" dirty="0" smtClean="0">
                <a:ln>
                  <a:noFill/>
                </a:ln>
                <a:solidFill>
                  <a:schemeClr val="tx1"/>
                </a:solidFill>
                <a:effectLst/>
                <a:latin typeface="Lato"/>
              </a:rPr>
              <a:t>Ezra and Orville Meeker decided to put an end to the tyranny of Gov. Stevens-create army</a:t>
            </a:r>
          </a:p>
          <a:p>
            <a:pPr eaLnBrk="0" fontAlgn="base" hangingPunct="0">
              <a:spcBef>
                <a:spcPct val="0"/>
              </a:spcBef>
              <a:spcAft>
                <a:spcPct val="0"/>
              </a:spcAft>
              <a:buClrTx/>
            </a:pPr>
            <a:r>
              <a:rPr kumimoji="0" lang="en-US" altLang="en-US" sz="1600" b="0" i="0" u="none" strike="noStrike" cap="none" normalizeH="0" baseline="0" dirty="0" smtClean="0">
                <a:ln>
                  <a:noFill/>
                </a:ln>
                <a:solidFill>
                  <a:schemeClr val="tx1"/>
                </a:solidFill>
                <a:effectLst/>
                <a:latin typeface="Lato"/>
              </a:rPr>
              <a:t>Martial law used to stall/put on hold trial of muck creek farmers</a:t>
            </a:r>
          </a:p>
          <a:p>
            <a:pPr eaLnBrk="0" fontAlgn="base" hangingPunct="0">
              <a:spcBef>
                <a:spcPct val="0"/>
              </a:spcBef>
              <a:spcAft>
                <a:spcPct val="0"/>
              </a:spcAft>
              <a:buClrTx/>
            </a:pPr>
            <a:endParaRPr kumimoji="0" lang="en-US" altLang="en-US" sz="500" b="0" i="0" u="none" strike="noStrike" cap="none" normalizeH="0" baseline="0" dirty="0" smtClean="0">
              <a:ln>
                <a:noFill/>
              </a:ln>
              <a:solidFill>
                <a:schemeClr val="tx1"/>
              </a:solidFill>
              <a:effectLst/>
            </a:endParaRPr>
          </a:p>
          <a:p>
            <a:pPr eaLnBrk="0" fontAlgn="base" hangingPunct="0">
              <a:spcBef>
                <a:spcPct val="0"/>
              </a:spcBef>
              <a:spcAft>
                <a:spcPct val="0"/>
              </a:spcAft>
              <a:buClrTx/>
            </a:pPr>
            <a:r>
              <a:rPr lang="en-US" altLang="en-US" sz="1600" dirty="0">
                <a:solidFill>
                  <a:schemeClr val="tx1"/>
                </a:solidFill>
                <a:latin typeface="Lato"/>
              </a:rPr>
              <a:t>THURSTON COUNTY UNDER MARTIAL LAW (to prevent Landers’ plan to hold the hearings there)-still held court there- Maj. </a:t>
            </a:r>
            <a:r>
              <a:rPr lang="en-US" altLang="en-US" sz="1600" dirty="0" err="1">
                <a:solidFill>
                  <a:schemeClr val="tx1"/>
                </a:solidFill>
                <a:latin typeface="Lato"/>
              </a:rPr>
              <a:t>Maxon</a:t>
            </a:r>
            <a:r>
              <a:rPr lang="en-US" altLang="en-US" sz="1600" dirty="0">
                <a:solidFill>
                  <a:schemeClr val="tx1"/>
                </a:solidFill>
                <a:latin typeface="Lato"/>
              </a:rPr>
              <a:t> broke in and threatened to shoot people if trial wasn’t stopped -judge landers arrested</a:t>
            </a:r>
          </a:p>
          <a:p>
            <a:pPr eaLnBrk="0" fontAlgn="base" hangingPunct="0">
              <a:spcBef>
                <a:spcPct val="0"/>
              </a:spcBef>
              <a:spcAft>
                <a:spcPct val="0"/>
              </a:spcAft>
              <a:buClrTx/>
            </a:pPr>
            <a:r>
              <a:rPr lang="en-US" altLang="en-US" sz="1600" dirty="0">
                <a:solidFill>
                  <a:schemeClr val="tx1"/>
                </a:solidFill>
                <a:latin typeface="Lato"/>
              </a:rPr>
              <a:t>Judge Chenoweth decided to take his place  in Court session the next day  </a:t>
            </a:r>
          </a:p>
          <a:p>
            <a:pPr eaLnBrk="0" fontAlgn="base" hangingPunct="0">
              <a:spcBef>
                <a:spcPct val="0"/>
              </a:spcBef>
              <a:spcAft>
                <a:spcPct val="0"/>
              </a:spcAft>
              <a:buClrTx/>
            </a:pPr>
            <a:r>
              <a:rPr lang="en-US" altLang="en-US" sz="1600" dirty="0">
                <a:solidFill>
                  <a:schemeClr val="tx1"/>
                </a:solidFill>
                <a:latin typeface="Lato"/>
              </a:rPr>
              <a:t>Farmers  announced  innocent - LACK OF EVIDENCE </a:t>
            </a:r>
          </a:p>
          <a:p>
            <a:pPr eaLnBrk="0" fontAlgn="base" hangingPunct="0">
              <a:spcBef>
                <a:spcPct val="0"/>
              </a:spcBef>
              <a:spcAft>
                <a:spcPct val="0"/>
              </a:spcAft>
              <a:buClrTx/>
            </a:pPr>
            <a:r>
              <a:rPr lang="en-US" altLang="en-US" sz="1600" dirty="0">
                <a:solidFill>
                  <a:schemeClr val="tx1"/>
                </a:solidFill>
                <a:latin typeface="Lato"/>
              </a:rPr>
              <a:t>Gov. Stevens refused to disband Volunteers </a:t>
            </a:r>
            <a:endParaRPr lang="en-US" altLang="en-US" sz="5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383258"/>
            <a:ext cx="18473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188872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Characters</a:t>
            </a:r>
            <a:endParaRPr lang="en-US" dirty="0"/>
          </a:p>
        </p:txBody>
      </p:sp>
      <p:sp>
        <p:nvSpPr>
          <p:cNvPr id="4" name="Rectangle 1"/>
          <p:cNvSpPr>
            <a:spLocks noGrp="1" noChangeArrowheads="1"/>
          </p:cNvSpPr>
          <p:nvPr>
            <p:ph idx="1"/>
          </p:nvPr>
        </p:nvSpPr>
        <p:spPr bwMode="auto">
          <a:xfrm>
            <a:off x="699247" y="1878930"/>
            <a:ext cx="6311153"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eaLnBrk="0" fontAlgn="base" hangingPunct="0">
              <a:spcBef>
                <a:spcPct val="0"/>
              </a:spcBef>
              <a:spcAft>
                <a:spcPct val="0"/>
              </a:spcAft>
              <a:buClrTx/>
            </a:pP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Chief </a:t>
            </a:r>
            <a:r>
              <a:rPr kumimoji="0" lang="en-US" altLang="en-US" b="0" i="0" u="none" strike="noStrike" cap="none" normalizeH="0" baseline="0" dirty="0" err="1" smtClean="0">
                <a:ln>
                  <a:noFill/>
                </a:ln>
                <a:solidFill>
                  <a:schemeClr val="tx1"/>
                </a:solidFill>
                <a:effectLst/>
                <a:latin typeface="Lato"/>
              </a:rPr>
              <a:t>Leschi</a:t>
            </a:r>
            <a:endParaRPr kumimoji="0" lang="en-US" altLang="en-US" b="0" i="0" u="none" strike="noStrike" cap="none" normalizeH="0" baseline="0" dirty="0" smtClean="0">
              <a:ln>
                <a:noFill/>
              </a:ln>
              <a:solidFill>
                <a:schemeClr val="tx1"/>
              </a:solidFill>
              <a:effectLst/>
              <a:latin typeface="Lato"/>
            </a:endParaRP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Gov. Stevens</a:t>
            </a: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Ezra Meeker</a:t>
            </a: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Sam Devin</a:t>
            </a: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Major </a:t>
            </a:r>
            <a:r>
              <a:rPr kumimoji="0" lang="en-US" altLang="en-US" b="0" i="0" u="none" strike="noStrike" cap="none" normalizeH="0" baseline="0" dirty="0" err="1" smtClean="0">
                <a:ln>
                  <a:noFill/>
                </a:ln>
                <a:solidFill>
                  <a:schemeClr val="tx1"/>
                </a:solidFill>
                <a:effectLst/>
                <a:latin typeface="Lato"/>
              </a:rPr>
              <a:t>Maxon</a:t>
            </a:r>
            <a:endParaRPr kumimoji="0" lang="en-US" altLang="en-US" b="0" i="0" u="none" strike="noStrike" cap="none" normalizeH="0" baseline="0" dirty="0" smtClean="0">
              <a:ln>
                <a:noFill/>
              </a:ln>
              <a:solidFill>
                <a:schemeClr val="tx1"/>
              </a:solidFill>
              <a:effectLst/>
              <a:latin typeface="Lato"/>
            </a:endParaRP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Judge </a:t>
            </a:r>
            <a:r>
              <a:rPr kumimoji="0" lang="en-US" altLang="en-US" b="0" i="0" u="none" strike="noStrike" cap="none" normalizeH="0" baseline="0" dirty="0" err="1" smtClean="0">
                <a:ln>
                  <a:noFill/>
                </a:ln>
                <a:solidFill>
                  <a:schemeClr val="tx1"/>
                </a:solidFill>
                <a:effectLst/>
                <a:latin typeface="Lato"/>
              </a:rPr>
              <a:t>Chenaworth</a:t>
            </a:r>
            <a:endParaRPr kumimoji="0" lang="en-US" altLang="en-US" b="0" i="0" u="none" strike="noStrike" cap="none" normalizeH="0" baseline="0" dirty="0" smtClean="0">
              <a:ln>
                <a:noFill/>
              </a:ln>
              <a:solidFill>
                <a:schemeClr val="tx1"/>
              </a:solidFill>
              <a:effectLst/>
              <a:latin typeface="Lato"/>
            </a:endParaRP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Judge Landers</a:t>
            </a: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Ed Richter</a:t>
            </a: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Eliza Jane</a:t>
            </a:r>
          </a:p>
          <a:p>
            <a:pPr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Lato"/>
              </a:rPr>
              <a:t>Orville Meeker</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91395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Quotes</a:t>
            </a:r>
            <a:endParaRPr lang="en-US" dirty="0"/>
          </a:p>
        </p:txBody>
      </p:sp>
      <p:sp>
        <p:nvSpPr>
          <p:cNvPr id="4" name="Rectangle 1"/>
          <p:cNvSpPr>
            <a:spLocks noGrp="1" noChangeArrowheads="1"/>
          </p:cNvSpPr>
          <p:nvPr>
            <p:ph idx="1"/>
          </p:nvPr>
        </p:nvSpPr>
        <p:spPr bwMode="auto">
          <a:xfrm>
            <a:off x="699247" y="2048208"/>
            <a:ext cx="7745506"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eaLnBrk="0" fontAlgn="base" hangingPunct="0">
              <a:spcBef>
                <a:spcPct val="0"/>
              </a:spcBef>
              <a:spcAft>
                <a:spcPct val="0"/>
              </a:spcAft>
              <a:buClrTx/>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spcBef>
                <a:spcPct val="0"/>
              </a:spcBef>
              <a:spcAft>
                <a:spcPct val="0"/>
              </a:spcAft>
              <a:buClrTx/>
            </a:pPr>
            <a:r>
              <a:rPr kumimoji="0" lang="en-US" altLang="en-US" sz="1900" b="0" i="0" u="none" strike="noStrike" cap="none" normalizeH="0" baseline="0" dirty="0" smtClean="0">
                <a:ln>
                  <a:noFill/>
                </a:ln>
                <a:solidFill>
                  <a:schemeClr val="tx1"/>
                </a:solidFill>
                <a:effectLst/>
                <a:latin typeface="Lato"/>
              </a:rPr>
              <a:t>“So, the man who had caused the war in the beginning kept it going while the man who had done his best to prevent war had already made his peace with the army.”(233)</a:t>
            </a:r>
          </a:p>
          <a:p>
            <a:pPr eaLnBrk="0" fontAlgn="base" hangingPunct="0">
              <a:spcBef>
                <a:spcPct val="0"/>
              </a:spcBef>
              <a:spcAft>
                <a:spcPct val="0"/>
              </a:spcAft>
              <a:buClrTx/>
            </a:pPr>
            <a:r>
              <a:rPr kumimoji="0" lang="en-US" altLang="en-US" sz="1900" b="0" i="0" u="none" strike="noStrike" cap="none" normalizeH="0" baseline="0" dirty="0" smtClean="0">
                <a:ln>
                  <a:noFill/>
                </a:ln>
                <a:solidFill>
                  <a:schemeClr val="tx1"/>
                </a:solidFill>
                <a:effectLst/>
                <a:latin typeface="Lato"/>
              </a:rPr>
              <a:t>“[The gentlemen from Muck Creek]  aren’t gentlemen in any sense of the  </a:t>
            </a:r>
            <a:r>
              <a:rPr kumimoji="0" lang="en-US" altLang="en-US" sz="1900" b="0" i="0" u="none" strike="noStrike" cap="none" normalizeH="0" baseline="0" dirty="0" err="1" smtClean="0">
                <a:ln>
                  <a:noFill/>
                </a:ln>
                <a:solidFill>
                  <a:schemeClr val="tx1"/>
                </a:solidFill>
                <a:effectLst/>
                <a:latin typeface="Lato"/>
              </a:rPr>
              <a:t>the</a:t>
            </a:r>
            <a:r>
              <a:rPr kumimoji="0" lang="en-US" altLang="en-US" sz="1900" b="0" i="0" u="none" strike="noStrike" cap="none" normalizeH="0" baseline="0" dirty="0" smtClean="0">
                <a:ln>
                  <a:noFill/>
                </a:ln>
                <a:solidFill>
                  <a:schemeClr val="tx1"/>
                </a:solidFill>
                <a:effectLst/>
                <a:latin typeface="Lato"/>
              </a:rPr>
              <a:t> word! What true gentlemen would marry one of the savages and call her his legal wife? What man of honor and decency would claim the children of a squaw as his own sons and daughters, and who would do so with pride?”(240)</a:t>
            </a:r>
          </a:p>
          <a:p>
            <a:pPr eaLnBrk="0" fontAlgn="base" hangingPunct="0">
              <a:spcBef>
                <a:spcPct val="0"/>
              </a:spcBef>
              <a:spcAft>
                <a:spcPct val="0"/>
              </a:spcAft>
              <a:buClrTx/>
            </a:pPr>
            <a:r>
              <a:rPr lang="en-US" altLang="en-US" sz="1800" dirty="0" smtClean="0">
                <a:solidFill>
                  <a:schemeClr val="tx1"/>
                </a:solidFill>
                <a:latin typeface="Lato"/>
              </a:rPr>
              <a:t>“[</a:t>
            </a:r>
            <a:r>
              <a:rPr lang="en-US" altLang="en-US" sz="1800" dirty="0">
                <a:solidFill>
                  <a:schemeClr val="tx1"/>
                </a:solidFill>
                <a:latin typeface="Lato"/>
              </a:rPr>
              <a:t>Ezra] wasn’t the </a:t>
            </a:r>
            <a:r>
              <a:rPr lang="en-US" altLang="en-US" sz="1800" dirty="0" err="1">
                <a:solidFill>
                  <a:schemeClr val="tx1"/>
                </a:solidFill>
                <a:latin typeface="Lato"/>
              </a:rPr>
              <a:t>the</a:t>
            </a:r>
            <a:r>
              <a:rPr lang="en-US" altLang="en-US" sz="1800" dirty="0">
                <a:solidFill>
                  <a:schemeClr val="tx1"/>
                </a:solidFill>
                <a:latin typeface="Lato"/>
              </a:rPr>
              <a:t> type of man to let Stevens continue accumulating more power until Washington Territory was irrevocably under his thumb. </a:t>
            </a:r>
            <a:r>
              <a:rPr lang="en-US" altLang="en-US" sz="1800" i="1" dirty="0">
                <a:solidFill>
                  <a:schemeClr val="tx1"/>
                </a:solidFill>
                <a:latin typeface="Lato"/>
              </a:rPr>
              <a:t>God help us all if that happens,</a:t>
            </a:r>
            <a:r>
              <a:rPr lang="en-US" altLang="en-US" sz="1800" dirty="0">
                <a:solidFill>
                  <a:schemeClr val="tx1"/>
                </a:solidFill>
                <a:latin typeface="Lato"/>
              </a:rPr>
              <a:t> [the judge] thought.”(249)</a:t>
            </a:r>
          </a:p>
          <a:p>
            <a:pPr eaLnBrk="0" fontAlgn="base" hangingPunct="0">
              <a:spcBef>
                <a:spcPct val="0"/>
              </a:spcBef>
              <a:spcAft>
                <a:spcPct val="0"/>
              </a:spcAft>
              <a:buClrTx/>
            </a:pPr>
            <a:r>
              <a:rPr lang="en-US" altLang="en-US" sz="1800" dirty="0">
                <a:solidFill>
                  <a:schemeClr val="tx1"/>
                </a:solidFill>
                <a:latin typeface="Lato"/>
              </a:rPr>
              <a:t>“They would be able to survive as a distinct people on their own land, good land, land on which </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1847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Discussion Questions</a:t>
            </a:r>
            <a:endParaRPr lang="en-US" dirty="0"/>
          </a:p>
        </p:txBody>
      </p:sp>
      <p:sp>
        <p:nvSpPr>
          <p:cNvPr id="4" name="Rectangle 1"/>
          <p:cNvSpPr>
            <a:spLocks noGrp="1" noChangeArrowheads="1"/>
          </p:cNvSpPr>
          <p:nvPr>
            <p:ph idx="1"/>
          </p:nvPr>
        </p:nvSpPr>
        <p:spPr bwMode="auto">
          <a:xfrm>
            <a:off x="699247" y="2109763"/>
            <a:ext cx="760655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0" i="0" u="none" strike="noStrike" cap="none" normalizeH="0" baseline="0" dirty="0" smtClean="0">
                <a:ln>
                  <a:noFill/>
                </a:ln>
                <a:solidFill>
                  <a:schemeClr val="tx1"/>
                </a:solidFill>
                <a:effectLst/>
                <a:latin typeface="Lato"/>
              </a:rPr>
              <a:t>Was it right to call the men from Muck Creek non gentlemen? Could they have been called something else?</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0" i="0" u="none" strike="noStrike" cap="none" normalizeH="0" baseline="0" dirty="0" smtClean="0">
                <a:ln>
                  <a:noFill/>
                </a:ln>
                <a:solidFill>
                  <a:schemeClr val="tx1"/>
                </a:solidFill>
                <a:effectLst/>
                <a:latin typeface="Lato"/>
              </a:rPr>
              <a:t>Should Maj. </a:t>
            </a:r>
            <a:r>
              <a:rPr kumimoji="0" lang="en-US" altLang="en-US" sz="2400" b="0" i="0" u="none" strike="noStrike" cap="none" normalizeH="0" baseline="0" dirty="0" err="1" smtClean="0">
                <a:ln>
                  <a:noFill/>
                </a:ln>
                <a:solidFill>
                  <a:schemeClr val="tx1"/>
                </a:solidFill>
                <a:effectLst/>
                <a:latin typeface="Lato"/>
              </a:rPr>
              <a:t>Maxon</a:t>
            </a:r>
            <a:r>
              <a:rPr kumimoji="0" lang="en-US" altLang="en-US" sz="2400" b="0" i="0" u="none" strike="noStrike" cap="none" normalizeH="0" baseline="0" dirty="0" smtClean="0">
                <a:ln>
                  <a:noFill/>
                </a:ln>
                <a:solidFill>
                  <a:schemeClr val="tx1"/>
                </a:solidFill>
                <a:effectLst/>
                <a:latin typeface="Lato"/>
              </a:rPr>
              <a:t> have listened to Gov. Stevens to forcefully kick out the judges or should he have changed Gov. Stevens decision? </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0" i="0" u="none" strike="noStrike" cap="none" normalizeH="0" baseline="0" dirty="0" smtClean="0">
                <a:ln>
                  <a:noFill/>
                </a:ln>
                <a:solidFill>
                  <a:schemeClr val="tx1"/>
                </a:solidFill>
                <a:effectLst/>
                <a:latin typeface="Lato"/>
              </a:rPr>
              <a:t>Do you think it is problematic that Gov. Stevens had a drinking problem? What problems might it have caused?</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612761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11: More Trials</a:t>
            </a:r>
            <a:endParaRPr lang="en-US" dirty="0"/>
          </a:p>
        </p:txBody>
      </p:sp>
      <p:sp>
        <p:nvSpPr>
          <p:cNvPr id="3" name="Subtitle 2"/>
          <p:cNvSpPr>
            <a:spLocks noGrp="1"/>
          </p:cNvSpPr>
          <p:nvPr>
            <p:ph type="subTitle" idx="1"/>
          </p:nvPr>
        </p:nvSpPr>
        <p:spPr/>
        <p:txBody>
          <a:bodyPr/>
          <a:lstStyle/>
          <a:p>
            <a:r>
              <a:rPr lang="en-US" dirty="0" err="1" smtClean="0"/>
              <a:t>Woldy</a:t>
            </a:r>
            <a:endParaRPr lang="en-US" dirty="0"/>
          </a:p>
        </p:txBody>
      </p:sp>
    </p:spTree>
    <p:extLst>
      <p:ext uri="{BB962C8B-B14F-4D97-AF65-F5344CB8AC3E}">
        <p14:creationId xmlns:p14="http://schemas.microsoft.com/office/powerpoint/2010/main" val="15177620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2248347"/>
            <a:ext cx="8534400" cy="4304853"/>
          </a:xfrm>
        </p:spPr>
        <p:txBody>
          <a:bodyPr>
            <a:normAutofit fontScale="85000" lnSpcReduction="20000"/>
          </a:bodyPr>
          <a:lstStyle/>
          <a:p>
            <a:r>
              <a:rPr lang="en-US" dirty="0" err="1" smtClean="0"/>
              <a:t>Sluggia</a:t>
            </a:r>
            <a:r>
              <a:rPr lang="en-US" dirty="0" smtClean="0"/>
              <a:t> works with Governor Stevens to arrest Chief </a:t>
            </a:r>
            <a:r>
              <a:rPr lang="en-US" dirty="0" err="1" smtClean="0"/>
              <a:t>Leschi</a:t>
            </a:r>
            <a:r>
              <a:rPr lang="en-US" dirty="0" smtClean="0"/>
              <a:t>-charged with murdering Abraham Benton Moses</a:t>
            </a:r>
          </a:p>
          <a:p>
            <a:r>
              <a:rPr lang="en-US" dirty="0" smtClean="0"/>
              <a:t>Mary asks Sam to take her to Steilacoom to see her husband; John Swan helped hide Mary </a:t>
            </a:r>
            <a:endParaRPr lang="en-US" dirty="0"/>
          </a:p>
          <a:p>
            <a:r>
              <a:rPr lang="en-US" dirty="0" smtClean="0"/>
              <a:t>Ezra is nervous they will convict Leschi regardless</a:t>
            </a:r>
          </a:p>
          <a:p>
            <a:r>
              <a:rPr lang="en-US" dirty="0" smtClean="0"/>
              <a:t>Jury is hung; </a:t>
            </a:r>
            <a:r>
              <a:rPr lang="en-US" dirty="0" err="1" smtClean="0"/>
              <a:t>Quiemuth</a:t>
            </a:r>
            <a:r>
              <a:rPr lang="en-US" dirty="0" smtClean="0"/>
              <a:t> is arrested and Stevens tries to get him to betray tribe; he refuses and is later murdered “no one seemed intent on catching the murdered” (271)</a:t>
            </a:r>
          </a:p>
          <a:p>
            <a:r>
              <a:rPr lang="en-US" dirty="0" smtClean="0"/>
              <a:t>Sam visits Leschi before start of second trial</a:t>
            </a:r>
          </a:p>
          <a:p>
            <a:pPr lvl="1"/>
            <a:r>
              <a:rPr lang="en-US" dirty="0" smtClean="0"/>
              <a:t>They say a positive of Medicine Creek is that is brought Natives and settlers together (common enemy: Stevens)</a:t>
            </a:r>
          </a:p>
          <a:p>
            <a:r>
              <a:rPr lang="en-US" dirty="0" smtClean="0"/>
              <a:t>People continue to dislike Stevens; turn against him after verdict</a:t>
            </a:r>
          </a:p>
          <a:p>
            <a:r>
              <a:rPr lang="en-US" dirty="0" smtClean="0"/>
              <a:t>Judge was fair and balanced and feels guilty over Leschi being found guilty and sentenced to death by hanging</a:t>
            </a:r>
            <a:endParaRPr lang="en-US" dirty="0"/>
          </a:p>
        </p:txBody>
      </p:sp>
      <p:sp>
        <p:nvSpPr>
          <p:cNvPr id="2" name="Title 1"/>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21869894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Leschi</a:t>
            </a:r>
          </a:p>
          <a:p>
            <a:r>
              <a:rPr lang="en-US" dirty="0" smtClean="0"/>
              <a:t>Governor Isaac Stevens</a:t>
            </a:r>
          </a:p>
          <a:p>
            <a:r>
              <a:rPr lang="en-US" dirty="0" err="1" smtClean="0"/>
              <a:t>Sluggia</a:t>
            </a:r>
            <a:r>
              <a:rPr lang="en-US" dirty="0" smtClean="0"/>
              <a:t>: betrays Leschi in exchange for goods and promises from Stevens</a:t>
            </a:r>
          </a:p>
          <a:p>
            <a:r>
              <a:rPr lang="en-US" dirty="0" smtClean="0"/>
              <a:t>Sam Devin </a:t>
            </a:r>
          </a:p>
          <a:p>
            <a:r>
              <a:rPr lang="en-US" dirty="0" smtClean="0"/>
              <a:t>John Swan: assists Mary</a:t>
            </a:r>
          </a:p>
          <a:p>
            <a:r>
              <a:rPr lang="en-US" dirty="0" smtClean="0"/>
              <a:t>Mary: wife of Leschi </a:t>
            </a:r>
          </a:p>
          <a:p>
            <a:r>
              <a:rPr lang="en-US" dirty="0" smtClean="0"/>
              <a:t>Ezra Meeker: on the jury</a:t>
            </a:r>
          </a:p>
          <a:p>
            <a:r>
              <a:rPr lang="en-US" dirty="0" smtClean="0"/>
              <a:t>Frank Clark: </a:t>
            </a:r>
            <a:r>
              <a:rPr lang="en-US" dirty="0" err="1" smtClean="0"/>
              <a:t>Leschi’s</a:t>
            </a:r>
            <a:r>
              <a:rPr lang="en-US" dirty="0" smtClean="0"/>
              <a:t> lawyer</a:t>
            </a:r>
          </a:p>
          <a:p>
            <a:r>
              <a:rPr lang="en-US" dirty="0" smtClean="0"/>
              <a:t>Judge </a:t>
            </a:r>
            <a:r>
              <a:rPr lang="en-US" dirty="0" err="1" smtClean="0"/>
              <a:t>Chenaworth</a:t>
            </a:r>
            <a:r>
              <a:rPr lang="en-US" dirty="0" smtClean="0"/>
              <a:t> and Judge Lander</a:t>
            </a:r>
          </a:p>
          <a:p>
            <a:endParaRPr lang="en-US" dirty="0"/>
          </a:p>
        </p:txBody>
      </p:sp>
      <p:sp>
        <p:nvSpPr>
          <p:cNvPr id="2" name="Title 1"/>
          <p:cNvSpPr>
            <a:spLocks noGrp="1"/>
          </p:cNvSpPr>
          <p:nvPr>
            <p:ph type="title"/>
          </p:nvPr>
        </p:nvSpPr>
        <p:spPr/>
        <p:txBody>
          <a:bodyPr/>
          <a:lstStyle/>
          <a:p>
            <a:r>
              <a:rPr lang="en-US" dirty="0" smtClean="0"/>
              <a:t>Characters</a:t>
            </a:r>
            <a:endParaRPr lang="en-US" dirty="0"/>
          </a:p>
        </p:txBody>
      </p:sp>
    </p:spTree>
    <p:extLst>
      <p:ext uri="{BB962C8B-B14F-4D97-AF65-F5344CB8AC3E}">
        <p14:creationId xmlns:p14="http://schemas.microsoft.com/office/powerpoint/2010/main" val="37219431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2248347"/>
            <a:ext cx="8610600" cy="4381053"/>
          </a:xfrm>
        </p:spPr>
        <p:txBody>
          <a:bodyPr>
            <a:normAutofit/>
          </a:bodyPr>
          <a:lstStyle/>
          <a:p>
            <a:r>
              <a:rPr lang="en-US" dirty="0" smtClean="0"/>
              <a:t>“For false promises and an armload of blankets, you have sold more than your chief, </a:t>
            </a:r>
            <a:r>
              <a:rPr lang="en-US" dirty="0" err="1" smtClean="0"/>
              <a:t>Sluggia</a:t>
            </a:r>
            <a:r>
              <a:rPr lang="en-US" dirty="0" smtClean="0"/>
              <a:t>…Even if you collect, what you gain will never be enough to compensate you for your loss of integrity” (259)</a:t>
            </a:r>
          </a:p>
          <a:p>
            <a:r>
              <a:rPr lang="en-US" dirty="0" smtClean="0"/>
              <a:t>“</a:t>
            </a:r>
            <a:r>
              <a:rPr lang="en-US" dirty="0" err="1" smtClean="0"/>
              <a:t>Quiemuth</a:t>
            </a:r>
            <a:r>
              <a:rPr lang="en-US" dirty="0" smtClean="0"/>
              <a:t>, do not trust the governor,” Casey warned (263)</a:t>
            </a:r>
          </a:p>
          <a:p>
            <a:r>
              <a:rPr lang="en-US" dirty="0" smtClean="0"/>
              <a:t>“Ezra feared that some men in that room would convict Chief Leschi whether or not the evidence proved his guilt” (267)</a:t>
            </a:r>
          </a:p>
          <a:p>
            <a:r>
              <a:rPr lang="en-US" dirty="0" smtClean="0"/>
              <a:t>We aren’t talking about a jail sentence, Dan. A man’s life is on the line” (Ezra) (268)</a:t>
            </a:r>
          </a:p>
          <a:p>
            <a:endParaRPr lang="en-US" dirty="0" smtClean="0"/>
          </a:p>
          <a:p>
            <a:endParaRPr lang="en-US" dirty="0"/>
          </a:p>
        </p:txBody>
      </p:sp>
      <p:sp>
        <p:nvSpPr>
          <p:cNvPr id="2" name="Title 1"/>
          <p:cNvSpPr>
            <a:spLocks noGrp="1"/>
          </p:cNvSpPr>
          <p:nvPr>
            <p:ph type="title"/>
          </p:nvPr>
        </p:nvSpPr>
        <p:spPr/>
        <p:txBody>
          <a:bodyPr/>
          <a:lstStyle/>
          <a:p>
            <a:r>
              <a:rPr lang="en-US" dirty="0" smtClean="0"/>
              <a:t>Quotes</a:t>
            </a:r>
            <a:endParaRPr lang="en-US" dirty="0"/>
          </a:p>
        </p:txBody>
      </p:sp>
    </p:spTree>
    <p:extLst>
      <p:ext uri="{BB962C8B-B14F-4D97-AF65-F5344CB8AC3E}">
        <p14:creationId xmlns:p14="http://schemas.microsoft.com/office/powerpoint/2010/main" val="325288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Discussion Questions</a:t>
            </a:r>
            <a:endParaRPr lang="en-US" dirty="0"/>
          </a:p>
        </p:txBody>
      </p:sp>
      <p:sp>
        <p:nvSpPr>
          <p:cNvPr id="4" name="Rectangle 1"/>
          <p:cNvSpPr>
            <a:spLocks noGrp="1" noChangeArrowheads="1"/>
          </p:cNvSpPr>
          <p:nvPr>
            <p:ph idx="1"/>
          </p:nvPr>
        </p:nvSpPr>
        <p:spPr bwMode="auto">
          <a:xfrm>
            <a:off x="699247" y="2063595"/>
            <a:ext cx="7911353"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b="0" i="0" u="none" strike="noStrike" cap="none" normalizeH="0" baseline="0" dirty="0" smtClean="0">
                <a:ln>
                  <a:noFill/>
                </a:ln>
                <a:solidFill>
                  <a:srgbClr val="000000"/>
                </a:solidFill>
                <a:effectLst/>
                <a:latin typeface="Open Sans"/>
              </a:rPr>
              <a:t>Given what we know so far about Sam Devin and his interaction with the Native American tribes, what do you think their opinions of him are?</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b="0" i="0" u="none" strike="noStrike" cap="none" normalizeH="0" baseline="0" dirty="0" smtClean="0">
                <a:ln>
                  <a:noFill/>
                </a:ln>
                <a:solidFill>
                  <a:srgbClr val="000000"/>
                </a:solidFill>
                <a:effectLst/>
                <a:latin typeface="Open Sans"/>
              </a:rPr>
              <a:t>Why are characters (people) like Sam Devin crucial in order for change to take place (this can be in reference to the Native Americans or in general in the US/the world)?</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b="0" i="0" u="none" strike="noStrike" cap="none" normalizeH="0" baseline="0" dirty="0" smtClean="0">
                <a:ln>
                  <a:noFill/>
                </a:ln>
                <a:solidFill>
                  <a:srgbClr val="000000"/>
                </a:solidFill>
                <a:effectLst/>
                <a:latin typeface="Open Sans"/>
              </a:rPr>
              <a:t>How would the majority of whites react to Gov. Stevens’s and Simmons’s treatment of the natives?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7719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sz="3200" dirty="0" smtClean="0"/>
              <a:t>Who is the real hero of this chapter, and why?</a:t>
            </a:r>
          </a:p>
          <a:p>
            <a:pPr marL="514350" indent="-514350">
              <a:buFont typeface="+mj-lt"/>
              <a:buAutoNum type="arabicPeriod"/>
            </a:pPr>
            <a:r>
              <a:rPr lang="en-US" sz="3200" dirty="0" smtClean="0"/>
              <a:t>Can we consider </a:t>
            </a:r>
            <a:r>
              <a:rPr lang="en-US" sz="3200" dirty="0" err="1" smtClean="0"/>
              <a:t>Quiemeth</a:t>
            </a:r>
            <a:r>
              <a:rPr lang="en-US" sz="3200" dirty="0" smtClean="0"/>
              <a:t> to be a martyr? Why or why not?</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2" name="Title 1"/>
          <p:cNvSpPr>
            <a:spLocks noGrp="1"/>
          </p:cNvSpPr>
          <p:nvPr>
            <p:ph type="title"/>
          </p:nvPr>
        </p:nvSpPr>
        <p:spPr/>
        <p:txBody>
          <a:bodyPr/>
          <a:lstStyle/>
          <a:p>
            <a:r>
              <a:rPr lang="en-US" dirty="0" smtClean="0"/>
              <a:t>Discussion Questions</a:t>
            </a:r>
            <a:endParaRPr lang="en-US" dirty="0"/>
          </a:p>
        </p:txBody>
      </p:sp>
    </p:spTree>
    <p:extLst>
      <p:ext uri="{BB962C8B-B14F-4D97-AF65-F5344CB8AC3E}">
        <p14:creationId xmlns:p14="http://schemas.microsoft.com/office/powerpoint/2010/main" val="33723682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2057400"/>
            <a:ext cx="6777318" cy="1062318"/>
          </a:xfrm>
        </p:spPr>
        <p:txBody>
          <a:bodyPr/>
          <a:lstStyle/>
          <a:p>
            <a:r>
              <a:rPr lang="en-US" sz="4800" dirty="0" smtClean="0"/>
              <a:t/>
            </a:r>
            <a:br>
              <a:rPr lang="en-US" sz="4800" dirty="0" smtClean="0"/>
            </a:br>
            <a:r>
              <a:rPr lang="en-US" sz="4800" dirty="0"/>
              <a:t/>
            </a:r>
            <a:br>
              <a:rPr lang="en-US" sz="4800" dirty="0"/>
            </a:br>
            <a:r>
              <a:rPr lang="en-US" sz="4800" dirty="0" smtClean="0"/>
              <a:t/>
            </a:r>
            <a:br>
              <a:rPr lang="en-US" sz="4800" dirty="0" smtClean="0"/>
            </a:br>
            <a:r>
              <a:rPr lang="en-US" dirty="0"/>
              <a:t/>
            </a:r>
            <a:br>
              <a:rPr lang="en-US" dirty="0"/>
            </a:br>
            <a:r>
              <a:rPr lang="en-US" dirty="0"/>
              <a:t>Chapter 12: Departures</a:t>
            </a:r>
            <a:endParaRPr lang="en-US" i="1" dirty="0"/>
          </a:p>
        </p:txBody>
      </p:sp>
      <p:sp>
        <p:nvSpPr>
          <p:cNvPr id="3" name="Subtitle 2"/>
          <p:cNvSpPr>
            <a:spLocks noGrp="1"/>
          </p:cNvSpPr>
          <p:nvPr>
            <p:ph type="subTitle" idx="1"/>
          </p:nvPr>
        </p:nvSpPr>
        <p:spPr/>
        <p:txBody>
          <a:bodyPr/>
          <a:lstStyle/>
          <a:p>
            <a:r>
              <a:rPr lang="en-US" dirty="0" err="1" smtClean="0"/>
              <a:t>Woldy</a:t>
            </a:r>
            <a:endParaRPr lang="en-US" dirty="0"/>
          </a:p>
        </p:txBody>
      </p:sp>
    </p:spTree>
    <p:extLst>
      <p:ext uri="{BB962C8B-B14F-4D97-AF65-F5344CB8AC3E}">
        <p14:creationId xmlns:p14="http://schemas.microsoft.com/office/powerpoint/2010/main" val="8671893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1" y="2248347"/>
            <a:ext cx="8534400" cy="4381053"/>
          </a:xfrm>
        </p:spPr>
        <p:txBody>
          <a:bodyPr>
            <a:normAutofit fontScale="47500" lnSpcReduction="20000"/>
          </a:bodyPr>
          <a:lstStyle/>
          <a:p>
            <a:r>
              <a:rPr lang="en-US" sz="3600" dirty="0" smtClean="0"/>
              <a:t>We learn that according to the Nisqually, the worst death they can face is hanging</a:t>
            </a:r>
          </a:p>
          <a:p>
            <a:r>
              <a:rPr lang="en-US" sz="3600" dirty="0" smtClean="0"/>
              <a:t>Leschi seems to have accepted his death, and made peace with it </a:t>
            </a:r>
          </a:p>
          <a:p>
            <a:r>
              <a:rPr lang="en-US" sz="3600" dirty="0" smtClean="0"/>
              <a:t>Stevens will not pardon Leschi, and President Pierce appoints a new governor: Fayette McMullen) who is delayed and will not be there before hanging</a:t>
            </a:r>
          </a:p>
          <a:p>
            <a:r>
              <a:rPr lang="en-US" sz="3600" dirty="0" smtClean="0"/>
              <a:t>Frank Clark says there is a way to delay hanging: detain (and they arrest) Sheriff Williams</a:t>
            </a:r>
          </a:p>
          <a:p>
            <a:r>
              <a:rPr lang="en-US" sz="3600" dirty="0" smtClean="0"/>
              <a:t>Stevens is angry and embarrassed about being replaced </a:t>
            </a:r>
          </a:p>
          <a:p>
            <a:r>
              <a:rPr lang="en-US" sz="3600" dirty="0" err="1" smtClean="0"/>
              <a:t>Sluggia</a:t>
            </a:r>
            <a:r>
              <a:rPr lang="en-US" sz="3600" dirty="0" smtClean="0"/>
              <a:t> is finally killed by </a:t>
            </a:r>
            <a:r>
              <a:rPr lang="en-US" sz="3600" dirty="0" err="1" smtClean="0"/>
              <a:t>Wahoolet</a:t>
            </a:r>
            <a:endParaRPr lang="en-US" sz="3600" dirty="0" smtClean="0"/>
          </a:p>
          <a:p>
            <a:r>
              <a:rPr lang="en-US" sz="3600" dirty="0" smtClean="0"/>
              <a:t>Sam visits Leschi but feels awkward because he knows he will die soon </a:t>
            </a:r>
          </a:p>
          <a:p>
            <a:r>
              <a:rPr lang="en-US" sz="3600" dirty="0" smtClean="0"/>
              <a:t>Leschi is hanged on February 19, 1858 at 11:35a.m.</a:t>
            </a:r>
          </a:p>
          <a:p>
            <a:pPr lvl="1"/>
            <a:r>
              <a:rPr lang="en-US" sz="3600" dirty="0" smtClean="0"/>
              <a:t>Tells people in audience to not forget who you are; teach children who we are</a:t>
            </a:r>
          </a:p>
          <a:p>
            <a:r>
              <a:rPr lang="en-US" sz="3600" dirty="0" smtClean="0"/>
              <a:t>Stevens gets a letter from President Pierce saying territory/railroad expansions are on hold due to threat of civil war</a:t>
            </a:r>
          </a:p>
          <a:p>
            <a:pPr lvl="1"/>
            <a:r>
              <a:rPr lang="en-US" sz="3600" dirty="0" smtClean="0"/>
              <a:t>As he is leaving, he sees funeral procession of Leschi and spits on his face</a:t>
            </a:r>
          </a:p>
          <a:p>
            <a:pPr lvl="1"/>
            <a:r>
              <a:rPr lang="en-US" sz="3600" dirty="0" smtClean="0"/>
              <a:t>“But my greatest pleasure comes from seeing you dead before I leave!” (305)</a:t>
            </a:r>
          </a:p>
          <a:p>
            <a:pPr lvl="1"/>
            <a:endParaRPr lang="en-US" dirty="0"/>
          </a:p>
        </p:txBody>
      </p:sp>
      <p:sp>
        <p:nvSpPr>
          <p:cNvPr id="2" name="Title 1"/>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6470175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Leschi</a:t>
            </a:r>
          </a:p>
          <a:p>
            <a:r>
              <a:rPr lang="en-US" dirty="0" smtClean="0"/>
              <a:t>Governor Isaac Stevens</a:t>
            </a:r>
          </a:p>
          <a:p>
            <a:r>
              <a:rPr lang="en-US" dirty="0" smtClean="0"/>
              <a:t>Sam Devin </a:t>
            </a:r>
          </a:p>
          <a:p>
            <a:r>
              <a:rPr lang="en-US" dirty="0" smtClean="0"/>
              <a:t>Ezra Meeker: on the jury</a:t>
            </a:r>
          </a:p>
          <a:p>
            <a:r>
              <a:rPr lang="en-US" dirty="0" smtClean="0"/>
              <a:t>Frank Clark: </a:t>
            </a:r>
            <a:r>
              <a:rPr lang="en-US" dirty="0" err="1" smtClean="0"/>
              <a:t>Leschi’s</a:t>
            </a:r>
            <a:r>
              <a:rPr lang="en-US" dirty="0" smtClean="0"/>
              <a:t> lawyer</a:t>
            </a:r>
          </a:p>
          <a:p>
            <a:r>
              <a:rPr lang="en-US" dirty="0" smtClean="0"/>
              <a:t>Judge </a:t>
            </a:r>
            <a:r>
              <a:rPr lang="en-US" dirty="0" err="1" smtClean="0"/>
              <a:t>Chenaworth</a:t>
            </a:r>
            <a:r>
              <a:rPr lang="en-US" dirty="0" smtClean="0"/>
              <a:t> and Judge Lander</a:t>
            </a:r>
          </a:p>
          <a:p>
            <a:r>
              <a:rPr lang="en-US" dirty="0" smtClean="0"/>
              <a:t>Colonel Casey</a:t>
            </a:r>
          </a:p>
          <a:p>
            <a:r>
              <a:rPr lang="en-US" dirty="0" smtClean="0"/>
              <a:t>Simmons and Mason: assist Stevens </a:t>
            </a:r>
          </a:p>
          <a:p>
            <a:endParaRPr lang="en-US" dirty="0"/>
          </a:p>
        </p:txBody>
      </p:sp>
      <p:sp>
        <p:nvSpPr>
          <p:cNvPr id="2" name="Title 1"/>
          <p:cNvSpPr>
            <a:spLocks noGrp="1"/>
          </p:cNvSpPr>
          <p:nvPr>
            <p:ph type="title"/>
          </p:nvPr>
        </p:nvSpPr>
        <p:spPr/>
        <p:txBody>
          <a:bodyPr/>
          <a:lstStyle/>
          <a:p>
            <a:r>
              <a:rPr lang="en-US" dirty="0" smtClean="0"/>
              <a:t>Characters</a:t>
            </a:r>
            <a:endParaRPr lang="en-US" dirty="0"/>
          </a:p>
        </p:txBody>
      </p:sp>
    </p:spTree>
    <p:extLst>
      <p:ext uri="{BB962C8B-B14F-4D97-AF65-F5344CB8AC3E}">
        <p14:creationId xmlns:p14="http://schemas.microsoft.com/office/powerpoint/2010/main" val="15364804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1" y="2248347"/>
            <a:ext cx="8382000" cy="4304853"/>
          </a:xfrm>
        </p:spPr>
        <p:txBody>
          <a:bodyPr>
            <a:normAutofit lnSpcReduction="10000"/>
          </a:bodyPr>
          <a:lstStyle/>
          <a:p>
            <a:r>
              <a:rPr lang="en-US" dirty="0" smtClean="0"/>
              <a:t>“He had sworn that Leschi would be dead and buried before he left, but could he make that happen” (Stevens) (295)</a:t>
            </a:r>
          </a:p>
          <a:p>
            <a:r>
              <a:rPr lang="en-US" dirty="0" smtClean="0"/>
              <a:t>“Our ancestors would never let the putrid spirit of a traitor live with them in the afterlife where our War Chief will soon join his brother </a:t>
            </a:r>
            <a:r>
              <a:rPr lang="en-US" dirty="0" err="1" smtClean="0"/>
              <a:t>Quiemuth</a:t>
            </a:r>
            <a:r>
              <a:rPr lang="en-US" dirty="0" smtClean="0"/>
              <a:t> in peace” (</a:t>
            </a:r>
            <a:r>
              <a:rPr lang="en-US" dirty="0" err="1" smtClean="0"/>
              <a:t>Wahoolet</a:t>
            </a:r>
            <a:r>
              <a:rPr lang="en-US" dirty="0" smtClean="0"/>
              <a:t> to </a:t>
            </a:r>
            <a:r>
              <a:rPr lang="en-US" dirty="0" err="1" smtClean="0"/>
              <a:t>Sluggia</a:t>
            </a:r>
            <a:r>
              <a:rPr lang="en-US" dirty="0" smtClean="0"/>
              <a:t>) (297)</a:t>
            </a:r>
          </a:p>
          <a:p>
            <a:r>
              <a:rPr lang="en-US" dirty="0" smtClean="0"/>
              <a:t>“Death was a swift and sure form of Indian revenge” (298)</a:t>
            </a:r>
          </a:p>
          <a:p>
            <a:r>
              <a:rPr lang="en-US" dirty="0" smtClean="0"/>
              <a:t>“Tahoma calls the spirit of the </a:t>
            </a:r>
            <a:r>
              <a:rPr lang="en-US" dirty="0" err="1" smtClean="0"/>
              <a:t>Whulge</a:t>
            </a:r>
            <a:r>
              <a:rPr lang="en-US" dirty="0" smtClean="0"/>
              <a:t> </a:t>
            </a:r>
            <a:r>
              <a:rPr lang="en-US" dirty="0" err="1" smtClean="0"/>
              <a:t>Tribes’s</a:t>
            </a:r>
            <a:r>
              <a:rPr lang="en-US" dirty="0" smtClean="0"/>
              <a:t> last War Chief to join it…</a:t>
            </a:r>
            <a:r>
              <a:rPr lang="en-US" dirty="0" err="1" smtClean="0"/>
              <a:t>Quiemuth</a:t>
            </a:r>
            <a:r>
              <a:rPr lang="en-US" dirty="0" smtClean="0"/>
              <a:t> calls, too, for the spirit of his brother to join him” (Leschi to Sam) (300)</a:t>
            </a:r>
          </a:p>
          <a:p>
            <a:endParaRPr lang="en-US" dirty="0" smtClean="0"/>
          </a:p>
          <a:p>
            <a:endParaRPr lang="en-US" dirty="0"/>
          </a:p>
        </p:txBody>
      </p:sp>
      <p:sp>
        <p:nvSpPr>
          <p:cNvPr id="2" name="Title 1"/>
          <p:cNvSpPr>
            <a:spLocks noGrp="1"/>
          </p:cNvSpPr>
          <p:nvPr>
            <p:ph type="title"/>
          </p:nvPr>
        </p:nvSpPr>
        <p:spPr/>
        <p:txBody>
          <a:bodyPr/>
          <a:lstStyle/>
          <a:p>
            <a:r>
              <a:rPr lang="en-US" dirty="0" smtClean="0"/>
              <a:t>Quotes</a:t>
            </a:r>
            <a:endParaRPr lang="en-US" dirty="0"/>
          </a:p>
        </p:txBody>
      </p:sp>
    </p:spTree>
    <p:extLst>
      <p:ext uri="{BB962C8B-B14F-4D97-AF65-F5344CB8AC3E}">
        <p14:creationId xmlns:p14="http://schemas.microsoft.com/office/powerpoint/2010/main" val="10008470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sz="3600" dirty="0" smtClean="0"/>
              <a:t>Was </a:t>
            </a:r>
            <a:r>
              <a:rPr lang="en-US" sz="3600" dirty="0" err="1" smtClean="0"/>
              <a:t>Wahoolet</a:t>
            </a:r>
            <a:r>
              <a:rPr lang="en-US" sz="3600" dirty="0" smtClean="0"/>
              <a:t> justified in killing </a:t>
            </a:r>
            <a:r>
              <a:rPr lang="en-US" sz="3600" dirty="0" err="1" smtClean="0"/>
              <a:t>Sluggia</a:t>
            </a:r>
            <a:r>
              <a:rPr lang="en-US" sz="3600" dirty="0" smtClean="0"/>
              <a:t>? Was he right to kill </a:t>
            </a:r>
            <a:r>
              <a:rPr lang="en-US" sz="3600" dirty="0" err="1" smtClean="0"/>
              <a:t>Sluggia</a:t>
            </a:r>
            <a:r>
              <a:rPr lang="en-US" sz="3600" dirty="0" smtClean="0"/>
              <a:t>?</a:t>
            </a:r>
          </a:p>
          <a:p>
            <a:pPr marL="514350" indent="-514350">
              <a:buFont typeface="+mj-lt"/>
              <a:buAutoNum type="arabicPeriod"/>
            </a:pPr>
            <a:r>
              <a:rPr lang="en-US" sz="3600" dirty="0" smtClean="0"/>
              <a:t>Should we consider Leschi a hero? Explain. </a:t>
            </a:r>
          </a:p>
          <a:p>
            <a:pPr marL="514350" indent="-514350">
              <a:buFont typeface="+mj-lt"/>
              <a:buAutoNum type="arabicPeriod"/>
            </a:pPr>
            <a:endParaRPr lang="en-US" dirty="0" smtClean="0"/>
          </a:p>
          <a:p>
            <a:endParaRPr lang="en-US" dirty="0"/>
          </a:p>
        </p:txBody>
      </p:sp>
      <p:sp>
        <p:nvSpPr>
          <p:cNvPr id="2" name="Title 1"/>
          <p:cNvSpPr>
            <a:spLocks noGrp="1"/>
          </p:cNvSpPr>
          <p:nvPr>
            <p:ph type="title"/>
          </p:nvPr>
        </p:nvSpPr>
        <p:spPr/>
        <p:txBody>
          <a:bodyPr/>
          <a:lstStyle/>
          <a:p>
            <a:r>
              <a:rPr lang="en-US" dirty="0" smtClean="0"/>
              <a:t>Discussion Questions</a:t>
            </a:r>
            <a:endParaRPr lang="en-US" dirty="0"/>
          </a:p>
        </p:txBody>
      </p:sp>
    </p:spTree>
    <p:extLst>
      <p:ext uri="{BB962C8B-B14F-4D97-AF65-F5344CB8AC3E}">
        <p14:creationId xmlns:p14="http://schemas.microsoft.com/office/powerpoint/2010/main" val="170343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3: War Chief</a:t>
            </a:r>
            <a:endParaRPr lang="en-US" dirty="0"/>
          </a:p>
        </p:txBody>
      </p:sp>
      <p:sp>
        <p:nvSpPr>
          <p:cNvPr id="5" name="Subtitle 4"/>
          <p:cNvSpPr>
            <a:spLocks noGrp="1"/>
          </p:cNvSpPr>
          <p:nvPr>
            <p:ph type="subTitle" idx="1"/>
          </p:nvPr>
        </p:nvSpPr>
        <p:spPr/>
        <p:txBody>
          <a:bodyPr/>
          <a:lstStyle/>
          <a:p>
            <a:r>
              <a:rPr lang="en-US" dirty="0" smtClean="0"/>
              <a:t>Jared, Kyle, Daylen, and Kyleigh</a:t>
            </a:r>
            <a:endParaRPr lang="en-US" dirty="0"/>
          </a:p>
        </p:txBody>
      </p:sp>
    </p:spTree>
    <p:extLst>
      <p:ext uri="{BB962C8B-B14F-4D97-AF65-F5344CB8AC3E}">
        <p14:creationId xmlns:p14="http://schemas.microsoft.com/office/powerpoint/2010/main" val="3231793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fontAlgn="base"/>
            <a:r>
              <a:rPr lang="en-US" dirty="0"/>
              <a:t>Ezra and Sam discuss the possible hostilities arising between the whites and natives. Sam is upset over the actions by Stevens. Sam finds out that John Swan was named as an Indian Agent for the tribes put on temporary reservations. Sam is worried about the growing rumors of a potential White-Indian war. On his way back to Chief Leschi, Sam runs into Charles Eaton, one of Stevens men who is looking for Leschi but he and the other natives have escaped. Sam soon catches up with Leschi and the other tribesmen. Leschi is named War Chief over all </a:t>
            </a:r>
            <a:r>
              <a:rPr lang="en-US" dirty="0" err="1"/>
              <a:t>Whulge</a:t>
            </a:r>
            <a:r>
              <a:rPr lang="en-US" dirty="0"/>
              <a:t> tribes and this is a huge honor and a rare occurrence. A war is imminent. </a:t>
            </a:r>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948687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dirty="0"/>
              <a:t>Ezra and Eliza Meeker</a:t>
            </a:r>
          </a:p>
          <a:p>
            <a:pPr fontAlgn="base"/>
            <a:r>
              <a:rPr lang="en-US" dirty="0"/>
              <a:t>Sam Devin</a:t>
            </a:r>
          </a:p>
          <a:p>
            <a:pPr fontAlgn="base"/>
            <a:r>
              <a:rPr lang="en-US" dirty="0" err="1"/>
              <a:t>Keef</a:t>
            </a:r>
            <a:r>
              <a:rPr lang="en-US" dirty="0"/>
              <a:t> Leschi</a:t>
            </a:r>
          </a:p>
          <a:p>
            <a:pPr fontAlgn="base"/>
            <a:r>
              <a:rPr lang="en-US" dirty="0" err="1"/>
              <a:t>Quiemuth</a:t>
            </a:r>
            <a:endParaRPr lang="en-US" dirty="0"/>
          </a:p>
          <a:p>
            <a:pPr fontAlgn="base"/>
            <a:r>
              <a:rPr lang="en-US" dirty="0"/>
              <a:t>Isaac Stevens</a:t>
            </a:r>
          </a:p>
          <a:p>
            <a:pPr fontAlgn="base"/>
            <a:r>
              <a:rPr lang="en-US" dirty="0"/>
              <a:t>Charles Mason</a:t>
            </a:r>
          </a:p>
          <a:p>
            <a:pPr fontAlgn="base"/>
            <a:r>
              <a:rPr lang="en-US" dirty="0"/>
              <a:t>Gen. Wool</a:t>
            </a:r>
          </a:p>
          <a:p>
            <a:pPr fontAlgn="base"/>
            <a:r>
              <a:rPr lang="en-US" dirty="0"/>
              <a:t>Dr. </a:t>
            </a:r>
            <a:r>
              <a:rPr lang="en-US" dirty="0" err="1"/>
              <a:t>Tolmie</a:t>
            </a:r>
            <a:endParaRPr lang="en-US" dirty="0"/>
          </a:p>
        </p:txBody>
      </p:sp>
      <p:sp>
        <p:nvSpPr>
          <p:cNvPr id="3" name="Title 2"/>
          <p:cNvSpPr>
            <a:spLocks noGrp="1"/>
          </p:cNvSpPr>
          <p:nvPr>
            <p:ph type="title"/>
          </p:nvPr>
        </p:nvSpPr>
        <p:spPr/>
        <p:txBody>
          <a:bodyPr/>
          <a:lstStyle/>
          <a:p>
            <a:r>
              <a:rPr lang="en-US" dirty="0" smtClean="0"/>
              <a:t>Characters</a:t>
            </a:r>
            <a:endParaRPr lang="en-US" dirty="0"/>
          </a:p>
        </p:txBody>
      </p:sp>
    </p:spTree>
    <p:extLst>
      <p:ext uri="{BB962C8B-B14F-4D97-AF65-F5344CB8AC3E}">
        <p14:creationId xmlns:p14="http://schemas.microsoft.com/office/powerpoint/2010/main" val="107887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dirty="0" smtClean="0"/>
              <a:t>“He </a:t>
            </a:r>
            <a:r>
              <a:rPr lang="en-US" dirty="0"/>
              <a:t>would be the first and last American to bear witness to this unique ceremony, because- without a doubt!- Leschi would be the last War </a:t>
            </a:r>
            <a:r>
              <a:rPr lang="en-US" dirty="0" err="1"/>
              <a:t>Keef</a:t>
            </a:r>
            <a:r>
              <a:rPr lang="en-US" dirty="0"/>
              <a:t> of the </a:t>
            </a:r>
            <a:r>
              <a:rPr lang="en-US" dirty="0" err="1"/>
              <a:t>Whulge</a:t>
            </a:r>
            <a:r>
              <a:rPr lang="en-US" dirty="0"/>
              <a:t> Tribes” (71).</a:t>
            </a:r>
          </a:p>
          <a:p>
            <a:pPr fontAlgn="base"/>
            <a:r>
              <a:rPr lang="en-US" dirty="0"/>
              <a:t>“Sam was outraged at Stevens for trapping the whole territory in his self- indulgent plot… the governor had deliberately created the climate for an unnecessary war!” (69)</a:t>
            </a:r>
          </a:p>
          <a:p>
            <a:endParaRPr lang="en-US" dirty="0"/>
          </a:p>
        </p:txBody>
      </p:sp>
      <p:sp>
        <p:nvSpPr>
          <p:cNvPr id="3" name="Title 2"/>
          <p:cNvSpPr>
            <a:spLocks noGrp="1"/>
          </p:cNvSpPr>
          <p:nvPr>
            <p:ph type="title"/>
          </p:nvPr>
        </p:nvSpPr>
        <p:spPr/>
        <p:txBody>
          <a:bodyPr/>
          <a:lstStyle/>
          <a:p>
            <a:r>
              <a:rPr lang="en-US" dirty="0" smtClean="0"/>
              <a:t>Quotes</a:t>
            </a:r>
            <a:endParaRPr lang="en-US" dirty="0"/>
          </a:p>
        </p:txBody>
      </p:sp>
    </p:spTree>
    <p:extLst>
      <p:ext uri="{BB962C8B-B14F-4D97-AF65-F5344CB8AC3E}">
        <p14:creationId xmlns:p14="http://schemas.microsoft.com/office/powerpoint/2010/main" val="21353065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143</TotalTime>
  <Words>4009</Words>
  <Application>Microsoft Office PowerPoint</Application>
  <PresentationFormat>On-screen Show (4:3)</PresentationFormat>
  <Paragraphs>285</Paragraphs>
  <Slides>55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Book Antiqua</vt:lpstr>
      <vt:lpstr>Lato</vt:lpstr>
      <vt:lpstr>Open Sans</vt:lpstr>
      <vt:lpstr>Roboto</vt:lpstr>
      <vt:lpstr>Titillium Web</vt:lpstr>
      <vt:lpstr>Wingdings</vt:lpstr>
      <vt:lpstr>Hardcover</vt:lpstr>
      <vt:lpstr>Chapter 2: Medicine Creek</vt:lpstr>
      <vt:lpstr>Summary</vt:lpstr>
      <vt:lpstr>Characters</vt:lpstr>
      <vt:lpstr>Quotes</vt:lpstr>
      <vt:lpstr>Discussion Questions</vt:lpstr>
      <vt:lpstr>Chapter 3: War Chief</vt:lpstr>
      <vt:lpstr>Summary</vt:lpstr>
      <vt:lpstr>Characters</vt:lpstr>
      <vt:lpstr>Quotes</vt:lpstr>
      <vt:lpstr>Discussion Questions</vt:lpstr>
      <vt:lpstr>Chapter 4: Ceremony</vt:lpstr>
      <vt:lpstr>Summary</vt:lpstr>
      <vt:lpstr>Characters</vt:lpstr>
      <vt:lpstr>Quotes</vt:lpstr>
      <vt:lpstr>Discussion Questions</vt:lpstr>
      <vt:lpstr>Chapter 5: Fox Island</vt:lpstr>
      <vt:lpstr>Summary</vt:lpstr>
      <vt:lpstr>Characters</vt:lpstr>
      <vt:lpstr>Quotes</vt:lpstr>
      <vt:lpstr>Discussion Questions</vt:lpstr>
      <vt:lpstr>Chapter 6: Winter War</vt:lpstr>
      <vt:lpstr>Summary</vt:lpstr>
      <vt:lpstr>Characters</vt:lpstr>
      <vt:lpstr>Quotes</vt:lpstr>
      <vt:lpstr>Discussion Questions</vt:lpstr>
      <vt:lpstr>Chapter 7: Strategies</vt:lpstr>
      <vt:lpstr>Summary</vt:lpstr>
      <vt:lpstr>Characters</vt:lpstr>
      <vt:lpstr>Quotes</vt:lpstr>
      <vt:lpstr>Discussion Questions</vt:lpstr>
      <vt:lpstr>Chapter 8: Attack on Lake Washington</vt:lpstr>
      <vt:lpstr>Summary</vt:lpstr>
      <vt:lpstr>Major Characters</vt:lpstr>
      <vt:lpstr>Quotes</vt:lpstr>
      <vt:lpstr>Discussion Questions</vt:lpstr>
      <vt:lpstr>Chapter 9: </vt:lpstr>
      <vt:lpstr>Summary </vt:lpstr>
      <vt:lpstr>Characters</vt:lpstr>
      <vt:lpstr>Quotes</vt:lpstr>
      <vt:lpstr>PowerPoint Presentation</vt:lpstr>
      <vt:lpstr>Chapter 10: Arrest</vt:lpstr>
      <vt:lpstr>Summary</vt:lpstr>
      <vt:lpstr>Characters</vt:lpstr>
      <vt:lpstr>Quotes</vt:lpstr>
      <vt:lpstr>Discussion Questions</vt:lpstr>
      <vt:lpstr>Chapter 11: More Trials</vt:lpstr>
      <vt:lpstr>Summary</vt:lpstr>
      <vt:lpstr>Characters</vt:lpstr>
      <vt:lpstr>Quotes</vt:lpstr>
      <vt:lpstr>Discussion Questions</vt:lpstr>
      <vt:lpstr>    Chapter 12: Departures</vt:lpstr>
      <vt:lpstr>Summary</vt:lpstr>
      <vt:lpstr>Characters</vt:lpstr>
      <vt:lpstr>Quotes</vt:lpstr>
      <vt:lpstr>Discussion Questions</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Judicially Murdered</dc:title>
  <dc:creator>Woldendorp, Kirsten    SHS-Staff</dc:creator>
  <cp:lastModifiedBy>Woldendorp, Kirsten    SHS-Staff</cp:lastModifiedBy>
  <cp:revision>12</cp:revision>
  <dcterms:created xsi:type="dcterms:W3CDTF">2016-10-12T14:39:28Z</dcterms:created>
  <dcterms:modified xsi:type="dcterms:W3CDTF">2016-10-25T15:39:13Z</dcterms:modified>
</cp:coreProperties>
</file>