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275" r:id="rId18"/>
    <p:sldId id="276" r:id="rId19"/>
    <p:sldId id="277" r:id="rId20"/>
    <p:sldId id="278" r:id="rId21"/>
    <p:sldId id="279" r:id="rId22"/>
    <p:sldId id="326" r:id="rId23"/>
    <p:sldId id="282" r:id="rId24"/>
    <p:sldId id="284" r:id="rId25"/>
    <p:sldId id="318" r:id="rId26"/>
    <p:sldId id="285" r:id="rId27"/>
    <p:sldId id="287" r:id="rId28"/>
    <p:sldId id="296" r:id="rId29"/>
    <p:sldId id="297" r:id="rId30"/>
    <p:sldId id="298" r:id="rId31"/>
    <p:sldId id="299" r:id="rId32"/>
    <p:sldId id="300" r:id="rId33"/>
    <p:sldId id="301" r:id="rId34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2088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20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25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429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028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463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1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067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20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458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1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316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927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412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12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499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52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95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177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20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5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60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13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96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15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19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29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2129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05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8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B699B4-4911-419F-8DBD-E71F195CF28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828800" y="846044"/>
            <a:ext cx="6858000" cy="14207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6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6000" dirty="0">
                <a:latin typeface="Times New Roman"/>
                <a:ea typeface="Times New Roman"/>
                <a:cs typeface="Times New Roman"/>
                <a:sym typeface="Times New Roman"/>
              </a:rPr>
              <a:t>Photojournalism</a:t>
            </a:r>
          </a:p>
          <a:p>
            <a:pPr lvl="0">
              <a:spcBef>
                <a:spcPts val="0"/>
              </a:spcBef>
              <a:buNone/>
            </a:pPr>
            <a:endParaRPr sz="4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86061" y="2376274"/>
            <a:ext cx="49101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Pictures AND 1,000 words!</a:t>
            </a:r>
          </a:p>
        </p:txBody>
      </p:sp>
    </p:spTree>
    <p:extLst>
      <p:ext uri="{BB962C8B-B14F-4D97-AF65-F5344CB8AC3E}">
        <p14:creationId xmlns:p14="http://schemas.microsoft.com/office/powerpoint/2010/main" val="2006677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39039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215975" y="580875"/>
            <a:ext cx="4215900" cy="4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following slides, you will see some </a:t>
            </a: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images</a:t>
            </a:r>
            <a:endParaRPr lang="en"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images are shown, you will write the “story</a:t>
            </a: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(caption)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each </a:t>
            </a: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 </a:t>
            </a:r>
            <a:endParaRPr lang="en"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not ask </a:t>
            </a: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endParaRPr lang="en"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</a:t>
            </a:r>
            <a:r>
              <a:rPr lang="en" sz="2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simply to look at the images and write the story in one </a:t>
            </a: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sentence</a:t>
            </a:r>
          </a:p>
          <a:p>
            <a:pPr marL="457200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24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Label them 1-6</a:t>
            </a:r>
            <a:endParaRPr lang="en" sz="2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367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PHOTO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35" y="203391"/>
            <a:ext cx="6286365" cy="43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58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PHOTO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98" y="135935"/>
            <a:ext cx="5467967" cy="46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70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PHOTO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52" y="265192"/>
            <a:ext cx="6656977" cy="37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39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PHOTO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16" y="154202"/>
            <a:ext cx="6973122" cy="39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10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PHOTO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44" y="242021"/>
            <a:ext cx="6200013" cy="40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894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PHOTO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99" y="446292"/>
            <a:ext cx="6019250" cy="40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1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WRITING HEADLINES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2917050" y="3569206"/>
            <a:ext cx="49101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You have to get their attention somehow!</a:t>
            </a:r>
          </a:p>
        </p:txBody>
      </p:sp>
    </p:spTree>
    <p:extLst>
      <p:ext uri="{BB962C8B-B14F-4D97-AF65-F5344CB8AC3E}">
        <p14:creationId xmlns:p14="http://schemas.microsoft.com/office/powerpoint/2010/main" val="603627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HEADLINES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i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On the average, five times as many people read the headline as read the body copy. When you have written your headline, you have spent eighty cents out of your dollar.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i="1" dirty="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- David Ogilvy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5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6464006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47870" y="173050"/>
            <a:ext cx="868443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HEADLINES ARE THE ADVERTISEMENTS OF NEWS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745750"/>
            <a:ext cx="8520600" cy="439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461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tell the obvious</a:t>
            </a:r>
          </a:p>
          <a:p>
            <a:pPr marL="5461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</a:t>
            </a:r>
            <a:r>
              <a:rPr lang="e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steal the reporter’s first paragraph</a:t>
            </a:r>
          </a:p>
          <a:p>
            <a:pPr marL="5461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</a:t>
            </a:r>
            <a:r>
              <a:rPr lang="e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“to-be” verbs - they tend to be </a:t>
            </a:r>
            <a:r>
              <a:rPr lang="e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</a:t>
            </a:r>
          </a:p>
          <a:p>
            <a:pPr marL="5461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be clever, unless </a:t>
            </a:r>
            <a:r>
              <a:rPr lang="en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story calls for </a:t>
            </a:r>
            <a:r>
              <a:rPr lang="en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</a:p>
          <a:p>
            <a:pPr marL="5461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DON’T </a:t>
            </a: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write a “cute” headline for a serious </a:t>
            </a:r>
            <a:r>
              <a:rPr lang="en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story</a:t>
            </a:r>
          </a:p>
          <a:p>
            <a:pPr marL="5461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DON’T overdo </a:t>
            </a: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puns</a:t>
            </a:r>
          </a:p>
          <a:p>
            <a:pPr marL="546100" indent="-4572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be </a:t>
            </a:r>
            <a:r>
              <a:rPr lang="e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accurate</a:t>
            </a:r>
          </a:p>
          <a:p>
            <a:pPr marL="546100" indent="-4572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use active verbs and vibrant words</a:t>
            </a:r>
          </a:p>
          <a:p>
            <a:pPr marL="88900" indent="0">
              <a:buClr>
                <a:srgbClr val="000000"/>
              </a:buClr>
              <a:buSzPct val="100000"/>
              <a:buNone/>
            </a:pPr>
            <a:endParaRPr lang="en"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1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" sz="28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6100" lvl="0" indent="-4572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endParaRPr lang="en" sz="2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9143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1730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 MAKES A GOOD NEWS PHOTO?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069375"/>
            <a:ext cx="8520600" cy="36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photo tells a story; it is visual reporting</a:t>
            </a:r>
          </a:p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Captures the attention of the viewer and holds it</a:t>
            </a:r>
          </a:p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They are not posed or staged, unless they are portraits</a:t>
            </a:r>
          </a:p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They illustrate the story</a:t>
            </a:r>
          </a:p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Add additional information</a:t>
            </a:r>
          </a:p>
          <a:p>
            <a:pPr marL="4191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They engage the viewer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62491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96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HOW DO YOU WRITE A HEADLINE?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1" y="769400"/>
            <a:ext cx="8377818" cy="426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 simple structure and declarative sentences</a:t>
            </a:r>
          </a:p>
          <a:p>
            <a:pPr marL="95250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Summarize the news</a:t>
            </a:r>
          </a:p>
          <a:p>
            <a:pPr marL="95250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Explain the story</a:t>
            </a:r>
          </a:p>
          <a:p>
            <a:pPr marL="95250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Lure readers in</a:t>
            </a:r>
          </a:p>
          <a:p>
            <a:pPr marL="95250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Reflect the tone of the story</a:t>
            </a:r>
          </a:p>
          <a:p>
            <a:pPr marL="95250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Reflect the tone of the publication</a:t>
            </a:r>
          </a:p>
        </p:txBody>
      </p:sp>
    </p:spTree>
    <p:extLst>
      <p:ext uri="{BB962C8B-B14F-4D97-AF65-F5344CB8AC3E}">
        <p14:creationId xmlns:p14="http://schemas.microsoft.com/office/powerpoint/2010/main" val="40330660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4400" y="2913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FORMULA: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72549" y="1395250"/>
            <a:ext cx="7625607" cy="344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SUBJECT + VERB + OBJECT = </a:t>
            </a:r>
            <a:r>
              <a:rPr lang="en" sz="3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EADLINE</a:t>
            </a:r>
            <a:endParaRPr lang="en" sz="3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President       approves   education budget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President approves education budget</a:t>
            </a:r>
          </a:p>
        </p:txBody>
      </p:sp>
    </p:spTree>
    <p:extLst>
      <p:ext uri="{BB962C8B-B14F-4D97-AF65-F5344CB8AC3E}">
        <p14:creationId xmlns:p14="http://schemas.microsoft.com/office/powerpoint/2010/main" val="11228674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475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group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87506"/>
            <a:ext cx="8157882" cy="39679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Definition of the 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Important do’s and </a:t>
            </a:r>
            <a:r>
              <a:rPr lang="en-US" sz="2800" dirty="0" smtClean="0"/>
              <a:t>don'ts's </a:t>
            </a:r>
            <a:r>
              <a:rPr lang="en-US" sz="2800" dirty="0" smtClean="0"/>
              <a:t>for the 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types of articles you can put in the 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wording/writing style/person you use in the 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Visual representation of the section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06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Editing and Style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015732" y="3631332"/>
            <a:ext cx="49101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Just because you wrote it doesn’t mean you’re finished!</a:t>
            </a:r>
          </a:p>
        </p:txBody>
      </p:sp>
    </p:spTree>
    <p:extLst>
      <p:ext uri="{BB962C8B-B14F-4D97-AF65-F5344CB8AC3E}">
        <p14:creationId xmlns:p14="http://schemas.microsoft.com/office/powerpoint/2010/main" val="2620994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730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GOALS OF COPY EDITING: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745750"/>
            <a:ext cx="8708350" cy="439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683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Copy editing is the QUALITY CONTROL function for a publication.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Clarity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copy editors must make sure the story is clear and makes sense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Correctness - copy editors have to double check the facts and the accuracy </a:t>
            </a: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Conciseness - copy editors make sure the story is told in the most efficient way possible</a:t>
            </a:r>
          </a:p>
          <a:p>
            <a:pPr marL="457200" lvl="0" indent="-3683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Consistency - copy editors make sure the rules, style and other elements of the story are consistent and remain the same throughout. </a:t>
            </a:r>
            <a:endParaRPr lang="en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0" rtl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Coherency - copy editors make sure that the story is well-put together and easily readable.</a:t>
            </a:r>
          </a:p>
        </p:txBody>
      </p:sp>
    </p:spTree>
    <p:extLst>
      <p:ext uri="{BB962C8B-B14F-4D97-AF65-F5344CB8AC3E}">
        <p14:creationId xmlns:p14="http://schemas.microsoft.com/office/powerpoint/2010/main" val="20367720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78294"/>
            <a:ext cx="8520600" cy="5567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FACT CHECKING: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635054"/>
            <a:ext cx="8675675" cy="399799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Copy editors serve as fact checkers. THEY </a:t>
            </a:r>
            <a:r>
              <a:rPr lang="en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ENSURE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ACCURACY</a:t>
            </a: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Make sure all of the information passes the “who said this” and “how do they know it” test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If you need to fact check: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Use the Internet, but only reliable sources on the Internet </a:t>
            </a:r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If something seems like a coincidence, like James Jones lives on Jones St., or something just seems off… LOOK IT UP!</a:t>
            </a:r>
          </a:p>
        </p:txBody>
      </p:sp>
    </p:spTree>
    <p:extLst>
      <p:ext uri="{BB962C8B-B14F-4D97-AF65-F5344CB8AC3E}">
        <p14:creationId xmlns:p14="http://schemas.microsoft.com/office/powerpoint/2010/main" val="25011764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Times New Roman"/>
                <a:ea typeface="Times New Roman"/>
                <a:cs typeface="Times New Roman"/>
                <a:sym typeface="Times New Roman"/>
              </a:rPr>
              <a:t>HOW DOES A COPY EDITOR ACHIEVE THOSE THINGS?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12574" y="1153203"/>
            <a:ext cx="7769426" cy="344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Correcting writing, usage and fact errors</a:t>
            </a:r>
          </a:p>
          <a:p>
            <a:pPr marL="4953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Rewriting when a sentence is unclear or </a:t>
            </a:r>
            <a:r>
              <a:rPr lang="en" sz="3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wordy</a:t>
            </a:r>
          </a:p>
          <a:p>
            <a:pPr marL="495300" indent="-4572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Copy editors use a variety of STANDARD PROOFREADING MARKS to indicate errors. 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Times New Roman"/>
            </a:pPr>
            <a:endParaRPr lang="en" sz="3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5100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924" y="87400"/>
            <a:ext cx="4975649" cy="49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Copy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Editing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29610701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Major Journalistic Style Rules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Punctuation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188036" cy="365531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000" dirty="0" smtClean="0"/>
              <a:t>Punctuation goes inside quotation marks</a:t>
            </a:r>
          </a:p>
          <a:p>
            <a:pPr eaLnBrk="1" hangingPunct="1">
              <a:defRPr/>
            </a:pPr>
            <a:r>
              <a:rPr lang="en-US" altLang="en-US" sz="3000" dirty="0" smtClean="0"/>
              <a:t>Semi-colons separate two independent clauses (not commas)</a:t>
            </a:r>
          </a:p>
          <a:p>
            <a:pPr eaLnBrk="1" hangingPunct="1">
              <a:defRPr/>
            </a:pPr>
            <a:r>
              <a:rPr lang="en-US" altLang="en-US" sz="3000" dirty="0" smtClean="0"/>
              <a:t>Use commas to separate introductory statements or quote and attribution.</a:t>
            </a:r>
          </a:p>
          <a:p>
            <a:pPr eaLnBrk="1" hangingPunct="1">
              <a:defRPr/>
            </a:pPr>
            <a:r>
              <a:rPr lang="en-US" altLang="en-US" sz="3000" dirty="0" smtClean="0"/>
              <a:t>No exclamation points!</a:t>
            </a:r>
          </a:p>
        </p:txBody>
      </p:sp>
    </p:spTree>
    <p:extLst>
      <p:ext uri="{BB962C8B-B14F-4D97-AF65-F5344CB8AC3E}">
        <p14:creationId xmlns:p14="http://schemas.microsoft.com/office/powerpoint/2010/main" val="37135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87350" y="1730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BUT WHAT MAKES A GOOD PHOTO?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745750"/>
            <a:ext cx="8520600" cy="439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photos use composition and interesting lighting</a:t>
            </a:r>
          </a:p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photos capture a moment at peak action</a:t>
            </a:r>
          </a:p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photos show the relationships between elements of the story</a:t>
            </a:r>
          </a:p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photos are well-cropped and well-toned</a:t>
            </a:r>
          </a:p>
          <a:p>
            <a:pPr lvl="0">
              <a:spcBef>
                <a:spcPts val="0"/>
              </a:spcBef>
              <a:buNone/>
            </a:pPr>
            <a:endParaRPr sz="2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86034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Abbreviations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Months are abbreviated when with a number</a:t>
            </a:r>
          </a:p>
          <a:p>
            <a:pPr eaLnBrk="1" hangingPunct="1">
              <a:defRPr/>
            </a:pPr>
            <a:r>
              <a:rPr lang="en-US" altLang="en-US" sz="4000" dirty="0" smtClean="0"/>
              <a:t>Months are spelled out when by themselves</a:t>
            </a:r>
          </a:p>
          <a:p>
            <a:pPr eaLnBrk="1" hangingPunct="1">
              <a:defRPr/>
            </a:pPr>
            <a:r>
              <a:rPr lang="en-US" altLang="en-US" sz="4000" dirty="0" smtClean="0"/>
              <a:t>Titles are not abbreviated</a:t>
            </a:r>
          </a:p>
        </p:txBody>
      </p:sp>
    </p:spTree>
    <p:extLst>
      <p:ext uri="{BB962C8B-B14F-4D97-AF65-F5344CB8AC3E}">
        <p14:creationId xmlns:p14="http://schemas.microsoft.com/office/powerpoint/2010/main" val="19680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Capitalization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Capitalize official titles before a name or organizations (Head Custodian, Debate Club)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Do not capitalize titles after a name or unofficial titles such as “teacher” (Jane Doe, assistant coach)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Capitalize names of classes when referring to entire class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Do not capitalize names of classes when referring to a portion of the class or an individual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Capitalize names of individual courses (Honors Biology) but not general subjects (science)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 smtClean="0"/>
              <a:t>same goes for Journalistic Writing vs. journalism</a:t>
            </a:r>
          </a:p>
        </p:txBody>
      </p:sp>
    </p:spTree>
    <p:extLst>
      <p:ext uri="{BB962C8B-B14F-4D97-AF65-F5344CB8AC3E}">
        <p14:creationId xmlns:p14="http://schemas.microsoft.com/office/powerpoint/2010/main" val="29966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00150"/>
            <a:ext cx="7969827" cy="365531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 smtClean="0"/>
              <a:t>Don’t refer to reader</a:t>
            </a:r>
          </a:p>
          <a:p>
            <a:pPr eaLnBrk="1" hangingPunct="1">
              <a:defRPr/>
            </a:pPr>
            <a:r>
              <a:rPr lang="en-US" altLang="en-US" sz="4400" dirty="0" smtClean="0"/>
              <a:t>Don’t refer to self (unless type of article specifically calls for it, such as in opinion or column)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12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Less vs. Fewer</a:t>
            </a:r>
          </a:p>
          <a:p>
            <a:pPr lvl="1" eaLnBrk="1" hangingPunct="1">
              <a:defRPr/>
            </a:pPr>
            <a:r>
              <a:rPr lang="en-US" altLang="en-US" dirty="0" smtClean="0"/>
              <a:t>less is for large quantities</a:t>
            </a:r>
          </a:p>
          <a:p>
            <a:pPr lvl="2" eaLnBrk="1" hangingPunct="1">
              <a:defRPr/>
            </a:pPr>
            <a:r>
              <a:rPr lang="en-US" altLang="en-US" dirty="0" smtClean="0"/>
              <a:t>I have less self-esteem than she does.</a:t>
            </a:r>
          </a:p>
          <a:p>
            <a:pPr lvl="1" eaLnBrk="1" hangingPunct="1">
              <a:defRPr/>
            </a:pPr>
            <a:r>
              <a:rPr lang="en-US" altLang="en-US" dirty="0" smtClean="0"/>
              <a:t>fewer is for countable quantities</a:t>
            </a:r>
          </a:p>
          <a:p>
            <a:pPr lvl="2" eaLnBrk="1" hangingPunct="1">
              <a:defRPr/>
            </a:pPr>
            <a:r>
              <a:rPr lang="en-US" altLang="en-US" dirty="0" smtClean="0"/>
              <a:t>I have fewer toys than she does.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600" dirty="0"/>
              <a:t>Who vs. That</a:t>
            </a:r>
          </a:p>
          <a:p>
            <a:pPr lvl="1">
              <a:defRPr/>
            </a:pPr>
            <a:r>
              <a:rPr lang="en-US" altLang="en-US" sz="3200" dirty="0"/>
              <a:t>“who” refers to people</a:t>
            </a:r>
          </a:p>
          <a:p>
            <a:pPr lvl="1">
              <a:defRPr/>
            </a:pPr>
            <a:r>
              <a:rPr lang="en-US" altLang="en-US" sz="3200" dirty="0"/>
              <a:t>“that” refers to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HOW DO YOU ACCOMPLISH THAT: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4205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the story or the sport you are covering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research and MORE research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interested in your subject’s story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 to what they say, invest yourself in them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a relationship with them</a:t>
            </a:r>
          </a:p>
          <a:p>
            <a:pPr marL="514350" lvl="1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Anticipate the action</a:t>
            </a:r>
          </a:p>
          <a:p>
            <a:pPr marL="914400" lvl="1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“Know” what historically might happen next</a:t>
            </a:r>
          </a:p>
          <a:p>
            <a:pPr marL="571500" lvl="0" indent="-3429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Stay with the scene</a:t>
            </a:r>
          </a:p>
          <a:p>
            <a:pPr marL="914400" lvl="1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 because you’re trying to capture a still shot doesn’t mean that you cannot continue following your subject like you would with a video camera</a:t>
            </a:r>
          </a:p>
          <a:p>
            <a:pPr marL="457200" lvl="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willing to rethink your story</a:t>
            </a:r>
          </a:p>
          <a:p>
            <a:pPr marL="914400" lvl="1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are trying to photograph one thing, but you continually get shots that tell another story, FOLLOW THE SHOTS!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endParaRPr lang="en"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7148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6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6000" dirty="0" smtClean="0">
                <a:latin typeface="Times New Roman"/>
                <a:ea typeface="Times New Roman"/>
                <a:cs typeface="Times New Roman"/>
                <a:sym typeface="Times New Roman"/>
              </a:rPr>
              <a:t>CUTLINES</a:t>
            </a:r>
            <a:endParaRPr lang="en" sz="6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4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275709" y="3746619"/>
            <a:ext cx="4910100" cy="79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Your picture may be worth 1,000 words, but you should add a few</a:t>
            </a:r>
          </a:p>
        </p:txBody>
      </p:sp>
    </p:spTree>
    <p:extLst>
      <p:ext uri="{BB962C8B-B14F-4D97-AF65-F5344CB8AC3E}">
        <p14:creationId xmlns:p14="http://schemas.microsoft.com/office/powerpoint/2010/main" val="42625219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1730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PHOTO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CUTLINES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A.K.A. CAPTIONS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069375"/>
            <a:ext cx="8520600" cy="36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TWO PARTS TO A </a:t>
            </a:r>
            <a:r>
              <a:rPr lang="en" sz="3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3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UTLINE</a:t>
            </a:r>
            <a:endParaRPr lang="en" sz="30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096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Who </a:t>
            </a: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 in the photo and what are they doing?</a:t>
            </a:r>
          </a:p>
          <a:p>
            <a:pPr marL="10096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30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Why </a:t>
            </a:r>
            <a:r>
              <a:rPr lang="en" sz="30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 it important?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1405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79294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WRITING GOOD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CUTLINES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913358"/>
            <a:ext cx="8520600" cy="447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76300" lvl="1" indent="-342900" rtl="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Who</a:t>
            </a: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, what when where and why of what is happening </a:t>
            </a:r>
          </a:p>
          <a:p>
            <a:pPr marL="876300" lvl="1" indent="-342900" rtl="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Names of people shown spelled correctly</a:t>
            </a:r>
          </a:p>
          <a:p>
            <a:pPr marL="876300" lvl="1" indent="-342900" rtl="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What is going on</a:t>
            </a:r>
          </a:p>
          <a:p>
            <a:pPr marL="876300" lvl="1" indent="-342900" rtl="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The date including the day of the week and year</a:t>
            </a:r>
          </a:p>
          <a:p>
            <a:pPr marL="876300" lvl="1" indent="-342900" rtl="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Where it is happening including the city and state</a:t>
            </a:r>
          </a:p>
          <a:p>
            <a:pPr marL="876300" lvl="1" indent="-342900" rtl="0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2800" dirty="0">
                <a:latin typeface="Times New Roman"/>
                <a:ea typeface="Times New Roman"/>
                <a:cs typeface="Times New Roman"/>
                <a:sym typeface="Times New Roman"/>
              </a:rPr>
              <a:t>Why the event pictured is going on and why it is important to the story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08316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70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WRITING A STRONG 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UTLINE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699" y="733250"/>
            <a:ext cx="4482891" cy="434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ONE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action seen in the </a:t>
            </a: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</a:t>
            </a:r>
            <a:endParaRPr lang="en-US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rite it in the present tense</a:t>
            </a:r>
            <a:endParaRPr lang="en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reason is because you are not telling the story of what happened, but you are, AT THE PRESENT TIME, guiding the viewer through the picture.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4294967295"/>
          </p:nvPr>
        </p:nvSpPr>
        <p:spPr>
          <a:xfrm>
            <a:off x="4965700" y="642938"/>
            <a:ext cx="4178300" cy="44370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 TWO</a:t>
            </a: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Explains why the action is important and gives context</a:t>
            </a:r>
          </a:p>
          <a:p>
            <a:pPr marL="444500" indent="-3429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Written in the past tense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15809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70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PHOTOJOURNALISM ETHICS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733250"/>
            <a:ext cx="8438700" cy="434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 report facts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set up or recreate an event with the exception of a portrait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exception of toning and cropping, you cannot use software to add or remove elements to photos. 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Tx/>
              <a:buSzPct val="100000"/>
              <a:buFont typeface="Wingdings" panose="05000000000000000000" pitchFamily="2" charset="2"/>
              <a:buChar char="§"/>
            </a:pPr>
            <a:r>
              <a:rPr lang="en" dirty="0" smtClean="0">
                <a:sym typeface="Times New Roman"/>
              </a:rPr>
              <a:t>Anything else is a lie.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124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1131</Words>
  <Application>Microsoft Office PowerPoint</Application>
  <PresentationFormat>On-screen Show (16:9)</PresentationFormat>
  <Paragraphs>154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Arial</vt:lpstr>
      <vt:lpstr>Century Schoolbook</vt:lpstr>
      <vt:lpstr>Wingdings</vt:lpstr>
      <vt:lpstr>Wingdings 2</vt:lpstr>
      <vt:lpstr>Playfair Display</vt:lpstr>
      <vt:lpstr>Oriel</vt:lpstr>
      <vt:lpstr> Photojournalism </vt:lpstr>
      <vt:lpstr>WHAT MAKES A GOOD NEWS PHOTO?</vt:lpstr>
      <vt:lpstr>BUT WHAT MAKES A GOOD PHOTO?</vt:lpstr>
      <vt:lpstr>HOW DO YOU ACCOMPLISH THAT: </vt:lpstr>
      <vt:lpstr> CUTLINES </vt:lpstr>
      <vt:lpstr>PHOTO CUTLINES A.K.A. CAPTIONS</vt:lpstr>
      <vt:lpstr>WRITING GOOD CUTLINES </vt:lpstr>
      <vt:lpstr>WRITING A STRONG CUTLINE</vt:lpstr>
      <vt:lpstr>PHOTOJOURNALISM ETHICS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HEADLINES</vt:lpstr>
      <vt:lpstr>HEADLINES</vt:lpstr>
      <vt:lpstr>HEADLINES ARE THE ADVERTISEMENTS OF NEWS</vt:lpstr>
      <vt:lpstr>HOW DO YOU WRITE A HEADLINE? </vt:lpstr>
      <vt:lpstr>FORMULA:</vt:lpstr>
      <vt:lpstr>Your group task</vt:lpstr>
      <vt:lpstr>Editing and Style</vt:lpstr>
      <vt:lpstr>GOALS OF COPY EDITING:</vt:lpstr>
      <vt:lpstr>FACT CHECKING:</vt:lpstr>
      <vt:lpstr>HOW DOES A COPY EDITOR ACHIEVE THOSE THINGS? </vt:lpstr>
      <vt:lpstr>Common Copy  Editing Marks</vt:lpstr>
      <vt:lpstr>Major Journalistic Style Rules</vt:lpstr>
      <vt:lpstr>Punctuation</vt:lpstr>
      <vt:lpstr>Abbreviations</vt:lpstr>
      <vt:lpstr>Capitalization</vt:lpstr>
      <vt:lpstr>Style</vt:lpstr>
      <vt:lpstr>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Writing</dc:title>
  <dc:creator>Woldendorp, Kirsten    SHS-Staff</dc:creator>
  <cp:lastModifiedBy>Woldendorp, Kirsten    SHS-Staff</cp:lastModifiedBy>
  <cp:revision>23</cp:revision>
  <dcterms:modified xsi:type="dcterms:W3CDTF">2018-09-12T19:11:45Z</dcterms:modified>
</cp:coreProperties>
</file>