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29"/>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79" r:id="rId27"/>
    <p:sldId id="280"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7F6D5-E2E3-4453-B4C9-9BB7CD75D6FA}"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380F-7E66-4503-AF56-F9E8FE16965E}" type="slidenum">
              <a:rPr lang="en-US" smtClean="0"/>
              <a:t>‹#›</a:t>
            </a:fld>
            <a:endParaRPr lang="en-US"/>
          </a:p>
        </p:txBody>
      </p:sp>
    </p:spTree>
    <p:extLst>
      <p:ext uri="{BB962C8B-B14F-4D97-AF65-F5344CB8AC3E}">
        <p14:creationId xmlns:p14="http://schemas.microsoft.com/office/powerpoint/2010/main" val="33970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54A24-4604-4800-82A5-9CD039EA3F62}" type="slidenum">
              <a:rPr lang="en-US" altLang="en-US"/>
              <a:pPr/>
              <a:t>26</a:t>
            </a:fld>
            <a:endParaRPr lang="en-US"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140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9BC4F-6BCC-4070-B095-A31C7AA5F154}" type="slidenum">
              <a:rPr lang="en-US" altLang="en-US"/>
              <a:pPr/>
              <a:t>27</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2752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30847952-3082-4F5A-923E-0242A4BFC115}" type="datetimeFigureOut">
              <a:rPr lang="en-US"/>
              <a:pPr>
                <a:defRPr/>
              </a:pPr>
              <a:t>11/4/2016</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D04828A-41A5-4446-936B-12355A0010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543E55-F981-46E8-8F9F-FD4629FE0C0C}" type="datetimeFigureOut">
              <a:rPr lang="en-US"/>
              <a:pPr>
                <a:defRPr/>
              </a:pPr>
              <a:t>11/4/2016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F02799A-E94B-4AC9-93E9-DAB3E2D1AA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66E0FFD-1D11-4C0F-BDEC-83C26B954E22}" type="datetimeFigureOut">
              <a:rPr lang="en-US"/>
              <a:pPr>
                <a:defRPr/>
              </a:pPr>
              <a:t>11/4/2016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B587BAEE-544D-4253-A5C4-08007CEBFA5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505768-2474-41B6-B3F0-F8DAD96BCA33}" type="datetimeFigureOut">
              <a:rPr lang="en-US"/>
              <a:pPr>
                <a:defRPr/>
              </a:pPr>
              <a:t>11/4/2016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F98B5ED-779E-4A9B-9B14-DDB379653A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89565383-96C4-4C42-A071-5399C7B8F069}" type="datetimeFigureOut">
              <a:rPr lang="en-US"/>
              <a:pPr>
                <a:defRPr/>
              </a:pPr>
              <a:t>11/4/2016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5CC41D8-9274-4FED-86A7-D7E9679726C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7524616A-DE49-4A36-98FD-0ADEAC039057}" type="datetimeFigureOut">
              <a:rPr lang="en-US"/>
              <a:pPr>
                <a:defRPr/>
              </a:pPr>
              <a:t>11/4/2016</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D0132C96-4653-4E18-AD3D-59FBEE2DC80B}"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C426A7B-5494-4AFD-94E3-EFB2757756EE}" type="datetimeFigureOut">
              <a:rPr lang="en-US"/>
              <a:pPr>
                <a:defRPr/>
              </a:pPr>
              <a:t>11/4/2016</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F60BF37-98D0-49F1-99DC-D178D3892902}"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A437B15-005B-4560-BBE0-A42B8D8ADC82}" type="datetimeFigureOut">
              <a:rPr lang="en-US"/>
              <a:pPr>
                <a:defRPr/>
              </a:pPr>
              <a:t>11/4/2016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2BB926-1708-4E91-9C22-F4004D5A3C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43ABB8-5F7B-409A-AB40-BB2835201A9B}" type="datetimeFigureOut">
              <a:rPr lang="en-US"/>
              <a:pPr>
                <a:defRPr/>
              </a:pPr>
              <a:t>11/4/2016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0541D29D-DDAF-49E5-9DDD-E0E73BBC84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D034587-2AD0-443C-9D44-55741808B49F}" type="datetimeFigureOut">
              <a:rPr lang="en-US"/>
              <a:pPr>
                <a:defRPr/>
              </a:pPr>
              <a:t>11/4/2016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734CF20-172B-48B5-B76A-EC2C17841E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EBD62BF-D25E-4C2D-9DEC-8B39D44B4585}" type="datetimeFigureOut">
              <a:rPr lang="en-US"/>
              <a:pPr>
                <a:defRPr/>
              </a:pPr>
              <a:t>11/4/2016</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A92C300F-E9F5-4F72-B85C-95DBEAB32B02}"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9B3A68D9-5621-46CF-82D7-D53AA1BAA4AD}" type="datetimeFigureOut">
              <a:rPr lang="en-US"/>
              <a:pPr>
                <a:defRPr/>
              </a:pPr>
              <a:t>11/4/2016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4548DDAB-9AF4-412B-B2E2-DDF87D7874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0" r:id="rId2"/>
    <p:sldLayoutId id="2147483735" r:id="rId3"/>
    <p:sldLayoutId id="2147483736" r:id="rId4"/>
    <p:sldLayoutId id="2147483737" r:id="rId5"/>
    <p:sldLayoutId id="2147483731" r:id="rId6"/>
    <p:sldLayoutId id="2147483738" r:id="rId7"/>
    <p:sldLayoutId id="2147483732" r:id="rId8"/>
    <p:sldLayoutId id="2147483739" r:id="rId9"/>
    <p:sldLayoutId id="2147483733" r:id="rId10"/>
    <p:sldLayoutId id="214748374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7772400" cy="887413"/>
          </a:xfrm>
        </p:spPr>
        <p:txBody>
          <a:bodyPr>
            <a:normAutofit/>
          </a:bodyPr>
          <a:lstStyle/>
          <a:p>
            <a:pPr fontAlgn="auto">
              <a:spcAft>
                <a:spcPts val="0"/>
              </a:spcAft>
              <a:defRPr/>
            </a:pPr>
            <a:r>
              <a:rPr lang="en-US" dirty="0" smtClean="0"/>
              <a:t>HOW THE WEST WAS WON</a:t>
            </a:r>
            <a:endParaRPr lang="en-US" dirty="0"/>
          </a:p>
        </p:txBody>
      </p:sp>
      <p:sp>
        <p:nvSpPr>
          <p:cNvPr id="13314" name="Subtitle 2"/>
          <p:cNvSpPr>
            <a:spLocks noGrp="1"/>
          </p:cNvSpPr>
          <p:nvPr>
            <p:ph type="subTitle" idx="1"/>
          </p:nvPr>
        </p:nvSpPr>
        <p:spPr>
          <a:xfrm>
            <a:off x="2362200" y="6049963"/>
            <a:ext cx="6705600" cy="685800"/>
          </a:xfrm>
        </p:spPr>
        <p:txBody>
          <a:bodyPr/>
          <a:lstStyle/>
          <a:p>
            <a:r>
              <a:rPr lang="en-US" smtClean="0"/>
              <a:t>(AND WHERE IT GOT US)</a:t>
            </a:r>
          </a:p>
        </p:txBody>
      </p:sp>
      <p:pic>
        <p:nvPicPr>
          <p:cNvPr id="13315" name="Picture 3" descr="P7220049.JPG"/>
          <p:cNvPicPr>
            <a:picLocks noChangeAspect="1"/>
          </p:cNvPicPr>
          <p:nvPr/>
        </p:nvPicPr>
        <p:blipFill>
          <a:blip r:embed="rId2"/>
          <a:srcRect/>
          <a:stretch>
            <a:fillRect/>
          </a:stretch>
        </p:blipFill>
        <p:spPr bwMode="auto">
          <a:xfrm>
            <a:off x="1600200" y="963613"/>
            <a:ext cx="6400800" cy="4800600"/>
          </a:xfrm>
          <a:prstGeom prst="rect">
            <a:avLst/>
          </a:prstGeom>
          <a:noFill/>
          <a:ln w="9525">
            <a:noFill/>
            <a:miter lim="800000"/>
            <a:headEnd/>
            <a:tailEnd/>
          </a:ln>
        </p:spPr>
      </p:pic>
    </p:spTree>
    <p:extLst>
      <p:ext uri="{BB962C8B-B14F-4D97-AF65-F5344CB8AC3E}">
        <p14:creationId xmlns:p14="http://schemas.microsoft.com/office/powerpoint/2010/main" val="305379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r>
              <a:rPr lang="en-US" smtClean="0"/>
              <a:t>Founding of Seattle</a:t>
            </a:r>
          </a:p>
        </p:txBody>
      </p:sp>
      <p:sp>
        <p:nvSpPr>
          <p:cNvPr id="19458" name="Content Placeholder 2"/>
          <p:cNvSpPr>
            <a:spLocks noGrp="1"/>
          </p:cNvSpPr>
          <p:nvPr>
            <p:ph sz="quarter" idx="1"/>
          </p:nvPr>
        </p:nvSpPr>
        <p:spPr>
          <a:xfrm>
            <a:off x="612775" y="1600200"/>
            <a:ext cx="8153400" cy="5029200"/>
          </a:xfrm>
        </p:spPr>
        <p:txBody>
          <a:bodyPr/>
          <a:lstStyle/>
          <a:p>
            <a:r>
              <a:rPr lang="en-US" dirty="0" smtClean="0"/>
              <a:t>Arthur Denny and Co. landed at </a:t>
            </a:r>
            <a:r>
              <a:rPr lang="en-US" dirty="0" err="1" smtClean="0"/>
              <a:t>Alki</a:t>
            </a:r>
            <a:r>
              <a:rPr lang="en-US" dirty="0" smtClean="0"/>
              <a:t> Nov. 13, 1851</a:t>
            </a:r>
          </a:p>
          <a:p>
            <a:r>
              <a:rPr lang="en-US" dirty="0" smtClean="0"/>
              <a:t>Relocated to Pioneer Square (Elliott Bay) area six months later.</a:t>
            </a:r>
          </a:p>
          <a:p>
            <a:r>
              <a:rPr lang="en-US" dirty="0" smtClean="0"/>
              <a:t>Henry </a:t>
            </a:r>
            <a:r>
              <a:rPr lang="en-US" dirty="0" err="1" smtClean="0"/>
              <a:t>Yesler</a:t>
            </a:r>
            <a:r>
              <a:rPr lang="en-US" dirty="0" smtClean="0"/>
              <a:t> then solidified the sights importance in 1852 by building a lumber mill there.</a:t>
            </a:r>
          </a:p>
          <a:p>
            <a:r>
              <a:rPr lang="en-US" dirty="0" smtClean="0"/>
              <a:t>City’s early history a battle of control and corruption between the Denney, Mercer, Boren, Terry and </a:t>
            </a:r>
            <a:r>
              <a:rPr lang="en-US" dirty="0" err="1" smtClean="0"/>
              <a:t>Yesler</a:t>
            </a:r>
            <a:r>
              <a:rPr lang="en-US" dirty="0" smtClean="0"/>
              <a:t> families: </a:t>
            </a:r>
          </a:p>
          <a:p>
            <a:pPr lvl="1"/>
            <a:r>
              <a:rPr lang="en-US" dirty="0" smtClean="0"/>
              <a:t>Pretty much a contest of who could rip people off the most. </a:t>
            </a:r>
          </a:p>
        </p:txBody>
      </p:sp>
    </p:spTree>
    <p:extLst>
      <p:ext uri="{BB962C8B-B14F-4D97-AF65-F5344CB8AC3E}">
        <p14:creationId xmlns:p14="http://schemas.microsoft.com/office/powerpoint/2010/main" val="2689781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r>
              <a:rPr lang="en-US" smtClean="0"/>
              <a:t>Dennys</a:t>
            </a:r>
          </a:p>
        </p:txBody>
      </p:sp>
      <p:sp>
        <p:nvSpPr>
          <p:cNvPr id="3" name="Content Placeholder 2"/>
          <p:cNvSpPr>
            <a:spLocks noGrp="1"/>
          </p:cNvSpPr>
          <p:nvPr>
            <p:ph sz="quarter" idx="1"/>
          </p:nvPr>
        </p:nvSpPr>
        <p:spPr>
          <a:xfrm>
            <a:off x="457200" y="1828800"/>
            <a:ext cx="8153400" cy="4495800"/>
          </a:xfrm>
        </p:spPr>
        <p:txBody>
          <a:bodyPr>
            <a:normAutofit/>
          </a:bodyPr>
          <a:lstStyle/>
          <a:p>
            <a:pPr marL="320040" indent="-320040" fontAlgn="auto">
              <a:spcAft>
                <a:spcPts val="0"/>
              </a:spcAft>
              <a:buFont typeface="Wingdings"/>
              <a:buChar char=""/>
              <a:defRPr/>
            </a:pPr>
            <a:r>
              <a:rPr lang="en-US" dirty="0" smtClean="0"/>
              <a:t>Led by Arthur and David Denny</a:t>
            </a:r>
          </a:p>
          <a:p>
            <a:pPr marL="320040" indent="-320040" fontAlgn="auto">
              <a:spcAft>
                <a:spcPts val="0"/>
              </a:spcAft>
              <a:buFont typeface="Wingdings"/>
              <a:buChar char=""/>
              <a:defRPr/>
            </a:pPr>
            <a:r>
              <a:rPr lang="en-US" dirty="0" smtClean="0"/>
              <a:t>Started with a general merchandise store</a:t>
            </a:r>
          </a:p>
          <a:p>
            <a:pPr marL="320040" indent="-320040" fontAlgn="auto">
              <a:spcAft>
                <a:spcPts val="0"/>
              </a:spcAft>
              <a:buFont typeface="Wingdings"/>
              <a:buChar char=""/>
              <a:defRPr/>
            </a:pPr>
            <a:r>
              <a:rPr lang="en-US" dirty="0" smtClean="0"/>
              <a:t>Arthur eventually founded a bank (which became part of Bank of America) and served as Speaker of WA’s House and Territorial Rep. to Senate</a:t>
            </a:r>
          </a:p>
          <a:p>
            <a:pPr marL="320040" indent="-320040" fontAlgn="auto">
              <a:spcAft>
                <a:spcPts val="0"/>
              </a:spcAft>
              <a:buFont typeface="Wingdings"/>
              <a:buChar char=""/>
              <a:defRPr/>
            </a:pPr>
            <a:r>
              <a:rPr lang="en-US" dirty="0" smtClean="0"/>
              <a:t>Very Conservative and some what politically scummy.</a:t>
            </a:r>
          </a:p>
          <a:p>
            <a:pPr marL="320040" indent="-320040" fontAlgn="auto">
              <a:spcAft>
                <a:spcPts val="0"/>
              </a:spcAft>
              <a:buFont typeface="Wingdings"/>
              <a:buChar char=""/>
              <a:defRPr/>
            </a:pPr>
            <a:r>
              <a:rPr lang="en-US" dirty="0" smtClean="0"/>
              <a:t>Eventually helped found UW (1858) Denny Hall</a:t>
            </a:r>
            <a:endParaRPr lang="en-US" dirty="0"/>
          </a:p>
        </p:txBody>
      </p:sp>
      <p:pic>
        <p:nvPicPr>
          <p:cNvPr id="20483" name="Picture 3" descr="denny.JPG"/>
          <p:cNvPicPr>
            <a:picLocks noChangeAspect="1"/>
          </p:cNvPicPr>
          <p:nvPr/>
        </p:nvPicPr>
        <p:blipFill>
          <a:blip r:embed="rId2"/>
          <a:srcRect/>
          <a:stretch>
            <a:fillRect/>
          </a:stretch>
        </p:blipFill>
        <p:spPr bwMode="auto">
          <a:xfrm>
            <a:off x="6291177" y="-76200"/>
            <a:ext cx="2954422" cy="2590800"/>
          </a:xfrm>
          <a:prstGeom prst="rect">
            <a:avLst/>
          </a:prstGeom>
          <a:noFill/>
          <a:ln w="9525">
            <a:noFill/>
            <a:miter lim="800000"/>
            <a:headEnd/>
            <a:tailEnd/>
          </a:ln>
        </p:spPr>
      </p:pic>
    </p:spTree>
    <p:extLst>
      <p:ext uri="{BB962C8B-B14F-4D97-AF65-F5344CB8AC3E}">
        <p14:creationId xmlns:p14="http://schemas.microsoft.com/office/powerpoint/2010/main" val="151952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r>
              <a:rPr lang="en-US" smtClean="0"/>
              <a:t>			Mercers</a:t>
            </a:r>
          </a:p>
        </p:txBody>
      </p:sp>
      <p:sp>
        <p:nvSpPr>
          <p:cNvPr id="3" name="Content Placeholder 2"/>
          <p:cNvSpPr>
            <a:spLocks noGrp="1"/>
          </p:cNvSpPr>
          <p:nvPr>
            <p:ph sz="quarter" idx="1"/>
          </p:nvPr>
        </p:nvSpPr>
        <p:spPr>
          <a:xfrm>
            <a:off x="612775" y="1600200"/>
            <a:ext cx="8153400" cy="4495800"/>
          </a:xfrm>
        </p:spPr>
        <p:txBody>
          <a:bodyPr>
            <a:normAutofit/>
          </a:bodyPr>
          <a:lstStyle/>
          <a:p>
            <a:pPr>
              <a:lnSpc>
                <a:spcPct val="80000"/>
              </a:lnSpc>
            </a:pPr>
            <a:r>
              <a:rPr lang="en-US" sz="2700" dirty="0" smtClean="0"/>
              <a:t>Asa and Thomas Mercer, originally from VA</a:t>
            </a:r>
          </a:p>
          <a:p>
            <a:pPr>
              <a:lnSpc>
                <a:spcPct val="80000"/>
              </a:lnSpc>
            </a:pPr>
            <a:r>
              <a:rPr lang="en-US" sz="2700" dirty="0" smtClean="0"/>
              <a:t>Asa founded UW and the Mercer Girls</a:t>
            </a:r>
          </a:p>
          <a:p>
            <a:pPr lvl="1">
              <a:lnSpc>
                <a:spcPct val="80000"/>
              </a:lnSpc>
            </a:pPr>
            <a:r>
              <a:rPr lang="en-US" sz="2400" dirty="0" smtClean="0"/>
              <a:t>Mercer Girls: women ‘imported’ to balance ratio of genders </a:t>
            </a:r>
          </a:p>
          <a:p>
            <a:pPr>
              <a:lnSpc>
                <a:spcPct val="80000"/>
              </a:lnSpc>
            </a:pPr>
            <a:r>
              <a:rPr lang="en-US" sz="2700" dirty="0" smtClean="0"/>
              <a:t>Thomas is whom after everything is </a:t>
            </a:r>
          </a:p>
          <a:p>
            <a:pPr>
              <a:lnSpc>
                <a:spcPct val="80000"/>
              </a:lnSpc>
              <a:buFont typeface="Wingdings" pitchFamily="2" charset="2"/>
              <a:buNone/>
            </a:pPr>
            <a:r>
              <a:rPr lang="en-US" sz="2700" dirty="0" smtClean="0"/>
              <a:t>named (Mercer Street and Mercer Island)</a:t>
            </a:r>
          </a:p>
          <a:p>
            <a:pPr>
              <a:lnSpc>
                <a:spcPct val="80000"/>
              </a:lnSpc>
            </a:pPr>
            <a:r>
              <a:rPr lang="en-US" sz="2700" dirty="0" smtClean="0"/>
              <a:t>Founded most of West Seattle, served in </a:t>
            </a:r>
          </a:p>
          <a:p>
            <a:pPr>
              <a:lnSpc>
                <a:spcPct val="80000"/>
              </a:lnSpc>
              <a:buFont typeface="Wingdings" pitchFamily="2" charset="2"/>
              <a:buNone/>
            </a:pPr>
            <a:r>
              <a:rPr lang="en-US" sz="2700" dirty="0" smtClean="0"/>
              <a:t>politics, named Lake Washington and Lake </a:t>
            </a:r>
          </a:p>
          <a:p>
            <a:pPr>
              <a:lnSpc>
                <a:spcPct val="80000"/>
              </a:lnSpc>
              <a:buFont typeface="Wingdings" pitchFamily="2" charset="2"/>
              <a:buNone/>
            </a:pPr>
            <a:r>
              <a:rPr lang="en-US" sz="2700" dirty="0" smtClean="0"/>
              <a:t>Union</a:t>
            </a:r>
          </a:p>
          <a:p>
            <a:pPr>
              <a:lnSpc>
                <a:spcPct val="80000"/>
              </a:lnSpc>
            </a:pPr>
            <a:r>
              <a:rPr lang="en-US" sz="2700" dirty="0" smtClean="0"/>
              <a:t>One of the few founders who was not </a:t>
            </a:r>
          </a:p>
          <a:p>
            <a:pPr>
              <a:lnSpc>
                <a:spcPct val="80000"/>
              </a:lnSpc>
              <a:buFont typeface="Wingdings" pitchFamily="2" charset="2"/>
              <a:buNone/>
            </a:pPr>
            <a:r>
              <a:rPr lang="en-US" sz="2700" dirty="0" smtClean="0"/>
              <a:t>too scummy</a:t>
            </a:r>
          </a:p>
        </p:txBody>
      </p:sp>
      <p:pic>
        <p:nvPicPr>
          <p:cNvPr id="21507" name="Picture 3" descr="thomas mercer.jpg"/>
          <p:cNvPicPr>
            <a:picLocks noChangeAspect="1"/>
          </p:cNvPicPr>
          <p:nvPr/>
        </p:nvPicPr>
        <p:blipFill>
          <a:blip r:embed="rId2"/>
          <a:srcRect/>
          <a:stretch>
            <a:fillRect/>
          </a:stretch>
        </p:blipFill>
        <p:spPr bwMode="auto">
          <a:xfrm>
            <a:off x="6962987" y="3733800"/>
            <a:ext cx="1914313" cy="2895600"/>
          </a:xfrm>
          <a:prstGeom prst="rect">
            <a:avLst/>
          </a:prstGeom>
          <a:noFill/>
          <a:ln w="9525">
            <a:noFill/>
            <a:miter lim="800000"/>
            <a:headEnd/>
            <a:tailEnd/>
          </a:ln>
        </p:spPr>
      </p:pic>
      <p:pic>
        <p:nvPicPr>
          <p:cNvPr id="21508" name="Picture 4" descr="Asa_Shinn_Mercer.jpg"/>
          <p:cNvPicPr>
            <a:picLocks noChangeAspect="1"/>
          </p:cNvPicPr>
          <p:nvPr/>
        </p:nvPicPr>
        <p:blipFill>
          <a:blip r:embed="rId3"/>
          <a:srcRect/>
          <a:stretch>
            <a:fillRect/>
          </a:stretch>
        </p:blipFill>
        <p:spPr bwMode="auto">
          <a:xfrm>
            <a:off x="7289208" y="34834"/>
            <a:ext cx="1699217" cy="2403566"/>
          </a:xfrm>
          <a:prstGeom prst="rect">
            <a:avLst/>
          </a:prstGeom>
          <a:noFill/>
          <a:ln w="9525">
            <a:noFill/>
            <a:miter lim="800000"/>
            <a:headEnd/>
            <a:tailEnd/>
          </a:ln>
        </p:spPr>
      </p:pic>
    </p:spTree>
    <p:extLst>
      <p:ext uri="{BB962C8B-B14F-4D97-AF65-F5344CB8AC3E}">
        <p14:creationId xmlns:p14="http://schemas.microsoft.com/office/powerpoint/2010/main" val="1024591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r>
              <a:rPr lang="en-US" smtClean="0"/>
              <a:t>Yeslers</a:t>
            </a:r>
          </a:p>
        </p:txBody>
      </p:sp>
      <p:sp>
        <p:nvSpPr>
          <p:cNvPr id="22530" name="Content Placeholder 2"/>
          <p:cNvSpPr>
            <a:spLocks noGrp="1"/>
          </p:cNvSpPr>
          <p:nvPr>
            <p:ph sz="quarter" idx="1"/>
          </p:nvPr>
        </p:nvSpPr>
        <p:spPr>
          <a:xfrm>
            <a:off x="612775" y="1600200"/>
            <a:ext cx="8153400" cy="4495800"/>
          </a:xfrm>
        </p:spPr>
        <p:txBody>
          <a:bodyPr/>
          <a:lstStyle/>
          <a:p>
            <a:r>
              <a:rPr lang="en-US" sz="2800" dirty="0" smtClean="0"/>
              <a:t>Main family member was Henry </a:t>
            </a:r>
            <a:r>
              <a:rPr lang="en-US" sz="2800" dirty="0" err="1" smtClean="0"/>
              <a:t>Yesler</a:t>
            </a:r>
            <a:endParaRPr lang="en-US" sz="2800" dirty="0" smtClean="0"/>
          </a:p>
          <a:p>
            <a:r>
              <a:rPr lang="en-US" sz="2800" dirty="0" smtClean="0"/>
              <a:t>On one hand he built the sawmill and made jobs for everyone</a:t>
            </a:r>
          </a:p>
          <a:p>
            <a:r>
              <a:rPr lang="en-US" sz="2800" dirty="0" smtClean="0"/>
              <a:t>One the other hand he created Skid Road (Row), and was sued for poor business practice more times that could be counted</a:t>
            </a:r>
          </a:p>
          <a:p>
            <a:pPr lvl="1"/>
            <a:r>
              <a:rPr lang="en-US" sz="2400" dirty="0" smtClean="0"/>
              <a:t>Skid Road: (</a:t>
            </a:r>
            <a:r>
              <a:rPr lang="en-US" sz="2400" dirty="0"/>
              <a:t>Mill Street, now </a:t>
            </a:r>
            <a:r>
              <a:rPr lang="en-US" sz="2400" dirty="0" err="1"/>
              <a:t>Yesler</a:t>
            </a:r>
            <a:r>
              <a:rPr lang="en-US" sz="2400" dirty="0"/>
              <a:t> Way) in </a:t>
            </a:r>
            <a:r>
              <a:rPr lang="en-US" sz="2400" b="1" dirty="0"/>
              <a:t>Seattle</a:t>
            </a:r>
            <a:r>
              <a:rPr lang="en-US" sz="2400" dirty="0"/>
              <a:t>, </a:t>
            </a:r>
            <a:r>
              <a:rPr lang="en-US" sz="2400" dirty="0" smtClean="0"/>
              <a:t>an </a:t>
            </a:r>
            <a:r>
              <a:rPr lang="en-US" sz="2400" dirty="0"/>
              <a:t>impoverished area, typically urban, inhabited by the poor, the homeless, or others considered disreputable or forgotten by </a:t>
            </a:r>
            <a:r>
              <a:rPr lang="en-US" sz="2400" dirty="0" smtClean="0"/>
              <a:t>society</a:t>
            </a:r>
          </a:p>
          <a:p>
            <a:r>
              <a:rPr lang="en-US" sz="2800" dirty="0" smtClean="0"/>
              <a:t>He once tried to control and sell the city’s water</a:t>
            </a:r>
          </a:p>
        </p:txBody>
      </p:sp>
      <p:pic>
        <p:nvPicPr>
          <p:cNvPr id="22531" name="Picture 3" descr="Yesler.JPG"/>
          <p:cNvPicPr>
            <a:picLocks noChangeAspect="1"/>
          </p:cNvPicPr>
          <p:nvPr/>
        </p:nvPicPr>
        <p:blipFill>
          <a:blip r:embed="rId2"/>
          <a:srcRect/>
          <a:stretch>
            <a:fillRect/>
          </a:stretch>
        </p:blipFill>
        <p:spPr bwMode="auto">
          <a:xfrm>
            <a:off x="7265078" y="-15239"/>
            <a:ext cx="1878922" cy="2225039"/>
          </a:xfrm>
          <a:prstGeom prst="rect">
            <a:avLst/>
          </a:prstGeom>
          <a:noFill/>
          <a:ln w="9525">
            <a:noFill/>
            <a:miter lim="800000"/>
            <a:headEnd/>
            <a:tailEnd/>
          </a:ln>
        </p:spPr>
      </p:pic>
    </p:spTree>
    <p:extLst>
      <p:ext uri="{BB962C8B-B14F-4D97-AF65-F5344CB8AC3E}">
        <p14:creationId xmlns:p14="http://schemas.microsoft.com/office/powerpoint/2010/main" val="109953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12775" y="228600"/>
            <a:ext cx="8153400" cy="990600"/>
          </a:xfrm>
        </p:spPr>
        <p:txBody>
          <a:bodyPr/>
          <a:lstStyle/>
          <a:p>
            <a:r>
              <a:rPr lang="en-US" smtClean="0"/>
              <a:t>Boren and Terry</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0" indent="0" fontAlgn="auto">
              <a:spcAft>
                <a:spcPts val="0"/>
              </a:spcAft>
              <a:buNone/>
              <a:defRPr/>
            </a:pPr>
            <a:r>
              <a:rPr lang="en-US" dirty="0" smtClean="0"/>
              <a:t>Carson Boren was Denny’s brother-in-law</a:t>
            </a:r>
          </a:p>
          <a:p>
            <a:pPr marL="320040" indent="-320040" fontAlgn="auto">
              <a:spcAft>
                <a:spcPts val="0"/>
              </a:spcAft>
              <a:buFont typeface="Wingdings"/>
              <a:buChar char=""/>
              <a:defRPr/>
            </a:pPr>
            <a:r>
              <a:rPr lang="en-US" dirty="0" smtClean="0"/>
              <a:t>King County’s first sheriff</a:t>
            </a:r>
          </a:p>
          <a:p>
            <a:pPr marL="320040" indent="-320040" fontAlgn="auto">
              <a:spcAft>
                <a:spcPts val="0"/>
              </a:spcAft>
              <a:buFont typeface="Wingdings"/>
              <a:buChar char=""/>
              <a:defRPr/>
            </a:pPr>
            <a:r>
              <a:rPr lang="en-US" dirty="0" smtClean="0"/>
              <a:t>He was responsible for most of the racist policies towards Indians and Black and Asians.</a:t>
            </a:r>
          </a:p>
          <a:p>
            <a:pPr marL="0" indent="0" fontAlgn="auto">
              <a:spcAft>
                <a:spcPts val="0"/>
              </a:spcAft>
              <a:buNone/>
              <a:defRPr/>
            </a:pPr>
            <a:r>
              <a:rPr lang="en-US" dirty="0" smtClean="0"/>
              <a:t>Lee and Charles Terry</a:t>
            </a:r>
          </a:p>
          <a:p>
            <a:pPr marL="320040" indent="-320040" fontAlgn="auto">
              <a:spcAft>
                <a:spcPts val="0"/>
              </a:spcAft>
              <a:buFont typeface="Wingdings"/>
              <a:buChar char=""/>
              <a:defRPr/>
            </a:pPr>
            <a:r>
              <a:rPr lang="en-US" dirty="0" smtClean="0"/>
              <a:t>Arrived with </a:t>
            </a:r>
            <a:r>
              <a:rPr lang="en-US" dirty="0" err="1" smtClean="0"/>
              <a:t>Dennys</a:t>
            </a:r>
            <a:r>
              <a:rPr lang="en-US" dirty="0" smtClean="0"/>
              <a:t> on the first ship</a:t>
            </a:r>
          </a:p>
          <a:p>
            <a:pPr marL="320040" indent="-320040" fontAlgn="auto">
              <a:spcAft>
                <a:spcPts val="0"/>
              </a:spcAft>
              <a:buFont typeface="Wingdings"/>
              <a:buChar char=""/>
              <a:defRPr/>
            </a:pPr>
            <a:r>
              <a:rPr lang="en-US" dirty="0" smtClean="0"/>
              <a:t>Stayed at </a:t>
            </a:r>
            <a:r>
              <a:rPr lang="en-US" dirty="0" err="1" smtClean="0"/>
              <a:t>Alki</a:t>
            </a:r>
            <a:r>
              <a:rPr lang="en-US" dirty="0" smtClean="0"/>
              <a:t> when </a:t>
            </a:r>
            <a:r>
              <a:rPr lang="en-US" dirty="0" err="1" smtClean="0"/>
              <a:t>Dennys</a:t>
            </a:r>
            <a:r>
              <a:rPr lang="en-US" dirty="0" smtClean="0"/>
              <a:t> and Boren </a:t>
            </a:r>
          </a:p>
          <a:p>
            <a:pPr marL="320040" indent="-320040" fontAlgn="auto">
              <a:spcAft>
                <a:spcPts val="0"/>
              </a:spcAft>
              <a:buFont typeface="Wingdings"/>
              <a:buNone/>
              <a:defRPr/>
            </a:pPr>
            <a:r>
              <a:rPr lang="en-US" dirty="0" smtClean="0"/>
              <a:t>went to Pioneer Square, and faded from </a:t>
            </a:r>
          </a:p>
          <a:p>
            <a:pPr marL="320040" indent="-320040" fontAlgn="auto">
              <a:spcAft>
                <a:spcPts val="0"/>
              </a:spcAft>
              <a:buFont typeface="Wingdings"/>
              <a:buNone/>
              <a:defRPr/>
            </a:pPr>
            <a:r>
              <a:rPr lang="en-US" dirty="0" smtClean="0"/>
              <a:t>relevance </a:t>
            </a:r>
            <a:endParaRPr lang="en-US" dirty="0"/>
          </a:p>
        </p:txBody>
      </p:sp>
      <p:pic>
        <p:nvPicPr>
          <p:cNvPr id="23555" name="Picture 3" descr="Carson Boren.JPG"/>
          <p:cNvPicPr>
            <a:picLocks noChangeAspect="1"/>
          </p:cNvPicPr>
          <p:nvPr/>
        </p:nvPicPr>
        <p:blipFill>
          <a:blip r:embed="rId2"/>
          <a:srcRect/>
          <a:stretch>
            <a:fillRect/>
          </a:stretch>
        </p:blipFill>
        <p:spPr bwMode="auto">
          <a:xfrm>
            <a:off x="7270750" y="4114800"/>
            <a:ext cx="1495425" cy="2082800"/>
          </a:xfrm>
          <a:prstGeom prst="rect">
            <a:avLst/>
          </a:prstGeom>
          <a:noFill/>
          <a:ln w="9525">
            <a:noFill/>
            <a:miter lim="800000"/>
            <a:headEnd/>
            <a:tailEnd/>
          </a:ln>
        </p:spPr>
      </p:pic>
    </p:spTree>
    <p:extLst>
      <p:ext uri="{BB962C8B-B14F-4D97-AF65-F5344CB8AC3E}">
        <p14:creationId xmlns:p14="http://schemas.microsoft.com/office/powerpoint/2010/main" val="462750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228600"/>
            <a:ext cx="8153400" cy="990600"/>
          </a:xfrm>
        </p:spPr>
        <p:txBody>
          <a:bodyPr/>
          <a:lstStyle/>
          <a:p>
            <a:r>
              <a:rPr lang="en-US" smtClean="0"/>
              <a:t>                 Doc Maynard &amp; Seattle</a:t>
            </a:r>
          </a:p>
        </p:txBody>
      </p:sp>
      <p:sp>
        <p:nvSpPr>
          <p:cNvPr id="24578" name="Content Placeholder 2"/>
          <p:cNvSpPr>
            <a:spLocks noGrp="1"/>
          </p:cNvSpPr>
          <p:nvPr>
            <p:ph sz="quarter" idx="1"/>
          </p:nvPr>
        </p:nvSpPr>
        <p:spPr>
          <a:xfrm>
            <a:off x="612775" y="1676400"/>
            <a:ext cx="8153400" cy="4495800"/>
          </a:xfrm>
        </p:spPr>
        <p:txBody>
          <a:bodyPr/>
          <a:lstStyle/>
          <a:p>
            <a:r>
              <a:rPr lang="en-US" dirty="0" smtClean="0"/>
              <a:t>Doc Maynard: part of Denny party</a:t>
            </a:r>
          </a:p>
          <a:p>
            <a:r>
              <a:rPr lang="en-US" dirty="0" smtClean="0"/>
              <a:t>Good friends with Natives, diffused many early possible problems between the two parties</a:t>
            </a:r>
          </a:p>
          <a:p>
            <a:r>
              <a:rPr lang="en-US" dirty="0" smtClean="0"/>
              <a:t>Friends with Chief </a:t>
            </a:r>
            <a:r>
              <a:rPr lang="en-US" dirty="0" err="1" smtClean="0"/>
              <a:t>Sealth</a:t>
            </a:r>
            <a:r>
              <a:rPr lang="en-US" dirty="0" smtClean="0"/>
              <a:t>. Maynard talked </a:t>
            </a:r>
            <a:r>
              <a:rPr lang="en-US" dirty="0" err="1" smtClean="0"/>
              <a:t>Sealth</a:t>
            </a:r>
            <a:r>
              <a:rPr lang="en-US" dirty="0" smtClean="0"/>
              <a:t> into allowing the whites to name the city of Seattle after him.</a:t>
            </a:r>
          </a:p>
          <a:p>
            <a:r>
              <a:rPr lang="en-US" dirty="0" err="1" smtClean="0"/>
              <a:t>Sealth</a:t>
            </a:r>
            <a:r>
              <a:rPr lang="en-US" dirty="0" smtClean="0"/>
              <a:t> was chief of Suquamish and Duwamish Indians tribes of the Puget Sound. </a:t>
            </a:r>
          </a:p>
        </p:txBody>
      </p:sp>
      <p:pic>
        <p:nvPicPr>
          <p:cNvPr id="24579" name="Picture 3" descr="DavidSMaynard.jpg"/>
          <p:cNvPicPr>
            <a:picLocks noChangeAspect="1"/>
          </p:cNvPicPr>
          <p:nvPr/>
        </p:nvPicPr>
        <p:blipFill>
          <a:blip r:embed="rId2"/>
          <a:srcRect/>
          <a:stretch>
            <a:fillRect/>
          </a:stretch>
        </p:blipFill>
        <p:spPr bwMode="auto">
          <a:xfrm>
            <a:off x="381000" y="0"/>
            <a:ext cx="1417320" cy="1747713"/>
          </a:xfrm>
          <a:prstGeom prst="rect">
            <a:avLst/>
          </a:prstGeom>
          <a:noFill/>
          <a:ln w="9525">
            <a:noFill/>
            <a:miter lim="800000"/>
            <a:headEnd/>
            <a:tailEnd/>
          </a:ln>
        </p:spPr>
      </p:pic>
      <p:pic>
        <p:nvPicPr>
          <p:cNvPr id="24580" name="Picture 4" descr="Chief_seattle.jpg"/>
          <p:cNvPicPr>
            <a:picLocks noChangeAspect="1"/>
          </p:cNvPicPr>
          <p:nvPr/>
        </p:nvPicPr>
        <p:blipFill>
          <a:blip r:embed="rId3"/>
          <a:srcRect/>
          <a:stretch>
            <a:fillRect/>
          </a:stretch>
        </p:blipFill>
        <p:spPr bwMode="auto">
          <a:xfrm>
            <a:off x="7790952" y="4495800"/>
            <a:ext cx="1316037" cy="2286000"/>
          </a:xfrm>
          <a:prstGeom prst="rect">
            <a:avLst/>
          </a:prstGeom>
          <a:noFill/>
          <a:ln w="9525">
            <a:noFill/>
            <a:miter lim="800000"/>
            <a:headEnd/>
            <a:tailEnd/>
          </a:ln>
        </p:spPr>
      </p:pic>
    </p:spTree>
    <p:extLst>
      <p:ext uri="{BB962C8B-B14F-4D97-AF65-F5344CB8AC3E}">
        <p14:creationId xmlns:p14="http://schemas.microsoft.com/office/powerpoint/2010/main" val="394222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447800"/>
            <a:ext cx="6477000" cy="1828800"/>
          </a:xfrm>
        </p:spPr>
        <p:txBody>
          <a:bodyPr/>
          <a:lstStyle/>
          <a:p>
            <a:pPr algn="ctr"/>
            <a:r>
              <a:rPr lang="en-US" sz="5400" dirty="0" smtClean="0"/>
              <a:t>Seattle Founders Project</a:t>
            </a:r>
            <a:endParaRPr lang="en-US" sz="54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1384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600"/>
            <a:ext cx="8153400" cy="609600"/>
          </a:xfrm>
        </p:spPr>
        <p:txBody>
          <a:bodyPr/>
          <a:lstStyle/>
          <a:p>
            <a:r>
              <a:rPr lang="en-US" dirty="0"/>
              <a:t>Seattle Founders Project</a:t>
            </a:r>
            <a:br>
              <a:rPr lang="en-US" dirty="0"/>
            </a:br>
            <a:endParaRPr lang="en-US" dirty="0"/>
          </a:p>
        </p:txBody>
      </p:sp>
      <p:sp>
        <p:nvSpPr>
          <p:cNvPr id="3" name="Content Placeholder 2"/>
          <p:cNvSpPr>
            <a:spLocks noGrp="1"/>
          </p:cNvSpPr>
          <p:nvPr>
            <p:ph sz="quarter" idx="1"/>
          </p:nvPr>
        </p:nvSpPr>
        <p:spPr/>
        <p:txBody>
          <a:bodyPr/>
          <a:lstStyle/>
          <a:p>
            <a:r>
              <a:rPr lang="en-US" sz="2400" b="1" dirty="0" smtClean="0"/>
              <a:t>Groups of 2 (a few of 3), each founder will need to be covered, and there are 13 total </a:t>
            </a:r>
          </a:p>
          <a:p>
            <a:r>
              <a:rPr lang="en-US" sz="2400" b="1" dirty="0" smtClean="0"/>
              <a:t>Directions</a:t>
            </a:r>
            <a:r>
              <a:rPr lang="en-US" sz="2400" b="1" dirty="0"/>
              <a:t>:</a:t>
            </a:r>
            <a:r>
              <a:rPr lang="en-US" sz="2400" dirty="0"/>
              <a:t> Over the course of the next days you will research one (person or group) that was instrumental in the founding of Seattle. You will have to create a PowerPoint, representative model, and short paper (no more than </a:t>
            </a:r>
            <a:r>
              <a:rPr lang="en-US" sz="2400" dirty="0" smtClean="0"/>
              <a:t>one </a:t>
            </a:r>
            <a:r>
              <a:rPr lang="en-US" sz="2400" dirty="0"/>
              <a:t>page) with information about your founder(s). </a:t>
            </a:r>
            <a:endParaRPr lang="en-US" sz="2400" dirty="0" smtClean="0"/>
          </a:p>
          <a:p>
            <a:r>
              <a:rPr lang="en-US" sz="2400" dirty="0" smtClean="0"/>
              <a:t>Finally</a:t>
            </a:r>
            <a:r>
              <a:rPr lang="en-US" sz="2400" dirty="0"/>
              <a:t>, you will have to do some of your own research and submit and properly formatted bibliography of at least four sources. </a:t>
            </a:r>
            <a:endParaRPr lang="en-US" sz="2400" dirty="0" smtClean="0"/>
          </a:p>
          <a:p>
            <a:r>
              <a:rPr lang="en-US" sz="2400" dirty="0" smtClean="0"/>
              <a:t>Decide </a:t>
            </a:r>
            <a:r>
              <a:rPr lang="en-US" sz="2400" dirty="0"/>
              <a:t>how to tackle each of the following: </a:t>
            </a:r>
          </a:p>
          <a:p>
            <a:endParaRPr lang="en-US" sz="1200" dirty="0"/>
          </a:p>
        </p:txBody>
      </p:sp>
    </p:spTree>
    <p:extLst>
      <p:ext uri="{BB962C8B-B14F-4D97-AF65-F5344CB8AC3E}">
        <p14:creationId xmlns:p14="http://schemas.microsoft.com/office/powerpoint/2010/main" val="327103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sz="quarter" idx="1"/>
          </p:nvPr>
        </p:nvSpPr>
        <p:spPr>
          <a:xfrm>
            <a:off x="304800" y="1600200"/>
            <a:ext cx="8461248" cy="5029200"/>
          </a:xfrm>
        </p:spPr>
        <p:txBody>
          <a:bodyPr/>
          <a:lstStyle/>
          <a:p>
            <a:pPr marL="342900" lvl="0" indent="-342900">
              <a:buFont typeface="+mj-lt"/>
              <a:buAutoNum type="arabicPeriod"/>
            </a:pPr>
            <a:r>
              <a:rPr lang="en-US" sz="1600" b="1" dirty="0"/>
              <a:t>Create a short PowerPoint</a:t>
            </a:r>
            <a:r>
              <a:rPr lang="en-US" sz="1600" dirty="0"/>
              <a:t> explaining the actions surrounding and the importance of your founder. This should be no more than 4 slides of text and should go above and beyond the lecture given in class. You should also including visuals, if possible, of both the person and event. All this should be done in a simple form that will facilitate understanding as well as audience note taking.</a:t>
            </a:r>
          </a:p>
          <a:p>
            <a:pPr marL="342900" lvl="0" indent="-342900">
              <a:buFont typeface="+mj-lt"/>
              <a:buAutoNum type="arabicPeriod"/>
            </a:pPr>
            <a:r>
              <a:rPr lang="en-US" sz="1600" b="1" dirty="0"/>
              <a:t>Create a 3-D model</a:t>
            </a:r>
            <a:r>
              <a:rPr lang="en-US" sz="1600" dirty="0"/>
              <a:t> of an important event within the life of your founder that also relates to the city of Seattle. This can be literal or interpretive, but should be more than just a poster or drawing. These will also be presented to the </a:t>
            </a:r>
            <a:r>
              <a:rPr lang="en-US" sz="1600" dirty="0" smtClean="0"/>
              <a:t>class along with the PowerPoint presentation. </a:t>
            </a:r>
            <a:r>
              <a:rPr lang="en-US" sz="1600" dirty="0"/>
              <a:t>Be sure to include a small, written description so that we know what we are looking at</a:t>
            </a:r>
            <a:r>
              <a:rPr lang="en-US" sz="1600" dirty="0" smtClean="0"/>
              <a:t>.</a:t>
            </a:r>
          </a:p>
          <a:p>
            <a:pPr marL="342900" lvl="0" indent="-342900">
              <a:buFont typeface="+mj-lt"/>
              <a:buAutoNum type="arabicPeriod"/>
            </a:pPr>
            <a:r>
              <a:rPr lang="en-US" sz="1600" dirty="0" smtClean="0"/>
              <a:t> </a:t>
            </a:r>
            <a:r>
              <a:rPr lang="en-US" sz="1600" b="1" dirty="0" smtClean="0"/>
              <a:t>Write </a:t>
            </a:r>
            <a:r>
              <a:rPr lang="en-US" sz="1600" b="1" dirty="0"/>
              <a:t>a brief paper</a:t>
            </a:r>
            <a:r>
              <a:rPr lang="en-US" sz="1600" dirty="0"/>
              <a:t> (no more than a double-spaced page) explaining the life of your founder and their significance to Seattle. This should be about two paragraphs long and should include a clear thesis explaining why your founder is important to the city. The first paragraph should give any necessary historical background, ending in a thesis and the second paragraph should explain that founders significance to/importance in the history of Seattle. Since it is only </a:t>
            </a:r>
            <a:r>
              <a:rPr lang="en-US" sz="1600" dirty="0" smtClean="0"/>
              <a:t>one </a:t>
            </a:r>
            <a:r>
              <a:rPr lang="en-US" sz="1600" dirty="0"/>
              <a:t>page long there is no room for introductory and concluding paragraphs, though there should be an introductory and concluding sentence. Finally, your paper should include a few citations, which should be done in proper MLA format</a:t>
            </a:r>
          </a:p>
          <a:p>
            <a:pPr marL="342900" lvl="0" indent="-342900">
              <a:buFont typeface="+mj-lt"/>
              <a:buAutoNum type="arabicPeriod"/>
            </a:pPr>
            <a:r>
              <a:rPr lang="en-US" sz="1600" b="1" dirty="0"/>
              <a:t>Create a bibliography </a:t>
            </a:r>
            <a:r>
              <a:rPr lang="en-US" sz="1600" dirty="0"/>
              <a:t>listing the sources you consulted and cited in proper MLA format. Your paper/model/PowerPoint should consult at least four sources, though more are welcome.</a:t>
            </a:r>
          </a:p>
          <a:p>
            <a:endParaRPr lang="en-US" sz="1400" dirty="0"/>
          </a:p>
        </p:txBody>
      </p:sp>
    </p:spTree>
    <p:extLst>
      <p:ext uri="{BB962C8B-B14F-4D97-AF65-F5344CB8AC3E}">
        <p14:creationId xmlns:p14="http://schemas.microsoft.com/office/powerpoint/2010/main" val="1567587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Founders</a:t>
            </a:r>
            <a:endParaRPr lang="en-US" dirty="0"/>
          </a:p>
        </p:txBody>
      </p:sp>
      <p:sp>
        <p:nvSpPr>
          <p:cNvPr id="3" name="Content Placeholder 2"/>
          <p:cNvSpPr>
            <a:spLocks noGrp="1"/>
          </p:cNvSpPr>
          <p:nvPr>
            <p:ph sz="quarter" idx="1"/>
          </p:nvPr>
        </p:nvSpPr>
        <p:spPr>
          <a:xfrm>
            <a:off x="457200" y="1600200"/>
            <a:ext cx="8610600" cy="4800600"/>
          </a:xfrm>
        </p:spPr>
        <p:txBody>
          <a:bodyPr numCol="2"/>
          <a:lstStyle/>
          <a:p>
            <a:pPr marL="514350" indent="-514350">
              <a:buFont typeface="+mj-lt"/>
              <a:buAutoNum type="arabicPeriod"/>
            </a:pPr>
            <a:r>
              <a:rPr lang="en-US" sz="3200" dirty="0"/>
              <a:t>Arthur </a:t>
            </a:r>
            <a:r>
              <a:rPr lang="en-US" sz="3200" dirty="0" smtClean="0"/>
              <a:t>Denny (Daya)</a:t>
            </a:r>
            <a:endParaRPr lang="en-US" sz="3200" dirty="0"/>
          </a:p>
          <a:p>
            <a:pPr marL="514350" indent="-514350">
              <a:buFont typeface="+mj-lt"/>
              <a:buAutoNum type="arabicPeriod"/>
            </a:pPr>
            <a:r>
              <a:rPr lang="en-US" sz="3200" dirty="0" smtClean="0"/>
              <a:t>David Denny (Jared)</a:t>
            </a:r>
            <a:endParaRPr lang="en-US" sz="3200" dirty="0"/>
          </a:p>
          <a:p>
            <a:pPr marL="514350" indent="-514350">
              <a:buFont typeface="+mj-lt"/>
              <a:buAutoNum type="arabicPeriod"/>
            </a:pPr>
            <a:r>
              <a:rPr lang="en-US" sz="3200" dirty="0" smtClean="0"/>
              <a:t>Chief </a:t>
            </a:r>
            <a:r>
              <a:rPr lang="en-US" sz="3200" dirty="0" err="1" smtClean="0"/>
              <a:t>Sealth</a:t>
            </a:r>
            <a:r>
              <a:rPr lang="en-US" sz="3200" dirty="0" smtClean="0"/>
              <a:t> (Noah)</a:t>
            </a:r>
            <a:endParaRPr lang="en-US" sz="3200" dirty="0"/>
          </a:p>
          <a:p>
            <a:pPr marL="514350" indent="-514350">
              <a:buFont typeface="+mj-lt"/>
              <a:buAutoNum type="arabicPeriod"/>
            </a:pPr>
            <a:r>
              <a:rPr lang="en-US" sz="3200" dirty="0" smtClean="0"/>
              <a:t>Doc Maynard (Fernando)</a:t>
            </a:r>
            <a:endParaRPr lang="en-US" sz="3200" dirty="0"/>
          </a:p>
          <a:p>
            <a:pPr marL="514350" indent="-514350">
              <a:buFont typeface="+mj-lt"/>
              <a:buAutoNum type="arabicPeriod"/>
            </a:pPr>
            <a:r>
              <a:rPr lang="en-US" sz="3200" dirty="0" smtClean="0"/>
              <a:t>Henry </a:t>
            </a:r>
            <a:r>
              <a:rPr lang="en-US" sz="3200" dirty="0" err="1" smtClean="0"/>
              <a:t>Yesler</a:t>
            </a:r>
            <a:r>
              <a:rPr lang="en-US" sz="3200" dirty="0" smtClean="0"/>
              <a:t> (Ben)</a:t>
            </a:r>
            <a:endParaRPr lang="en-US" sz="3200" dirty="0"/>
          </a:p>
          <a:p>
            <a:pPr marL="514350" indent="-514350">
              <a:buFont typeface="+mj-lt"/>
              <a:buAutoNum type="arabicPeriod"/>
            </a:pPr>
            <a:r>
              <a:rPr lang="en-US" sz="3200" dirty="0" smtClean="0"/>
              <a:t>Asa </a:t>
            </a:r>
            <a:r>
              <a:rPr lang="en-US" sz="3200" dirty="0"/>
              <a:t>&amp; Thomas </a:t>
            </a:r>
            <a:r>
              <a:rPr lang="en-US" sz="3200" dirty="0" smtClean="0"/>
              <a:t>Mercer (Aimee) </a:t>
            </a:r>
            <a:endParaRPr lang="en-US" sz="3200" dirty="0"/>
          </a:p>
          <a:p>
            <a:pPr marL="514350" indent="-514350">
              <a:buFont typeface="+mj-lt"/>
              <a:buAutoNum type="arabicPeriod"/>
            </a:pPr>
            <a:r>
              <a:rPr lang="en-US" sz="3200" smtClean="0"/>
              <a:t>Lizzie </a:t>
            </a:r>
            <a:r>
              <a:rPr lang="en-US" sz="3200" dirty="0" smtClean="0"/>
              <a:t>Ordway (</a:t>
            </a:r>
            <a:r>
              <a:rPr lang="en-US" sz="3200" dirty="0" err="1" smtClean="0"/>
              <a:t>Parinita</a:t>
            </a:r>
            <a:r>
              <a:rPr lang="en-US" sz="3200" dirty="0" smtClean="0"/>
              <a:t>)</a:t>
            </a:r>
            <a:endParaRPr lang="en-US" sz="3200" dirty="0"/>
          </a:p>
          <a:p>
            <a:pPr marL="514350" indent="-514350">
              <a:buFont typeface="+mj-lt"/>
              <a:buAutoNum type="arabicPeriod"/>
            </a:pPr>
            <a:r>
              <a:rPr lang="en-US" sz="3200" dirty="0" smtClean="0"/>
              <a:t>Charles Terry (Evan)</a:t>
            </a:r>
            <a:endParaRPr lang="en-US" sz="3200" dirty="0"/>
          </a:p>
          <a:p>
            <a:pPr marL="514350" indent="-514350">
              <a:buFont typeface="+mj-lt"/>
              <a:buAutoNum type="arabicPeriod"/>
            </a:pPr>
            <a:r>
              <a:rPr lang="en-US" sz="3200" dirty="0" smtClean="0"/>
              <a:t>Carson Boren (P.J.)</a:t>
            </a:r>
            <a:endParaRPr lang="en-US" sz="3200" dirty="0"/>
          </a:p>
          <a:p>
            <a:pPr marL="514350" indent="-514350">
              <a:buFont typeface="+mj-lt"/>
              <a:buAutoNum type="arabicPeriod"/>
            </a:pPr>
            <a:r>
              <a:rPr lang="en-US" sz="3200" dirty="0" smtClean="0"/>
              <a:t>Dexter Horton (Kyle)</a:t>
            </a:r>
            <a:endParaRPr lang="en-US" sz="3200" dirty="0"/>
          </a:p>
          <a:p>
            <a:pPr marL="514350" indent="-514350">
              <a:buFont typeface="+mj-lt"/>
              <a:buAutoNum type="arabicPeriod"/>
            </a:pPr>
            <a:r>
              <a:rPr lang="en-US" sz="3200" dirty="0" smtClean="0"/>
              <a:t>The </a:t>
            </a:r>
            <a:r>
              <a:rPr lang="en-US" sz="3200" dirty="0"/>
              <a:t>Van </a:t>
            </a:r>
            <a:r>
              <a:rPr lang="en-US" sz="3200" dirty="0" err="1" smtClean="0"/>
              <a:t>Asselts</a:t>
            </a:r>
            <a:r>
              <a:rPr lang="en-US" sz="3200" dirty="0" smtClean="0"/>
              <a:t> (Alex)</a:t>
            </a:r>
            <a:endParaRPr lang="en-US" sz="3200" dirty="0"/>
          </a:p>
          <a:p>
            <a:pPr marL="514350" indent="-514350">
              <a:buFont typeface="+mj-lt"/>
              <a:buAutoNum type="arabicPeriod"/>
            </a:pPr>
            <a:r>
              <a:rPr lang="en-US" sz="3200" dirty="0" smtClean="0"/>
              <a:t>The Collins (Hugo) </a:t>
            </a:r>
          </a:p>
          <a:p>
            <a:pPr marL="514350" indent="-514350">
              <a:buFont typeface="+mj-lt"/>
              <a:buAutoNum type="arabicPeriod"/>
            </a:pPr>
            <a:r>
              <a:rPr lang="en-US" sz="3200" dirty="0" smtClean="0"/>
              <a:t>The Maples (Jai)</a:t>
            </a:r>
            <a:endParaRPr lang="en-US" dirty="0"/>
          </a:p>
        </p:txBody>
      </p:sp>
    </p:spTree>
    <p:extLst>
      <p:ext uri="{BB962C8B-B14F-4D97-AF65-F5344CB8AC3E}">
        <p14:creationId xmlns:p14="http://schemas.microsoft.com/office/powerpoint/2010/main" val="3822117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in history?</a:t>
            </a:r>
            <a:endParaRPr lang="en-US" dirty="0"/>
          </a:p>
        </p:txBody>
      </p:sp>
      <p:sp>
        <p:nvSpPr>
          <p:cNvPr id="3" name="Content Placeholder 2"/>
          <p:cNvSpPr>
            <a:spLocks noGrp="1"/>
          </p:cNvSpPr>
          <p:nvPr>
            <p:ph sz="quarter" idx="1"/>
          </p:nvPr>
        </p:nvSpPr>
        <p:spPr/>
        <p:txBody>
          <a:bodyPr/>
          <a:lstStyle/>
          <a:p>
            <a:r>
              <a:rPr lang="en-US" dirty="0" smtClean="0"/>
              <a:t>1800s</a:t>
            </a:r>
          </a:p>
          <a:p>
            <a:r>
              <a:rPr lang="en-US" dirty="0" smtClean="0"/>
              <a:t>America used Manifest Destiny to justify heading West</a:t>
            </a:r>
          </a:p>
          <a:p>
            <a:r>
              <a:rPr lang="en-US" dirty="0" smtClean="0"/>
              <a:t>Lewis and Clark “found” the west, specifically the Pacific Northwest</a:t>
            </a:r>
          </a:p>
          <a:p>
            <a:r>
              <a:rPr lang="en-US" dirty="0" smtClean="0"/>
              <a:t>Oregon and Washington are territories</a:t>
            </a:r>
          </a:p>
          <a:p>
            <a:r>
              <a:rPr lang="en-US" dirty="0" smtClean="0"/>
              <a:t>California becomes a state in 1850</a:t>
            </a:r>
          </a:p>
          <a:p>
            <a:r>
              <a:rPr lang="en-US" dirty="0" smtClean="0"/>
              <a:t>California gold rush</a:t>
            </a:r>
          </a:p>
          <a:p>
            <a:r>
              <a:rPr lang="en-US" dirty="0" smtClean="0"/>
              <a:t>Oregon Trail </a:t>
            </a:r>
            <a:endParaRPr lang="en-US" dirty="0"/>
          </a:p>
        </p:txBody>
      </p:sp>
    </p:spTree>
    <p:extLst>
      <p:ext uri="{BB962C8B-B14F-4D97-AF65-F5344CB8AC3E}">
        <p14:creationId xmlns:p14="http://schemas.microsoft.com/office/powerpoint/2010/main" val="387903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Washington’s Journey to Statehood</a:t>
            </a:r>
            <a:endParaRPr lang="en-US" dirty="0"/>
          </a:p>
        </p:txBody>
      </p:sp>
      <p:sp>
        <p:nvSpPr>
          <p:cNvPr id="3" name="Subtitle 2"/>
          <p:cNvSpPr>
            <a:spLocks noGrp="1"/>
          </p:cNvSpPr>
          <p:nvPr>
            <p:ph type="subTitle" idx="1"/>
          </p:nvPr>
        </p:nvSpPr>
        <p:spPr/>
        <p:txBody>
          <a:bodyPr/>
          <a:lstStyle/>
          <a:p>
            <a:r>
              <a:rPr lang="en-US" dirty="0" smtClean="0"/>
              <a:t>1859-1889</a:t>
            </a:r>
            <a:endParaRPr lang="en-US" dirty="0"/>
          </a:p>
        </p:txBody>
      </p:sp>
    </p:spTree>
    <p:extLst>
      <p:ext uri="{BB962C8B-B14F-4D97-AF65-F5344CB8AC3E}">
        <p14:creationId xmlns:p14="http://schemas.microsoft.com/office/powerpoint/2010/main" val="175512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Extra!</a:t>
            </a:r>
            <a:endParaRPr lang="en-US" dirty="0"/>
          </a:p>
        </p:txBody>
      </p:sp>
      <p:sp>
        <p:nvSpPr>
          <p:cNvPr id="3" name="Content Placeholder 2"/>
          <p:cNvSpPr>
            <a:spLocks noGrp="1"/>
          </p:cNvSpPr>
          <p:nvPr>
            <p:ph idx="1"/>
          </p:nvPr>
        </p:nvSpPr>
        <p:spPr/>
        <p:txBody>
          <a:bodyPr/>
          <a:lstStyle/>
          <a:p>
            <a:r>
              <a:rPr lang="en-US" sz="3600" dirty="0" smtClean="0"/>
              <a:t>We are going to create a newspaper as a class covering the various enterprises of Washington as it became a state. </a:t>
            </a:r>
          </a:p>
          <a:p>
            <a:r>
              <a:rPr lang="en-US" sz="3600" dirty="0" smtClean="0"/>
              <a:t>This is an individual assignment, but you may want to poll each other for ideas.</a:t>
            </a:r>
            <a:endParaRPr lang="en-US" sz="3600" dirty="0"/>
          </a:p>
        </p:txBody>
      </p:sp>
    </p:spTree>
    <p:extLst>
      <p:ext uri="{BB962C8B-B14F-4D97-AF65-F5344CB8AC3E}">
        <p14:creationId xmlns:p14="http://schemas.microsoft.com/office/powerpoint/2010/main" val="1214224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the Journalist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need to thoroughly research your topic. Use the databases and other online resources (Remember your timeframe: 1859-1889).</a:t>
            </a:r>
          </a:p>
          <a:p>
            <a:r>
              <a:rPr lang="en-US" dirty="0" smtClean="0"/>
              <a:t>Write a </a:t>
            </a:r>
            <a:r>
              <a:rPr lang="en-US" smtClean="0"/>
              <a:t>story (500-1000) word </a:t>
            </a:r>
            <a:r>
              <a:rPr lang="en-US" dirty="0" smtClean="0"/>
              <a:t>covering your topic, but make it creative, as if it is something you are witnessing right now. It’s okay to embellish but be based in fact. Make sure you have a title and your name in the by line.</a:t>
            </a:r>
          </a:p>
          <a:p>
            <a:r>
              <a:rPr lang="en-US" dirty="0" smtClean="0"/>
              <a:t>Be creative in your approach- you can write a criticism, or a feature advertising employment, etc.</a:t>
            </a:r>
          </a:p>
          <a:p>
            <a:r>
              <a:rPr lang="en-US" dirty="0" smtClean="0"/>
              <a:t>Find at least one photograph to accompany your story</a:t>
            </a:r>
            <a:r>
              <a:rPr lang="en-US" dirty="0" smtClean="0"/>
              <a:t>.</a:t>
            </a:r>
          </a:p>
          <a:p>
            <a:r>
              <a:rPr lang="en-US" dirty="0" smtClean="0"/>
              <a:t>Need a Works Cited Page (must be MLA).</a:t>
            </a:r>
          </a:p>
          <a:p>
            <a:pPr lvl="1"/>
            <a:r>
              <a:rPr lang="en-US" dirty="0" smtClean="0"/>
              <a:t>Rest of the article does not need to be MLA format</a:t>
            </a:r>
            <a:endParaRPr lang="en-US" dirty="0"/>
          </a:p>
        </p:txBody>
      </p:sp>
    </p:spTree>
    <p:extLst>
      <p:ext uri="{BB962C8B-B14F-4D97-AF65-F5344CB8AC3E}">
        <p14:creationId xmlns:p14="http://schemas.microsoft.com/office/powerpoint/2010/main" val="2881590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Topics (1855-1890)</a:t>
            </a:r>
            <a:endParaRPr lang="en-US" dirty="0"/>
          </a:p>
        </p:txBody>
      </p:sp>
      <p:sp>
        <p:nvSpPr>
          <p:cNvPr id="3" name="Content Placeholder 2"/>
          <p:cNvSpPr>
            <a:spLocks noGrp="1"/>
          </p:cNvSpPr>
          <p:nvPr>
            <p:ph idx="1"/>
          </p:nvPr>
        </p:nvSpPr>
        <p:spPr/>
        <p:txBody>
          <a:bodyPr numCol="2">
            <a:normAutofit fontScale="47500" lnSpcReduction="20000"/>
          </a:bodyPr>
          <a:lstStyle/>
          <a:p>
            <a:pPr marL="457200" indent="-457200">
              <a:buFont typeface="+mj-lt"/>
              <a:buAutoNum type="arabicPeriod"/>
            </a:pPr>
            <a:r>
              <a:rPr lang="en-US" dirty="0" smtClean="0"/>
              <a:t>Chinese immigrants </a:t>
            </a:r>
          </a:p>
          <a:p>
            <a:pPr marL="457200" indent="-457200">
              <a:buFont typeface="+mj-lt"/>
              <a:buAutoNum type="arabicPeriod"/>
            </a:pPr>
            <a:r>
              <a:rPr lang="en-US" dirty="0" smtClean="0"/>
              <a:t>Chinese Exclusion Act</a:t>
            </a:r>
          </a:p>
          <a:p>
            <a:pPr marL="457200" indent="-457200">
              <a:buFont typeface="+mj-lt"/>
              <a:buAutoNum type="arabicPeriod"/>
            </a:pPr>
            <a:r>
              <a:rPr lang="en-US" dirty="0" smtClean="0"/>
              <a:t>Scandinavian Immigrants</a:t>
            </a:r>
          </a:p>
          <a:p>
            <a:pPr marL="457200" indent="-457200">
              <a:buFont typeface="+mj-lt"/>
              <a:buAutoNum type="arabicPeriod"/>
            </a:pPr>
            <a:r>
              <a:rPr lang="en-US" dirty="0" smtClean="0"/>
              <a:t>Japanese Immigrants</a:t>
            </a:r>
          </a:p>
          <a:p>
            <a:pPr marL="457200" indent="-457200">
              <a:buFont typeface="+mj-lt"/>
              <a:buAutoNum type="arabicPeriod"/>
            </a:pPr>
            <a:r>
              <a:rPr lang="en-US" dirty="0" smtClean="0"/>
              <a:t>Washington State Constitutional Convention</a:t>
            </a:r>
          </a:p>
          <a:p>
            <a:pPr marL="457200" indent="-457200">
              <a:buFont typeface="+mj-lt"/>
              <a:buAutoNum type="arabicPeriod"/>
            </a:pPr>
            <a:r>
              <a:rPr lang="en-US" dirty="0" smtClean="0"/>
              <a:t>Logging</a:t>
            </a:r>
          </a:p>
          <a:p>
            <a:pPr marL="457200" indent="-457200">
              <a:buFont typeface="+mj-lt"/>
              <a:buAutoNum type="arabicPeriod"/>
            </a:pPr>
            <a:r>
              <a:rPr lang="en-US" dirty="0" smtClean="0"/>
              <a:t>The effect of salmon canning on the environment</a:t>
            </a:r>
            <a:endParaRPr lang="en-US" dirty="0"/>
          </a:p>
          <a:p>
            <a:pPr marL="457200" indent="-457200">
              <a:buFont typeface="+mj-lt"/>
              <a:buAutoNum type="arabicPeriod"/>
            </a:pPr>
            <a:r>
              <a:rPr lang="en-US" dirty="0" smtClean="0"/>
              <a:t>California Gold Rush</a:t>
            </a:r>
          </a:p>
          <a:p>
            <a:pPr marL="457200" indent="-457200">
              <a:buFont typeface="+mj-lt"/>
              <a:buAutoNum type="arabicPeriod"/>
            </a:pPr>
            <a:r>
              <a:rPr lang="en-US" dirty="0" smtClean="0"/>
              <a:t>Mining Towns</a:t>
            </a:r>
          </a:p>
          <a:p>
            <a:pPr marL="457200" indent="-457200">
              <a:buFont typeface="+mj-lt"/>
              <a:buAutoNum type="arabicPeriod"/>
            </a:pPr>
            <a:r>
              <a:rPr lang="en-US" dirty="0" smtClean="0"/>
              <a:t>Coal Mining</a:t>
            </a:r>
          </a:p>
          <a:p>
            <a:pPr marL="457200" indent="-457200">
              <a:buFont typeface="+mj-lt"/>
              <a:buAutoNum type="arabicPeriod"/>
            </a:pPr>
            <a:r>
              <a:rPr lang="en-US" dirty="0" smtClean="0"/>
              <a:t>Homestead Act</a:t>
            </a:r>
          </a:p>
          <a:p>
            <a:pPr marL="457200" indent="-457200">
              <a:buFont typeface="+mj-lt"/>
              <a:buAutoNum type="arabicPeriod"/>
            </a:pPr>
            <a:r>
              <a:rPr lang="en-US" dirty="0" smtClean="0"/>
              <a:t>Anti-Chinese riots</a:t>
            </a:r>
          </a:p>
          <a:p>
            <a:pPr marL="457200" indent="-457200">
              <a:buFont typeface="+mj-lt"/>
              <a:buAutoNum type="arabicPeriod"/>
            </a:pPr>
            <a:r>
              <a:rPr lang="en-US" dirty="0" smtClean="0"/>
              <a:t>Railroads</a:t>
            </a:r>
          </a:p>
          <a:p>
            <a:pPr marL="457200" indent="-457200">
              <a:buFont typeface="+mj-lt"/>
              <a:buAutoNum type="arabicPeriod"/>
            </a:pPr>
            <a:r>
              <a:rPr lang="en-US" dirty="0" smtClean="0"/>
              <a:t>Oregon Steam Navigation Company</a:t>
            </a:r>
          </a:p>
          <a:p>
            <a:pPr marL="457200" indent="-457200">
              <a:buFont typeface="+mj-lt"/>
              <a:buAutoNum type="arabicPeriod"/>
            </a:pPr>
            <a:r>
              <a:rPr lang="en-US" dirty="0" smtClean="0"/>
              <a:t>The Dawes Act</a:t>
            </a:r>
          </a:p>
          <a:p>
            <a:pPr marL="457200" indent="-457200">
              <a:buFont typeface="+mj-lt"/>
              <a:buAutoNum type="arabicPeriod"/>
            </a:pPr>
            <a:r>
              <a:rPr lang="en-US" dirty="0" smtClean="0"/>
              <a:t>Women’s Suffrage Movement</a:t>
            </a:r>
          </a:p>
          <a:p>
            <a:pPr marL="457200" indent="-457200">
              <a:buFont typeface="+mj-lt"/>
              <a:buAutoNum type="arabicPeriod"/>
            </a:pPr>
            <a:r>
              <a:rPr lang="en-US" dirty="0" smtClean="0"/>
              <a:t>Desert Land Act</a:t>
            </a:r>
          </a:p>
          <a:p>
            <a:pPr marL="457200" indent="-457200">
              <a:buFont typeface="+mj-lt"/>
              <a:buAutoNum type="arabicPeriod"/>
            </a:pPr>
            <a:r>
              <a:rPr lang="en-US" dirty="0" smtClean="0"/>
              <a:t>The Railroad Act</a:t>
            </a:r>
          </a:p>
          <a:p>
            <a:pPr marL="457200" indent="-457200">
              <a:buFont typeface="+mj-lt"/>
              <a:buAutoNum type="arabicPeriod"/>
            </a:pPr>
            <a:r>
              <a:rPr lang="en-US" dirty="0" smtClean="0"/>
              <a:t>What’s more important: economic growth or railroads?</a:t>
            </a:r>
          </a:p>
          <a:p>
            <a:pPr marL="457200" indent="-457200">
              <a:buFont typeface="+mj-lt"/>
              <a:buAutoNum type="arabicPeriod"/>
            </a:pPr>
            <a:r>
              <a:rPr lang="en-US" dirty="0" smtClean="0"/>
              <a:t>The marginalization of Native Americans</a:t>
            </a:r>
          </a:p>
          <a:p>
            <a:pPr marL="457200" indent="-457200">
              <a:buFont typeface="+mj-lt"/>
              <a:buAutoNum type="arabicPeriod"/>
            </a:pPr>
            <a:r>
              <a:rPr lang="en-US" dirty="0" smtClean="0"/>
              <a:t>The Great Seattle Fire of 1889</a:t>
            </a:r>
          </a:p>
          <a:p>
            <a:pPr marL="457200" indent="-457200">
              <a:buFont typeface="+mj-lt"/>
              <a:buAutoNum type="arabicPeriod"/>
            </a:pPr>
            <a:r>
              <a:rPr lang="en-US" dirty="0" smtClean="0"/>
              <a:t>Raising the streets of Seattle</a:t>
            </a:r>
          </a:p>
          <a:p>
            <a:pPr marL="457200" indent="-457200">
              <a:buFont typeface="+mj-lt"/>
              <a:buAutoNum type="arabicPeriod"/>
            </a:pPr>
            <a:r>
              <a:rPr lang="en-US" dirty="0" smtClean="0"/>
              <a:t>Interview with: Arthur Denny</a:t>
            </a:r>
          </a:p>
          <a:p>
            <a:pPr marL="457200" indent="-457200">
              <a:buFont typeface="+mj-lt"/>
              <a:buAutoNum type="arabicPeriod"/>
            </a:pPr>
            <a:r>
              <a:rPr lang="en-US" dirty="0" smtClean="0"/>
              <a:t>Interview </a:t>
            </a:r>
            <a:r>
              <a:rPr lang="en-US" dirty="0"/>
              <a:t>with Doc </a:t>
            </a:r>
            <a:r>
              <a:rPr lang="en-US" dirty="0" smtClean="0"/>
              <a:t>Maynard </a:t>
            </a:r>
          </a:p>
          <a:p>
            <a:pPr marL="457200" indent="-457200">
              <a:buFont typeface="+mj-lt"/>
              <a:buAutoNum type="arabicPeriod"/>
            </a:pPr>
            <a:r>
              <a:rPr lang="en-US" dirty="0" smtClean="0"/>
              <a:t>Interview </a:t>
            </a:r>
            <a:r>
              <a:rPr lang="en-US" dirty="0"/>
              <a:t>with Henry </a:t>
            </a:r>
            <a:r>
              <a:rPr lang="en-US" dirty="0" err="1" smtClean="0"/>
              <a:t>Yesler</a:t>
            </a:r>
            <a:r>
              <a:rPr lang="en-US" dirty="0" smtClean="0"/>
              <a:t> </a:t>
            </a:r>
          </a:p>
          <a:p>
            <a:pPr marL="457200" indent="-457200">
              <a:buFont typeface="+mj-lt"/>
              <a:buAutoNum type="arabicPeriod"/>
            </a:pPr>
            <a:r>
              <a:rPr lang="en-US" dirty="0" smtClean="0"/>
              <a:t>Interview </a:t>
            </a:r>
            <a:r>
              <a:rPr lang="en-US" dirty="0"/>
              <a:t>with Asa </a:t>
            </a:r>
            <a:r>
              <a:rPr lang="en-US" dirty="0" smtClean="0"/>
              <a:t>Mercer </a:t>
            </a:r>
          </a:p>
          <a:p>
            <a:pPr marL="457200" indent="-457200">
              <a:buFont typeface="+mj-lt"/>
              <a:buAutoNum type="arabicPeriod"/>
            </a:pPr>
            <a:r>
              <a:rPr lang="en-US" dirty="0" smtClean="0"/>
              <a:t>Interview </a:t>
            </a:r>
            <a:r>
              <a:rPr lang="en-US" dirty="0"/>
              <a:t>with Chief </a:t>
            </a:r>
            <a:r>
              <a:rPr lang="en-US" dirty="0" smtClean="0"/>
              <a:t>Seattle </a:t>
            </a:r>
          </a:p>
          <a:p>
            <a:pPr marL="457200" indent="-457200">
              <a:buFont typeface="+mj-lt"/>
              <a:buAutoNum type="arabicPeriod"/>
            </a:pPr>
            <a:r>
              <a:rPr lang="en-US" dirty="0" smtClean="0"/>
              <a:t>Competition with Tacoma for railway/port options</a:t>
            </a:r>
          </a:p>
          <a:p>
            <a:pPr marL="457200" indent="-457200">
              <a:buFont typeface="+mj-lt"/>
              <a:buAutoNum type="arabicPeriod"/>
            </a:pPr>
            <a:r>
              <a:rPr lang="en-US" dirty="0" smtClean="0"/>
              <a:t>The Winter </a:t>
            </a:r>
            <a:r>
              <a:rPr lang="en-US" dirty="0"/>
              <a:t>I</a:t>
            </a:r>
            <a:r>
              <a:rPr lang="en-US" dirty="0" smtClean="0"/>
              <a:t>ndian War of 1856</a:t>
            </a:r>
          </a:p>
          <a:p>
            <a:pPr marL="457200" indent="-457200">
              <a:buFont typeface="+mj-lt"/>
              <a:buAutoNum type="arabicPeriod"/>
            </a:pPr>
            <a:r>
              <a:rPr lang="en-US" dirty="0" smtClean="0"/>
              <a:t>Canning and/or the fishing industry</a:t>
            </a:r>
          </a:p>
          <a:p>
            <a:pPr marL="457200" indent="-457200">
              <a:buFont typeface="+mj-lt"/>
              <a:buAutoNum type="arabicPeriod"/>
            </a:pPr>
            <a:r>
              <a:rPr lang="en-US" dirty="0" smtClean="0"/>
              <a:t>Education in the Seattle area</a:t>
            </a:r>
          </a:p>
          <a:p>
            <a:pPr marL="457200" indent="-457200">
              <a:buFont typeface="+mj-lt"/>
              <a:buAutoNum type="arabicPeriod"/>
            </a:pPr>
            <a:r>
              <a:rPr lang="en-US" dirty="0" smtClean="0"/>
              <a:t>Agriculture based in Eastern Washington</a:t>
            </a:r>
          </a:p>
          <a:p>
            <a:endParaRPr lang="en-US" dirty="0" smtClean="0"/>
          </a:p>
        </p:txBody>
      </p:sp>
    </p:spTree>
    <p:extLst>
      <p:ext uri="{BB962C8B-B14F-4D97-AF65-F5344CB8AC3E}">
        <p14:creationId xmlns:p14="http://schemas.microsoft.com/office/powerpoint/2010/main" val="2426970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Draw Washington’s Journey to Statehood</a:t>
            </a:r>
            <a:endParaRPr lang="en-US" sz="3600" dirty="0"/>
          </a:p>
        </p:txBody>
      </p:sp>
      <p:sp>
        <p:nvSpPr>
          <p:cNvPr id="3" name="Content Placeholder 2"/>
          <p:cNvSpPr>
            <a:spLocks noGrp="1"/>
          </p:cNvSpPr>
          <p:nvPr>
            <p:ph idx="1"/>
          </p:nvPr>
        </p:nvSpPr>
        <p:spPr>
          <a:xfrm>
            <a:off x="457200" y="1600201"/>
            <a:ext cx="8229600" cy="1981200"/>
          </a:xfrm>
        </p:spPr>
        <p:txBody>
          <a:bodyPr>
            <a:normAutofit fontScale="92500"/>
          </a:bodyPr>
          <a:lstStyle/>
          <a:p>
            <a:r>
              <a:rPr lang="en-US" dirty="0" smtClean="0"/>
              <a:t>On a blank piece of paper, draw Washington’s journey to statehood. Think about the Founders Project and the newspaper assignment. Include at least five of the following events (and describe them in detail):</a:t>
            </a:r>
          </a:p>
          <a:p>
            <a:endParaRPr lang="en-US" dirty="0"/>
          </a:p>
        </p:txBody>
      </p:sp>
      <p:sp>
        <p:nvSpPr>
          <p:cNvPr id="4" name="TextBox 3"/>
          <p:cNvSpPr txBox="1"/>
          <p:nvPr/>
        </p:nvSpPr>
        <p:spPr>
          <a:xfrm>
            <a:off x="990600" y="3810000"/>
            <a:ext cx="3467100" cy="1754326"/>
          </a:xfrm>
          <a:prstGeom prst="rect">
            <a:avLst/>
          </a:prstGeom>
          <a:noFill/>
        </p:spPr>
        <p:txBody>
          <a:bodyPr wrap="square" numCol="2" rtlCol="0">
            <a:spAutoFit/>
          </a:bodyPr>
          <a:lstStyle/>
          <a:p>
            <a:r>
              <a:rPr lang="en-US" dirty="0"/>
              <a:t>Railroads</a:t>
            </a:r>
          </a:p>
          <a:p>
            <a:r>
              <a:rPr lang="en-US" dirty="0"/>
              <a:t>Immigrants</a:t>
            </a:r>
          </a:p>
          <a:p>
            <a:r>
              <a:rPr lang="en-US" dirty="0"/>
              <a:t>Agriculture</a:t>
            </a:r>
          </a:p>
          <a:p>
            <a:r>
              <a:rPr lang="en-US" dirty="0"/>
              <a:t>Fishing</a:t>
            </a:r>
          </a:p>
          <a:p>
            <a:r>
              <a:rPr lang="en-US" dirty="0" smtClean="0"/>
              <a:t>Mining</a:t>
            </a:r>
          </a:p>
          <a:p>
            <a:r>
              <a:rPr lang="en-US" dirty="0"/>
              <a:t>Unions</a:t>
            </a:r>
          </a:p>
          <a:p>
            <a:endParaRPr lang="en-US" dirty="0"/>
          </a:p>
          <a:p>
            <a:endParaRPr lang="en-US" dirty="0"/>
          </a:p>
        </p:txBody>
      </p:sp>
      <p:sp>
        <p:nvSpPr>
          <p:cNvPr id="5" name="TextBox 4"/>
          <p:cNvSpPr txBox="1"/>
          <p:nvPr/>
        </p:nvSpPr>
        <p:spPr>
          <a:xfrm>
            <a:off x="4343400" y="3810000"/>
            <a:ext cx="3429000" cy="1754326"/>
          </a:xfrm>
          <a:prstGeom prst="rect">
            <a:avLst/>
          </a:prstGeom>
          <a:noFill/>
        </p:spPr>
        <p:txBody>
          <a:bodyPr wrap="square" rtlCol="0">
            <a:spAutoFit/>
          </a:bodyPr>
          <a:lstStyle/>
          <a:p>
            <a:r>
              <a:rPr lang="en-US" dirty="0" smtClean="0"/>
              <a:t>Timber</a:t>
            </a:r>
          </a:p>
          <a:p>
            <a:r>
              <a:rPr lang="en-US" dirty="0" smtClean="0"/>
              <a:t>The </a:t>
            </a:r>
            <a:r>
              <a:rPr lang="en-US" dirty="0"/>
              <a:t>Desert Land Act</a:t>
            </a:r>
          </a:p>
          <a:p>
            <a:r>
              <a:rPr lang="en-US" dirty="0"/>
              <a:t>Omnibus Bill</a:t>
            </a:r>
          </a:p>
          <a:p>
            <a:r>
              <a:rPr lang="en-US" dirty="0"/>
              <a:t>World’s Fair 1909 </a:t>
            </a:r>
            <a:endParaRPr lang="en-US" dirty="0" smtClean="0"/>
          </a:p>
          <a:p>
            <a:r>
              <a:rPr lang="en-US"/>
              <a:t> </a:t>
            </a:r>
            <a:r>
              <a:rPr lang="en-US" smtClean="0"/>
              <a:t>   (</a:t>
            </a:r>
            <a:r>
              <a:rPr lang="en-US" dirty="0"/>
              <a:t>Alaska-Yukon-Pacific Expo)</a:t>
            </a:r>
          </a:p>
          <a:p>
            <a:endParaRPr lang="en-US" dirty="0"/>
          </a:p>
        </p:txBody>
      </p:sp>
    </p:spTree>
    <p:extLst>
      <p:ext uri="{BB962C8B-B14F-4D97-AF65-F5344CB8AC3E}">
        <p14:creationId xmlns:p14="http://schemas.microsoft.com/office/powerpoint/2010/main" val="3378472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 Comparison </a:t>
            </a:r>
            <a:endParaRPr lang="en-US" dirty="0"/>
          </a:p>
        </p:txBody>
      </p:sp>
      <p:sp>
        <p:nvSpPr>
          <p:cNvPr id="3" name="Content Placeholder 2"/>
          <p:cNvSpPr>
            <a:spLocks noGrp="1"/>
          </p:cNvSpPr>
          <p:nvPr>
            <p:ph sz="quarter" idx="1"/>
          </p:nvPr>
        </p:nvSpPr>
        <p:spPr/>
        <p:txBody>
          <a:bodyPr/>
          <a:lstStyle/>
          <a:p>
            <a:r>
              <a:rPr lang="en-US" dirty="0" smtClean="0"/>
              <a:t>Task 1:</a:t>
            </a:r>
          </a:p>
          <a:p>
            <a:pPr lvl="1"/>
            <a:r>
              <a:rPr lang="en-US" dirty="0" smtClean="0"/>
              <a:t>Critically read both the Washington State and United States Constitution excerpts</a:t>
            </a:r>
          </a:p>
          <a:p>
            <a:pPr lvl="1"/>
            <a:r>
              <a:rPr lang="en-US" dirty="0" smtClean="0"/>
              <a:t>Write one discussion question to share with the class for a graded class discussion tomorrow</a:t>
            </a:r>
          </a:p>
          <a:p>
            <a:r>
              <a:rPr lang="en-US" dirty="0" smtClean="0"/>
              <a:t>Task 2:</a:t>
            </a:r>
          </a:p>
          <a:p>
            <a:pPr lvl="1"/>
            <a:r>
              <a:rPr lang="en-US" dirty="0" smtClean="0"/>
              <a:t>Graded class discussion about the two Constitutions, weaknesses, merits/strengths, similarities, </a:t>
            </a:r>
            <a:r>
              <a:rPr lang="en-US" smtClean="0"/>
              <a:t>and differences</a:t>
            </a:r>
            <a:endParaRPr lang="en-US"/>
          </a:p>
        </p:txBody>
      </p:sp>
    </p:spTree>
    <p:extLst>
      <p:ext uri="{BB962C8B-B14F-4D97-AF65-F5344CB8AC3E}">
        <p14:creationId xmlns:p14="http://schemas.microsoft.com/office/powerpoint/2010/main" val="212184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762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latin typeface="Georgia" pitchFamily="18" charset="0"/>
              </a:rPr>
              <a:t>Founding of Seattle: </a:t>
            </a:r>
            <a:r>
              <a:rPr lang="en-US" altLang="en-US" sz="2000" b="1" i="1">
                <a:latin typeface="Georgia" pitchFamily="18" charset="0"/>
              </a:rPr>
              <a:t>Sons of the Profits</a:t>
            </a:r>
            <a:r>
              <a:rPr lang="en-US" altLang="en-US" sz="2000" b="1">
                <a:latin typeface="Georgia" pitchFamily="18" charset="0"/>
              </a:rPr>
              <a:t> readings</a:t>
            </a:r>
          </a:p>
        </p:txBody>
      </p:sp>
      <p:graphicFrame>
        <p:nvGraphicFramePr>
          <p:cNvPr id="3255" name="Group 183"/>
          <p:cNvGraphicFramePr>
            <a:graphicFrameLocks noGrp="1"/>
          </p:cNvGraphicFramePr>
          <p:nvPr/>
        </p:nvGraphicFramePr>
        <p:xfrm>
          <a:off x="76200" y="533400"/>
          <a:ext cx="8915400" cy="5181601"/>
        </p:xfrm>
        <a:graphic>
          <a:graphicData uri="http://schemas.openxmlformats.org/drawingml/2006/table">
            <a:tbl>
              <a:tblPr/>
              <a:tblGrid>
                <a:gridCol w="1239838"/>
                <a:gridCol w="1319212"/>
                <a:gridCol w="1782763"/>
                <a:gridCol w="1830387"/>
                <a:gridCol w="1676400"/>
                <a:gridCol w="1066800"/>
              </a:tblGrid>
              <a:tr h="8509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What occurred in the reading?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Who was instrumental in making this occur?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How did it effect the city of Seattle?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Why did the event(s) occur?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How did the event(s) ultimately end?</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15728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Georgia" pitchFamily="18" charset="0"/>
                        </a:rPr>
                        <a:t>“Our Father”</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621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Georgia" pitchFamily="18" charset="0"/>
                        </a:rPr>
                        <a:t>“</a:t>
                      </a:r>
                      <a:r>
                        <a:rPr kumimoji="0" lang="en-US" altLang="en-US" sz="1100" b="1" i="1" u="none" strike="noStrike" cap="none" normalizeH="0" baseline="0" smtClean="0">
                          <a:ln>
                            <a:noFill/>
                          </a:ln>
                          <a:solidFill>
                            <a:schemeClr val="tx1"/>
                          </a:solidFill>
                          <a:effectLst/>
                          <a:latin typeface="Georgia" pitchFamily="18" charset="0"/>
                        </a:rPr>
                        <a:t>Let Lux Sit</a:t>
                      </a:r>
                      <a:r>
                        <a:rPr kumimoji="0" lang="en-US" altLang="en-US" sz="1100" b="1" i="0" u="none" strike="noStrike" cap="none" normalizeH="0" baseline="0" smtClean="0">
                          <a:ln>
                            <a:noFill/>
                          </a:ln>
                          <a:solidFill>
                            <a:schemeClr val="tx1"/>
                          </a:solidFill>
                          <a:effectLst/>
                          <a:latin typeface="Georgia" pitchFamily="18" charset="0"/>
                        </a:rPr>
                        <a:t>”</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7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Georgia" pitchFamily="18" charset="0"/>
                        </a:rPr>
                        <a:t>“Wry and Water”</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253" name="Text Box 181"/>
          <p:cNvSpPr txBox="1">
            <a:spLocks noChangeArrowheads="1"/>
          </p:cNvSpPr>
          <p:nvPr/>
        </p:nvSpPr>
        <p:spPr bwMode="auto">
          <a:xfrm>
            <a:off x="0" y="57912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Georgia" pitchFamily="18" charset="0"/>
              </a:rPr>
              <a:t>Some other questions to consider for discussion. Answer these on your own ON A SEPARATE sheet of paper.</a:t>
            </a:r>
            <a:r>
              <a:rPr lang="en-US" altLang="en-US" sz="1200">
                <a:latin typeface="Georgia" pitchFamily="18" charset="0"/>
              </a:rPr>
              <a:t> </a:t>
            </a:r>
          </a:p>
          <a:p>
            <a:r>
              <a:rPr lang="en-US" altLang="en-US" sz="1200">
                <a:latin typeface="Georgia" pitchFamily="18" charset="0"/>
              </a:rPr>
              <a:t>Which event seemed to have the single biggest impact on the founding of Seattle? Why? </a:t>
            </a:r>
          </a:p>
          <a:p>
            <a:r>
              <a:rPr lang="en-US" altLang="en-US" sz="1200">
                <a:latin typeface="Georgia" pitchFamily="18" charset="0"/>
              </a:rPr>
              <a:t>Which event(s) were detrimental to the city? Why? How would you change them into a positive influence?</a:t>
            </a:r>
          </a:p>
          <a:p>
            <a:r>
              <a:rPr lang="en-US" altLang="en-US" sz="1200">
                <a:latin typeface="Georgia" pitchFamily="18" charset="0"/>
              </a:rPr>
              <a:t>Why did Seattle and/or the Pacific Northwest seem to cater to this type of scummy behavior? What allowed in to continue so long? </a:t>
            </a:r>
          </a:p>
          <a:p>
            <a:r>
              <a:rPr lang="en-US" altLang="en-US" sz="1200">
                <a:latin typeface="Georgia" pitchFamily="18" charset="0"/>
              </a:rPr>
              <a:t>In the end, do you see the ‘profits’ and a good or bad things for the city? Why?</a:t>
            </a:r>
          </a:p>
        </p:txBody>
      </p:sp>
    </p:spTree>
    <p:extLst>
      <p:ext uri="{BB962C8B-B14F-4D97-AF65-F5344CB8AC3E}">
        <p14:creationId xmlns:p14="http://schemas.microsoft.com/office/powerpoint/2010/main" val="11662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t>Founding of Seattle: </a:t>
            </a:r>
            <a:r>
              <a:rPr lang="en-US" altLang="en-US" b="1" i="1"/>
              <a:t>Sons of the Profits</a:t>
            </a:r>
            <a:r>
              <a:rPr lang="en-US" altLang="en-US" b="1"/>
              <a:t> readings</a:t>
            </a:r>
          </a:p>
        </p:txBody>
      </p:sp>
      <p:graphicFrame>
        <p:nvGraphicFramePr>
          <p:cNvPr id="4219" name="Group 123"/>
          <p:cNvGraphicFramePr>
            <a:graphicFrameLocks noGrp="1"/>
          </p:cNvGraphicFramePr>
          <p:nvPr/>
        </p:nvGraphicFramePr>
        <p:xfrm>
          <a:off x="76200" y="609600"/>
          <a:ext cx="8915400" cy="5108575"/>
        </p:xfrm>
        <a:graphic>
          <a:graphicData uri="http://schemas.openxmlformats.org/drawingml/2006/table">
            <a:tbl>
              <a:tblPr/>
              <a:tblGrid>
                <a:gridCol w="998538"/>
                <a:gridCol w="1230312"/>
                <a:gridCol w="1920875"/>
                <a:gridCol w="1768475"/>
                <a:gridCol w="1930400"/>
                <a:gridCol w="1066800"/>
              </a:tblGrid>
              <a:tr h="77152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What occurred in the reading?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Who was instrumental in making this occur?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How did it effect the city of Seattle?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Why did the event(s) occur?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0" i="1" u="none" strike="noStrike" cap="none" normalizeH="0" baseline="0" smtClean="0">
                          <a:ln>
                            <a:noFill/>
                          </a:ln>
                          <a:solidFill>
                            <a:schemeClr val="tx1"/>
                          </a:solidFill>
                          <a:effectLst/>
                          <a:latin typeface="Georgia" pitchFamily="18" charset="0"/>
                        </a:rPr>
                        <a:t>How did the event(s) ultimately end?</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59067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Georgia" pitchFamily="18" charset="0"/>
                        </a:rPr>
                        <a:t>“Yesler gets rich”</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Georgia" pitchFamily="18" charset="0"/>
                        </a:rPr>
                        <a:t>“Skid Road”</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717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Georgia" pitchFamily="18" charset="0"/>
                        </a:rPr>
                        <a:t>“Mary Kenworthy and the Railroads”</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Georgia" pitchFamily="18" charset="0"/>
                      </a:endParaRP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200" name="Text Box 104"/>
          <p:cNvSpPr txBox="1">
            <a:spLocks noChangeArrowheads="1"/>
          </p:cNvSpPr>
          <p:nvPr/>
        </p:nvSpPr>
        <p:spPr bwMode="auto">
          <a:xfrm>
            <a:off x="76200" y="5791200"/>
            <a:ext cx="899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latin typeface="Georgia" pitchFamily="18" charset="0"/>
              </a:rPr>
              <a:t>Some other questions to consider for discussion. Answer these on your own ON A SEPARATE sheet of paper.</a:t>
            </a:r>
            <a:r>
              <a:rPr lang="en-US" altLang="en-US" sz="1200">
                <a:latin typeface="Georgia" pitchFamily="18" charset="0"/>
              </a:rPr>
              <a:t> </a:t>
            </a:r>
          </a:p>
          <a:p>
            <a:pPr>
              <a:buFontTx/>
              <a:buChar char="•"/>
            </a:pPr>
            <a:r>
              <a:rPr lang="en-US" altLang="en-US" sz="1200">
                <a:latin typeface="Georgia" pitchFamily="18" charset="0"/>
              </a:rPr>
              <a:t>Which event seemed to have the single biggest impact on the founding of Seattle? Why? </a:t>
            </a:r>
          </a:p>
          <a:p>
            <a:pPr>
              <a:buFontTx/>
              <a:buChar char="•"/>
            </a:pPr>
            <a:r>
              <a:rPr lang="en-US" altLang="en-US" sz="1200">
                <a:latin typeface="Georgia" pitchFamily="18" charset="0"/>
              </a:rPr>
              <a:t>Which event(s) were detrimental to the city? Why? How would you change them into a positive influence?</a:t>
            </a:r>
          </a:p>
          <a:p>
            <a:pPr>
              <a:buFontTx/>
              <a:buChar char="•"/>
            </a:pPr>
            <a:r>
              <a:rPr lang="en-US" altLang="en-US" sz="1200">
                <a:latin typeface="Georgia" pitchFamily="18" charset="0"/>
              </a:rPr>
              <a:t>Why did Seattle and/or the Pacific Northwest seem to cater to this type of scummy behavior? What allowed in to continue so long? </a:t>
            </a:r>
          </a:p>
          <a:p>
            <a:pPr>
              <a:buFontTx/>
              <a:buChar char="•"/>
            </a:pPr>
            <a:r>
              <a:rPr lang="en-US" altLang="en-US" sz="1200">
                <a:latin typeface="Georgia" pitchFamily="18" charset="0"/>
              </a:rPr>
              <a:t>In the end, do you see the ‘profits’ and a good or bad things for the city? Why?</a:t>
            </a:r>
          </a:p>
        </p:txBody>
      </p:sp>
    </p:spTree>
    <p:extLst>
      <p:ext uri="{BB962C8B-B14F-4D97-AF65-F5344CB8AC3E}">
        <p14:creationId xmlns:p14="http://schemas.microsoft.com/office/powerpoint/2010/main" val="98297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12775" y="228600"/>
            <a:ext cx="8153400" cy="990600"/>
          </a:xfrm>
        </p:spPr>
        <p:txBody>
          <a:bodyPr/>
          <a:lstStyle/>
          <a:p>
            <a:r>
              <a:rPr lang="en-US" smtClean="0"/>
              <a:t>American Exceptionalism</a:t>
            </a:r>
          </a:p>
        </p:txBody>
      </p:sp>
      <p:sp>
        <p:nvSpPr>
          <p:cNvPr id="3" name="Content Placeholder 2"/>
          <p:cNvSpPr>
            <a:spLocks noGrp="1"/>
          </p:cNvSpPr>
          <p:nvPr>
            <p:ph sz="quarter" idx="1"/>
          </p:nvPr>
        </p:nvSpPr>
        <p:spPr>
          <a:xfrm>
            <a:off x="685800" y="1676400"/>
            <a:ext cx="7770813" cy="4876800"/>
          </a:xfrm>
        </p:spPr>
        <p:txBody>
          <a:bodyPr>
            <a:normAutofit fontScale="70000" lnSpcReduction="20000"/>
          </a:bodyPr>
          <a:lstStyle/>
          <a:p>
            <a:pPr marL="320040" indent="-320040" fontAlgn="auto">
              <a:spcAft>
                <a:spcPts val="0"/>
              </a:spcAft>
              <a:buFont typeface="Wingdings"/>
              <a:buChar char=""/>
              <a:defRPr/>
            </a:pPr>
            <a:r>
              <a:rPr lang="en-US" dirty="0" smtClean="0"/>
              <a:t>American Exceptionalism: refers </a:t>
            </a:r>
            <a:r>
              <a:rPr lang="en-US" dirty="0"/>
              <a:t>to the special character of the United States as a uniquely free nation based on democratic ideals and personal liberty.</a:t>
            </a:r>
            <a:endParaRPr lang="en-US" dirty="0" smtClean="0"/>
          </a:p>
          <a:p>
            <a:pPr marL="320040" indent="-320040" fontAlgn="auto">
              <a:spcAft>
                <a:spcPts val="0"/>
              </a:spcAft>
              <a:buFont typeface="Wingdings"/>
              <a:buChar char=""/>
              <a:defRPr/>
            </a:pPr>
            <a:r>
              <a:rPr lang="en-US" dirty="0" smtClean="0"/>
              <a:t>Idea actually originates from Manifest Destiny and the Monroe Doctrine</a:t>
            </a:r>
          </a:p>
          <a:p>
            <a:pPr marL="640715" lvl="1" indent="-320040" fontAlgn="auto">
              <a:spcAft>
                <a:spcPts val="0"/>
              </a:spcAft>
              <a:buFont typeface="Wingdings"/>
              <a:buChar char=""/>
              <a:defRPr/>
            </a:pPr>
            <a:r>
              <a:rPr lang="en-US" dirty="0" smtClean="0"/>
              <a:t>Monroe Doctrine: </a:t>
            </a:r>
            <a:r>
              <a:rPr lang="en-US" dirty="0"/>
              <a:t>a principle of US policy, originated by President James Monroe in 1823, that any intervention by external powers in the politics of the Americas is a potentially hostile act against the </a:t>
            </a:r>
            <a:r>
              <a:rPr lang="en-US" dirty="0" smtClean="0"/>
              <a:t>US.</a:t>
            </a:r>
          </a:p>
          <a:p>
            <a:pPr marL="320040" indent="-320040" fontAlgn="auto">
              <a:spcAft>
                <a:spcPts val="0"/>
              </a:spcAft>
              <a:buFont typeface="Wingdings"/>
              <a:buChar char=""/>
              <a:defRPr/>
            </a:pPr>
            <a:r>
              <a:rPr lang="en-US" dirty="0" smtClean="0"/>
              <a:t>Teddy Roosevelt furthers it with the Roosevelt Corollary (to the Monroe Doctrine)</a:t>
            </a:r>
          </a:p>
          <a:p>
            <a:pPr marL="640715" lvl="1" indent="-320040" fontAlgn="auto">
              <a:spcAft>
                <a:spcPts val="0"/>
              </a:spcAft>
              <a:buFont typeface="Wingdings"/>
              <a:buChar char=""/>
              <a:defRPr/>
            </a:pPr>
            <a:r>
              <a:rPr lang="en-US" dirty="0" smtClean="0"/>
              <a:t>Roosevelt Corollary: </a:t>
            </a:r>
            <a:r>
              <a:rPr lang="en-US" dirty="0"/>
              <a:t>(1904</a:t>
            </a:r>
            <a:r>
              <a:rPr lang="en-US" dirty="0" smtClean="0"/>
              <a:t>) </a:t>
            </a:r>
            <a:r>
              <a:rPr lang="en-US" dirty="0"/>
              <a:t>asserting that the U.S. might intervene in the affairs of an American republic threatened with seizure or intervention by a European country. </a:t>
            </a:r>
            <a:endParaRPr lang="en-US" dirty="0" smtClean="0"/>
          </a:p>
          <a:p>
            <a:pPr marL="320040" indent="-320040" fontAlgn="auto">
              <a:spcAft>
                <a:spcPts val="0"/>
              </a:spcAft>
              <a:buFont typeface="Wingdings"/>
              <a:buChar char=""/>
              <a:defRPr/>
            </a:pPr>
            <a:r>
              <a:rPr lang="en-US" dirty="0" smtClean="0"/>
              <a:t>Woodrow Wilson names it at the end of WWI (the war to end all wars)</a:t>
            </a:r>
          </a:p>
          <a:p>
            <a:pPr marL="320040" indent="-320040" fontAlgn="auto">
              <a:spcAft>
                <a:spcPts val="0"/>
              </a:spcAft>
              <a:buFont typeface="Wingdings"/>
              <a:buChar char=""/>
              <a:defRPr/>
            </a:pPr>
            <a:r>
              <a:rPr lang="en-US" dirty="0" smtClean="0"/>
              <a:t>Almost every American believes it on some level</a:t>
            </a:r>
          </a:p>
          <a:p>
            <a:pPr marL="320040" indent="-320040" fontAlgn="auto">
              <a:spcAft>
                <a:spcPts val="0"/>
              </a:spcAft>
              <a:buFont typeface="Wingdings"/>
              <a:buChar char=""/>
              <a:defRPr/>
            </a:pPr>
            <a:r>
              <a:rPr lang="en-US" dirty="0" smtClean="0"/>
              <a:t>It is the idea that the U.S.’s place in the world is unique and it differs in both its founding and credo with other nations. Therefore it should have more say and is more important than others</a:t>
            </a:r>
            <a:endParaRPr lang="en-US" dirty="0"/>
          </a:p>
        </p:txBody>
      </p:sp>
    </p:spTree>
    <p:extLst>
      <p:ext uri="{BB962C8B-B14F-4D97-AF65-F5344CB8AC3E}">
        <p14:creationId xmlns:p14="http://schemas.microsoft.com/office/powerpoint/2010/main" val="136557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r>
              <a:rPr lang="en-US" smtClean="0"/>
              <a:t>American Exceptionalism</a:t>
            </a:r>
          </a:p>
        </p:txBody>
      </p:sp>
      <p:sp>
        <p:nvSpPr>
          <p:cNvPr id="3" name="Content Placeholder 2"/>
          <p:cNvSpPr>
            <a:spLocks noGrp="1"/>
          </p:cNvSpPr>
          <p:nvPr>
            <p:ph sz="quarter" idx="1"/>
          </p:nvPr>
        </p:nvSpPr>
        <p:spPr>
          <a:xfrm>
            <a:off x="612775" y="1600200"/>
            <a:ext cx="8153400" cy="5029200"/>
          </a:xfrm>
        </p:spPr>
        <p:txBody>
          <a:bodyPr>
            <a:normAutofit/>
          </a:bodyPr>
          <a:lstStyle/>
          <a:p>
            <a:pPr>
              <a:lnSpc>
                <a:spcPct val="80000"/>
              </a:lnSpc>
            </a:pPr>
            <a:r>
              <a:rPr lang="en-US" sz="2800" dirty="0" smtClean="0"/>
              <a:t>This is a very hot topic in history and politics right now, due in large part to events of the last 50 years.</a:t>
            </a:r>
          </a:p>
          <a:p>
            <a:pPr>
              <a:lnSpc>
                <a:spcPct val="80000"/>
              </a:lnSpc>
            </a:pPr>
            <a:r>
              <a:rPr lang="en-US" sz="2800" dirty="0" smtClean="0"/>
              <a:t>In 1991the idea was broken down into three broad categories:</a:t>
            </a:r>
          </a:p>
          <a:p>
            <a:pPr lvl="1">
              <a:lnSpc>
                <a:spcPct val="80000"/>
              </a:lnSpc>
            </a:pPr>
            <a:r>
              <a:rPr lang="en-US" sz="2800" dirty="0" smtClean="0"/>
              <a:t>Supernatural explanations – potency of God, new Rome, city on the hill ideas (WWII – Vietnam Era belief)</a:t>
            </a:r>
          </a:p>
          <a:p>
            <a:pPr lvl="1">
              <a:lnSpc>
                <a:spcPct val="80000"/>
              </a:lnSpc>
            </a:pPr>
            <a:r>
              <a:rPr lang="en-US" sz="2800" dirty="0" smtClean="0"/>
              <a:t>Genetic explanations – dominance of certain races, social Darwinism (Wilson-Depression belief)</a:t>
            </a:r>
          </a:p>
          <a:p>
            <a:pPr lvl="1">
              <a:lnSpc>
                <a:spcPct val="80000"/>
              </a:lnSpc>
            </a:pPr>
            <a:r>
              <a:rPr lang="en-US" sz="2800" dirty="0" smtClean="0"/>
              <a:t>Environmental explanations – geography, natural resources, economy, social structure (this is what most believe today)</a:t>
            </a:r>
          </a:p>
          <a:p>
            <a:pPr>
              <a:lnSpc>
                <a:spcPct val="80000"/>
              </a:lnSpc>
            </a:pPr>
            <a:endParaRPr lang="en-US" sz="2700" dirty="0" smtClean="0"/>
          </a:p>
        </p:txBody>
      </p:sp>
      <p:pic>
        <p:nvPicPr>
          <p:cNvPr id="15363" name="Picture 3" descr="P7220046.JPG"/>
          <p:cNvPicPr>
            <a:picLocks noChangeAspect="1"/>
          </p:cNvPicPr>
          <p:nvPr/>
        </p:nvPicPr>
        <p:blipFill>
          <a:blip r:embed="rId2"/>
          <a:srcRect/>
          <a:stretch>
            <a:fillRect/>
          </a:stretch>
        </p:blipFill>
        <p:spPr bwMode="auto">
          <a:xfrm>
            <a:off x="6705600" y="-190500"/>
            <a:ext cx="2438400" cy="1828800"/>
          </a:xfrm>
          <a:prstGeom prst="rect">
            <a:avLst/>
          </a:prstGeom>
          <a:noFill/>
          <a:ln w="9525">
            <a:noFill/>
            <a:miter lim="800000"/>
            <a:headEnd/>
            <a:tailEnd/>
          </a:ln>
        </p:spPr>
      </p:pic>
    </p:spTree>
    <p:extLst>
      <p:ext uri="{BB962C8B-B14F-4D97-AF65-F5344CB8AC3E}">
        <p14:creationId xmlns:p14="http://schemas.microsoft.com/office/powerpoint/2010/main" val="283611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r>
              <a:rPr lang="en-US" smtClean="0"/>
              <a:t>Current Theory</a:t>
            </a:r>
          </a:p>
        </p:txBody>
      </p:sp>
      <p:sp>
        <p:nvSpPr>
          <p:cNvPr id="16386" name="Content Placeholder 2"/>
          <p:cNvSpPr>
            <a:spLocks noGrp="1"/>
          </p:cNvSpPr>
          <p:nvPr>
            <p:ph sz="quarter" idx="1"/>
          </p:nvPr>
        </p:nvSpPr>
        <p:spPr>
          <a:xfrm>
            <a:off x="612775" y="1600200"/>
            <a:ext cx="8153400" cy="5257800"/>
          </a:xfrm>
        </p:spPr>
        <p:txBody>
          <a:bodyPr/>
          <a:lstStyle/>
          <a:p>
            <a:r>
              <a:rPr lang="en-US" dirty="0" smtClean="0"/>
              <a:t>Walter Russell Meade, in his 2007 book </a:t>
            </a:r>
            <a:r>
              <a:rPr lang="en-US" i="1" dirty="0" smtClean="0"/>
              <a:t>God and Gold: Britain, America and the Making of the Modern World</a:t>
            </a:r>
            <a:r>
              <a:rPr lang="en-US" dirty="0" smtClean="0"/>
              <a:t> contends that:</a:t>
            </a:r>
          </a:p>
          <a:p>
            <a:pPr lvl="1"/>
            <a:r>
              <a:rPr lang="en-US" dirty="0" smtClean="0"/>
              <a:t>It is the continual movement, the progressive step, forward, toward the West, which has given them their unique place in the world.</a:t>
            </a:r>
          </a:p>
          <a:p>
            <a:pPr lvl="1"/>
            <a:r>
              <a:rPr lang="en-US" dirty="0" smtClean="0"/>
              <a:t>The term “West,” he says should be seen as relative, with each degree of “West” being more free, more rich, more advanced, more progressive, but also more cold and inhuman (on a large scale).</a:t>
            </a:r>
          </a:p>
          <a:p>
            <a:pPr lvl="1"/>
            <a:r>
              <a:rPr lang="en-US" dirty="0" smtClean="0"/>
              <a:t>This culminates in the West Coast of the U.S. </a:t>
            </a:r>
          </a:p>
        </p:txBody>
      </p:sp>
    </p:spTree>
    <p:extLst>
      <p:ext uri="{BB962C8B-B14F-4D97-AF65-F5344CB8AC3E}">
        <p14:creationId xmlns:p14="http://schemas.microsoft.com/office/powerpoint/2010/main" val="407078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r>
              <a:rPr lang="en-US" dirty="0" smtClean="0"/>
              <a:t>Why Do </a:t>
            </a:r>
            <a:r>
              <a:rPr lang="en-US" dirty="0"/>
              <a:t>W</a:t>
            </a:r>
            <a:r>
              <a:rPr lang="en-US" dirty="0" smtClean="0"/>
              <a:t>e Care?</a:t>
            </a:r>
          </a:p>
        </p:txBody>
      </p:sp>
      <p:sp>
        <p:nvSpPr>
          <p:cNvPr id="3" name="Content Placeholder 2"/>
          <p:cNvSpPr>
            <a:spLocks noGrp="1"/>
          </p:cNvSpPr>
          <p:nvPr>
            <p:ph sz="quarter" idx="1"/>
          </p:nvPr>
        </p:nvSpPr>
        <p:spPr>
          <a:xfrm>
            <a:off x="612775" y="1600200"/>
            <a:ext cx="8153400" cy="4495800"/>
          </a:xfrm>
        </p:spPr>
        <p:txBody>
          <a:bodyPr>
            <a:normAutofit fontScale="85000" lnSpcReduction="10000"/>
          </a:bodyPr>
          <a:lstStyle/>
          <a:p>
            <a:pPr marL="320040" indent="-320040" fontAlgn="auto">
              <a:spcAft>
                <a:spcPts val="0"/>
              </a:spcAft>
              <a:buFont typeface="Wingdings"/>
              <a:buChar char=""/>
              <a:defRPr/>
            </a:pPr>
            <a:r>
              <a:rPr lang="en-US" dirty="0" smtClean="0"/>
              <a:t>Frontier/Turner Thesis: Idea that the west has the the fountain for American Exceptionalism.</a:t>
            </a:r>
          </a:p>
          <a:p>
            <a:pPr marL="640715" lvl="1" indent="-320040" fontAlgn="auto">
              <a:spcAft>
                <a:spcPts val="0"/>
              </a:spcAft>
              <a:buFont typeface="Wingdings"/>
              <a:buChar char=""/>
              <a:defRPr/>
            </a:pPr>
            <a:r>
              <a:rPr lang="en-US" dirty="0"/>
              <a:t>T</a:t>
            </a:r>
            <a:r>
              <a:rPr lang="en-US" dirty="0" smtClean="0"/>
              <a:t>he </a:t>
            </a:r>
            <a:r>
              <a:rPr lang="en-US" dirty="0"/>
              <a:t>argument advanced by historian Frederick Jackson Turner in 1893 that American democracy was formed by the American frontier. He stressed the process—the moving frontier line—and the impact it had on pioneers going through the process.</a:t>
            </a:r>
            <a:endParaRPr lang="en-US" dirty="0" smtClean="0"/>
          </a:p>
          <a:p>
            <a:pPr marL="320040" indent="-320040" fontAlgn="auto">
              <a:spcAft>
                <a:spcPts val="0"/>
              </a:spcAft>
              <a:buFont typeface="Wingdings"/>
              <a:buChar char=""/>
              <a:defRPr/>
            </a:pPr>
            <a:r>
              <a:rPr lang="en-US" dirty="0" smtClean="0"/>
              <a:t>Perpetuated to get people to move West in the 1880s, refuted, somewhat later, still somewhat up for debate today</a:t>
            </a:r>
          </a:p>
          <a:p>
            <a:pPr marL="320040" indent="-320040" fontAlgn="auto">
              <a:spcAft>
                <a:spcPts val="0"/>
              </a:spcAft>
              <a:buFont typeface="Wingdings"/>
              <a:buChar char=""/>
              <a:defRPr/>
            </a:pPr>
            <a:r>
              <a:rPr lang="en-US" dirty="0" smtClean="0"/>
              <a:t>Was one of the main reasons the West grew as it did. The other was the railroad, the next was the Homesteading Act</a:t>
            </a:r>
          </a:p>
          <a:p>
            <a:pPr marL="320040" indent="-320040" fontAlgn="auto">
              <a:spcAft>
                <a:spcPts val="0"/>
              </a:spcAft>
              <a:buFont typeface="Wingdings"/>
              <a:buChar char=""/>
              <a:defRPr/>
            </a:pPr>
            <a:r>
              <a:rPr lang="en-US" dirty="0" smtClean="0"/>
              <a:t>Culminated in “Go West” on Horace Greeley’s paper, </a:t>
            </a:r>
            <a:r>
              <a:rPr lang="en-US" i="1" dirty="0" smtClean="0"/>
              <a:t>The New York Tribune</a:t>
            </a:r>
            <a:r>
              <a:rPr lang="en-US" dirty="0" smtClean="0"/>
              <a:t>.</a:t>
            </a:r>
            <a:endParaRPr lang="en-US" dirty="0"/>
          </a:p>
        </p:txBody>
      </p:sp>
    </p:spTree>
    <p:extLst>
      <p:ext uri="{BB962C8B-B14F-4D97-AF65-F5344CB8AC3E}">
        <p14:creationId xmlns:p14="http://schemas.microsoft.com/office/powerpoint/2010/main" val="260300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Grabs </a:t>
            </a:r>
            <a:endParaRPr lang="en-US" dirty="0"/>
          </a:p>
        </p:txBody>
      </p:sp>
      <p:sp>
        <p:nvSpPr>
          <p:cNvPr id="3" name="Content Placeholder 2"/>
          <p:cNvSpPr>
            <a:spLocks noGrp="1"/>
          </p:cNvSpPr>
          <p:nvPr>
            <p:ph sz="quarter" idx="1"/>
          </p:nvPr>
        </p:nvSpPr>
        <p:spPr>
          <a:xfrm>
            <a:off x="381000" y="1600200"/>
            <a:ext cx="8385048" cy="4876800"/>
          </a:xfrm>
        </p:spPr>
        <p:txBody>
          <a:bodyPr/>
          <a:lstStyle/>
          <a:p>
            <a:r>
              <a:rPr lang="en-US" sz="1800" dirty="0"/>
              <a:t>The Oklahoma Land Rush of 1889 was the first land rush into the Unassigned Lands. The area that was opened to settlement included all or part of the present-day Canadian, Cleveland, Kingfisher, Logan, Oklahoma, and Payne counties of the US state of </a:t>
            </a:r>
            <a:r>
              <a:rPr lang="en-US" sz="1800" dirty="0" smtClean="0"/>
              <a:t>Oklahoma.</a:t>
            </a:r>
            <a:endParaRPr lang="en-US" sz="1800" baseline="30000" dirty="0"/>
          </a:p>
          <a:p>
            <a:r>
              <a:rPr lang="en-US" sz="1800" dirty="0" smtClean="0"/>
              <a:t>The </a:t>
            </a:r>
            <a:r>
              <a:rPr lang="en-US" sz="1800" dirty="0"/>
              <a:t>land run started at high noon on April 22, 1889, with an estimated 50,000 people lined up for their piece of the available two million </a:t>
            </a:r>
            <a:r>
              <a:rPr lang="en-US" sz="1800" dirty="0" smtClean="0"/>
              <a:t>acres.</a:t>
            </a:r>
            <a:endParaRPr lang="en-US" sz="1800" dirty="0"/>
          </a:p>
          <a:p>
            <a:r>
              <a:rPr lang="en-US" sz="1800" dirty="0"/>
              <a:t>The Unassigned Lands were considered some of the best unoccupied public land in the United States. </a:t>
            </a:r>
            <a:endParaRPr lang="en-US" sz="1800" dirty="0" smtClean="0"/>
          </a:p>
          <a:p>
            <a:r>
              <a:rPr lang="en-US" sz="1800" dirty="0" smtClean="0"/>
              <a:t>The</a:t>
            </a:r>
            <a:r>
              <a:rPr lang="en-US" sz="1800" dirty="0"/>
              <a:t> Indian Appropriations Act of 1889 was passed and signed into law with an amendment by Illinois Representative William </a:t>
            </a:r>
            <a:r>
              <a:rPr lang="en-US" sz="1800" dirty="0" err="1"/>
              <a:t>McKendree</a:t>
            </a:r>
            <a:r>
              <a:rPr lang="en-US" sz="1800" dirty="0"/>
              <a:t> Springer, that authorized President Benjamin Harrison to open the two million acres </a:t>
            </a:r>
            <a:r>
              <a:rPr lang="en-US" sz="1800" dirty="0" smtClean="0"/>
              <a:t>for settlement.</a:t>
            </a:r>
          </a:p>
          <a:p>
            <a:r>
              <a:rPr lang="en-US" sz="1800" dirty="0"/>
              <a:t>T</a:t>
            </a:r>
            <a:r>
              <a:rPr lang="en-US" sz="1800" dirty="0" smtClean="0"/>
              <a:t>he</a:t>
            </a:r>
            <a:r>
              <a:rPr lang="en-US" sz="1800" dirty="0"/>
              <a:t> Homestead Act of 1862, signed by President Abraham Lincoln, allowed legal settlers to claim lots up to 160 acres </a:t>
            </a:r>
            <a:r>
              <a:rPr lang="en-US" sz="1800" dirty="0" smtClean="0"/>
              <a:t>in </a:t>
            </a:r>
            <a:r>
              <a:rPr lang="en-US" sz="1800" dirty="0"/>
              <a:t>size. Provided a settler lived on the land and improved it, the settler could then receive the title to the land</a:t>
            </a:r>
            <a:r>
              <a:rPr lang="en-US" sz="1800" dirty="0" smtClean="0"/>
              <a:t>.</a:t>
            </a:r>
            <a:endParaRPr lang="en-US" sz="1800" dirty="0"/>
          </a:p>
        </p:txBody>
      </p:sp>
    </p:spTree>
    <p:extLst>
      <p:ext uri="{BB962C8B-B14F-4D97-AF65-F5344CB8AC3E}">
        <p14:creationId xmlns:p14="http://schemas.microsoft.com/office/powerpoint/2010/main" val="2725611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Clip	</a:t>
            </a:r>
            <a:endParaRPr lang="en-US" dirty="0"/>
          </a:p>
        </p:txBody>
      </p:sp>
      <p:sp>
        <p:nvSpPr>
          <p:cNvPr id="3" name="Content Placeholder 2"/>
          <p:cNvSpPr>
            <a:spLocks noGrp="1"/>
          </p:cNvSpPr>
          <p:nvPr>
            <p:ph sz="quarter" idx="1"/>
          </p:nvPr>
        </p:nvSpPr>
        <p:spPr/>
        <p:txBody>
          <a:bodyPr/>
          <a:lstStyle/>
          <a:p>
            <a:r>
              <a:rPr lang="en-US" i="1" dirty="0" smtClean="0"/>
              <a:t>Far and Away</a:t>
            </a:r>
            <a:r>
              <a:rPr lang="en-US" dirty="0" smtClean="0"/>
              <a:t> starring Nicole Kidman and Tom Cruise</a:t>
            </a:r>
            <a:endParaRPr lang="en-US" i="1" dirty="0" smtClean="0"/>
          </a:p>
          <a:p>
            <a:r>
              <a:rPr lang="en-US" dirty="0" smtClean="0"/>
              <a:t>Just watching the land grab scenes</a:t>
            </a:r>
          </a:p>
          <a:p>
            <a:r>
              <a:rPr lang="en-US" dirty="0" smtClean="0"/>
              <a:t>Question to consider: </a:t>
            </a:r>
          </a:p>
          <a:p>
            <a:pPr marL="881063" lvl="1" indent="-514350">
              <a:buFont typeface="+mj-lt"/>
              <a:buAutoNum type="arabicPeriod"/>
            </a:pPr>
            <a:r>
              <a:rPr lang="en-US" dirty="0" smtClean="0"/>
              <a:t>Is this the best way to do this?</a:t>
            </a:r>
          </a:p>
          <a:p>
            <a:pPr marL="881063" lvl="1" indent="-514350">
              <a:buFont typeface="+mj-lt"/>
              <a:buAutoNum type="arabicPeriod"/>
            </a:pPr>
            <a:r>
              <a:rPr lang="en-US" dirty="0" smtClean="0"/>
              <a:t>If you were the president, how would you have organized this expansion?</a:t>
            </a:r>
          </a:p>
        </p:txBody>
      </p:sp>
    </p:spTree>
    <p:extLst>
      <p:ext uri="{BB962C8B-B14F-4D97-AF65-F5344CB8AC3E}">
        <p14:creationId xmlns:p14="http://schemas.microsoft.com/office/powerpoint/2010/main" val="410252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76200"/>
            <a:ext cx="8153400" cy="990600"/>
          </a:xfrm>
        </p:spPr>
        <p:txBody>
          <a:bodyPr>
            <a:normAutofit/>
          </a:bodyPr>
          <a:lstStyle/>
          <a:p>
            <a:pPr fontAlgn="auto">
              <a:spcAft>
                <a:spcPts val="0"/>
              </a:spcAft>
              <a:defRPr/>
            </a:pPr>
            <a:r>
              <a:rPr lang="en-US" dirty="0" smtClean="0"/>
              <a:t>Why do we care? </a:t>
            </a:r>
            <a:endParaRPr lang="en-US" dirty="0"/>
          </a:p>
        </p:txBody>
      </p:sp>
      <p:sp>
        <p:nvSpPr>
          <p:cNvPr id="18434" name="Content Placeholder 2"/>
          <p:cNvSpPr>
            <a:spLocks noGrp="1"/>
          </p:cNvSpPr>
          <p:nvPr>
            <p:ph sz="quarter" idx="1"/>
          </p:nvPr>
        </p:nvSpPr>
        <p:spPr>
          <a:xfrm>
            <a:off x="612775" y="1600200"/>
            <a:ext cx="8153400" cy="4495800"/>
          </a:xfrm>
        </p:spPr>
        <p:txBody>
          <a:bodyPr/>
          <a:lstStyle/>
          <a:p>
            <a:r>
              <a:rPr lang="en-US" dirty="0"/>
              <a:t>All of this led to the founding of Seattle</a:t>
            </a:r>
          </a:p>
          <a:p>
            <a:r>
              <a:rPr lang="en-US" dirty="0" smtClean="0"/>
              <a:t>What do you know about Seattle? How often do you go? Name famous streets/areas/people of old Seattle.</a:t>
            </a:r>
          </a:p>
        </p:txBody>
      </p:sp>
      <p:pic>
        <p:nvPicPr>
          <p:cNvPr id="18435" name="Picture 3" descr="Gasworks Park, Seattle, WA raw.JPG"/>
          <p:cNvPicPr>
            <a:picLocks noChangeAspect="1"/>
          </p:cNvPicPr>
          <p:nvPr/>
        </p:nvPicPr>
        <p:blipFill>
          <a:blip r:embed="rId2"/>
          <a:srcRect/>
          <a:stretch>
            <a:fillRect/>
          </a:stretch>
        </p:blipFill>
        <p:spPr bwMode="auto">
          <a:xfrm>
            <a:off x="0" y="3841569"/>
            <a:ext cx="9144000" cy="2138363"/>
          </a:xfrm>
          <a:prstGeom prst="rect">
            <a:avLst/>
          </a:prstGeom>
          <a:noFill/>
          <a:ln w="9525">
            <a:noFill/>
            <a:miter lim="800000"/>
            <a:headEnd/>
            <a:tailEnd/>
          </a:ln>
        </p:spPr>
      </p:pic>
    </p:spTree>
    <p:extLst>
      <p:ext uri="{BB962C8B-B14F-4D97-AF65-F5344CB8AC3E}">
        <p14:creationId xmlns:p14="http://schemas.microsoft.com/office/powerpoint/2010/main" val="34816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wheel(1)">
                                      <p:cBhvr>
                                        <p:cTn id="14" dur="20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349</TotalTime>
  <Words>2164</Words>
  <Application>Microsoft Office PowerPoint</Application>
  <PresentationFormat>On-screen Show (4:3)</PresentationFormat>
  <Paragraphs>213</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Georgia</vt:lpstr>
      <vt:lpstr>Tw Cen MT</vt:lpstr>
      <vt:lpstr>Wingdings</vt:lpstr>
      <vt:lpstr>Wingdings 2</vt:lpstr>
      <vt:lpstr>Median</vt:lpstr>
      <vt:lpstr>HOW THE WEST WAS WON</vt:lpstr>
      <vt:lpstr>Where are we in history?</vt:lpstr>
      <vt:lpstr>American Exceptionalism</vt:lpstr>
      <vt:lpstr>American Exceptionalism</vt:lpstr>
      <vt:lpstr>Current Theory</vt:lpstr>
      <vt:lpstr>Why Do We Care?</vt:lpstr>
      <vt:lpstr>Land Grabs </vt:lpstr>
      <vt:lpstr>Film Clip </vt:lpstr>
      <vt:lpstr>Why do we care? </vt:lpstr>
      <vt:lpstr>Founding of Seattle</vt:lpstr>
      <vt:lpstr>Dennys</vt:lpstr>
      <vt:lpstr>   Mercers</vt:lpstr>
      <vt:lpstr>Yeslers</vt:lpstr>
      <vt:lpstr>Boren and Terry</vt:lpstr>
      <vt:lpstr>                 Doc Maynard &amp; Seattle</vt:lpstr>
      <vt:lpstr>Seattle Founders Project</vt:lpstr>
      <vt:lpstr>Seattle Founders Project </vt:lpstr>
      <vt:lpstr>Requirements</vt:lpstr>
      <vt:lpstr>Founders</vt:lpstr>
      <vt:lpstr>Washington’s Journey to Statehood</vt:lpstr>
      <vt:lpstr>Extra, Extra!</vt:lpstr>
      <vt:lpstr>You, the Journalist</vt:lpstr>
      <vt:lpstr>Topics (1855-1890)</vt:lpstr>
      <vt:lpstr>Draw Washington’s Journey to Statehood</vt:lpstr>
      <vt:lpstr>Constitution Comparison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West was won</dc:title>
  <dc:creator>Paul Doran</dc:creator>
  <cp:lastModifiedBy>Woldendorp, Kirsten    SHS-Staff</cp:lastModifiedBy>
  <cp:revision>39</cp:revision>
  <dcterms:created xsi:type="dcterms:W3CDTF">2009-04-11T20:18:07Z</dcterms:created>
  <dcterms:modified xsi:type="dcterms:W3CDTF">2016-11-04T19:42:20Z</dcterms:modified>
</cp:coreProperties>
</file>