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32"/>
  </p:notesMasterIdLst>
  <p:handoutMasterIdLst>
    <p:handoutMasterId r:id="rId133"/>
  </p:handoutMasterIdLst>
  <p:sldIdLst>
    <p:sldId id="256" r:id="rId2"/>
    <p:sldId id="257" r:id="rId3"/>
    <p:sldId id="258" r:id="rId4"/>
    <p:sldId id="38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6" r:id="rId91"/>
    <p:sldId id="345" r:id="rId92"/>
    <p:sldId id="347" r:id="rId93"/>
    <p:sldId id="348" r:id="rId94"/>
    <p:sldId id="349" r:id="rId95"/>
    <p:sldId id="350" r:id="rId96"/>
    <p:sldId id="351" r:id="rId97"/>
    <p:sldId id="352" r:id="rId98"/>
    <p:sldId id="353" r:id="rId99"/>
    <p:sldId id="354" r:id="rId100"/>
    <p:sldId id="385" r:id="rId101"/>
    <p:sldId id="386" r:id="rId102"/>
    <p:sldId id="387" r:id="rId103"/>
    <p:sldId id="388" r:id="rId104"/>
    <p:sldId id="389"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4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E2D6E7E-94F0-47A5-A78B-BBEA1579AC05}" type="datetimeFigureOut">
              <a:rPr lang="en-US" smtClean="0"/>
              <a:pPr/>
              <a:t>10/24/2018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404B62C-B6DB-4E08-A45C-6666D31F83F8}" type="slidenum">
              <a:rPr lang="en-US" smtClean="0"/>
              <a:pPr/>
              <a:t>‹#›</a:t>
            </a:fld>
            <a:endParaRPr lang="en-US"/>
          </a:p>
        </p:txBody>
      </p:sp>
    </p:spTree>
    <p:extLst>
      <p:ext uri="{BB962C8B-B14F-4D97-AF65-F5344CB8AC3E}">
        <p14:creationId xmlns:p14="http://schemas.microsoft.com/office/powerpoint/2010/main" val="367693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2C432D03-7D12-43C3-9D7C-2D21BDEFCCED}" type="datetimeFigureOut">
              <a:rPr lang="en-US" smtClean="0"/>
              <a:pPr/>
              <a:t>10/24/2018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3609BB1-97E2-4013-8C5A-AE4E42688AF7}" type="slidenum">
              <a:rPr lang="en-US" smtClean="0"/>
              <a:pPr/>
              <a:t>‹#›</a:t>
            </a:fld>
            <a:endParaRPr lang="en-US"/>
          </a:p>
        </p:txBody>
      </p:sp>
    </p:spTree>
    <p:extLst>
      <p:ext uri="{BB962C8B-B14F-4D97-AF65-F5344CB8AC3E}">
        <p14:creationId xmlns:p14="http://schemas.microsoft.com/office/powerpoint/2010/main" val="99879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B50D1-340C-574A-8F67-AA7649DBF472}" type="slidenum">
              <a:rPr lang="en-US"/>
              <a:pPr/>
              <a:t>43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lvl="1"/>
            <a:r>
              <a:rPr lang="en-US" sz="1500" dirty="0"/>
              <a:t>With language</a:t>
            </a:r>
          </a:p>
          <a:p>
            <a:pPr lvl="1"/>
            <a:r>
              <a:rPr lang="en-US" sz="1500" dirty="0"/>
              <a:t>With structure and form (impressions, perspectives)</a:t>
            </a:r>
          </a:p>
        </p:txBody>
      </p:sp>
    </p:spTree>
    <p:extLst>
      <p:ext uri="{BB962C8B-B14F-4D97-AF65-F5344CB8AC3E}">
        <p14:creationId xmlns:p14="http://schemas.microsoft.com/office/powerpoint/2010/main" val="73476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286EB-44AE-F444-B04B-825E068CB667}" type="slidenum">
              <a:rPr lang="en-US"/>
              <a:pPr/>
              <a:t>44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Phrase first used by William James in 1890</a:t>
            </a:r>
          </a:p>
        </p:txBody>
      </p:sp>
    </p:spTree>
    <p:extLst>
      <p:ext uri="{BB962C8B-B14F-4D97-AF65-F5344CB8AC3E}">
        <p14:creationId xmlns:p14="http://schemas.microsoft.com/office/powerpoint/2010/main" val="288970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strike="sngStrike" dirty="0" smtClean="0"/>
              <a:t>Aunt Sally </a:t>
            </a:r>
          </a:p>
          <a:p>
            <a:pPr lvl="1"/>
            <a:r>
              <a:rPr lang="en-US" sz="2400" strike="sngStrike" dirty="0" smtClean="0"/>
              <a:t>The Wilks sisters</a:t>
            </a:r>
          </a:p>
          <a:p>
            <a:endParaRPr lang="en-US" dirty="0"/>
          </a:p>
        </p:txBody>
      </p:sp>
      <p:sp>
        <p:nvSpPr>
          <p:cNvPr id="4" name="Slide Number Placeholder 3"/>
          <p:cNvSpPr>
            <a:spLocks noGrp="1"/>
          </p:cNvSpPr>
          <p:nvPr>
            <p:ph type="sldNum" sz="quarter" idx="10"/>
          </p:nvPr>
        </p:nvSpPr>
        <p:spPr/>
        <p:txBody>
          <a:bodyPr/>
          <a:lstStyle/>
          <a:p>
            <a:fld id="{13609BB1-97E2-4013-8C5A-AE4E42688AF7}" type="slidenum">
              <a:rPr lang="en-US" smtClean="0"/>
              <a:pPr/>
              <a:t>48</a:t>
            </a:fld>
            <a:endParaRPr lang="en-US"/>
          </a:p>
        </p:txBody>
      </p:sp>
    </p:spTree>
    <p:extLst>
      <p:ext uri="{BB962C8B-B14F-4D97-AF65-F5344CB8AC3E}">
        <p14:creationId xmlns:p14="http://schemas.microsoft.com/office/powerpoint/2010/main" val="54338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116887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78704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B155134-AD32-47E0-A6B4-F0A31CFCAF8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027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200840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155134-AD32-47E0-A6B4-F0A31CFCAF8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8858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352785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407186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244784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414143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392826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385450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327954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333971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216795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88771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2DA14-4BCC-42A9-9641-2988C3D6D763}"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B155134-AD32-47E0-A6B4-F0A31CFCAF8B}" type="slidenum">
              <a:rPr lang="en-US" smtClean="0"/>
              <a:pPr/>
              <a:t>‹#›</a:t>
            </a:fld>
            <a:endParaRPr lang="en-US"/>
          </a:p>
        </p:txBody>
      </p:sp>
    </p:spTree>
    <p:extLst>
      <p:ext uri="{BB962C8B-B14F-4D97-AF65-F5344CB8AC3E}">
        <p14:creationId xmlns:p14="http://schemas.microsoft.com/office/powerpoint/2010/main" val="241713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FC2DA14-4BCC-42A9-9641-2988C3D6D763}" type="datetimeFigureOut">
              <a:rPr lang="en-US" smtClean="0"/>
              <a:pPr/>
              <a:t>10/24/2018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B155134-AD32-47E0-A6B4-F0A31CFCAF8B}" type="slidenum">
              <a:rPr lang="en-US" smtClean="0"/>
              <a:pPr/>
              <a:t>‹#›</a:t>
            </a:fld>
            <a:endParaRPr lang="en-US"/>
          </a:p>
        </p:txBody>
      </p:sp>
    </p:spTree>
    <p:extLst>
      <p:ext uri="{BB962C8B-B14F-4D97-AF65-F5344CB8AC3E}">
        <p14:creationId xmlns:p14="http://schemas.microsoft.com/office/powerpoint/2010/main" val="216297213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7/70/HatfieldClan.jpg"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upload.wikimedia.org/wikipedia/commons/3/3e/Bigsandyrivermap.p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Daily Lessons</a:t>
            </a:r>
          </a:p>
        </p:txBody>
      </p:sp>
      <p:sp>
        <p:nvSpPr>
          <p:cNvPr id="3" name="Subtitle 2"/>
          <p:cNvSpPr>
            <a:spLocks noGrp="1"/>
          </p:cNvSpPr>
          <p:nvPr>
            <p:ph type="subTitle" idx="1"/>
          </p:nvPr>
        </p:nvSpPr>
        <p:spPr/>
        <p:txBody>
          <a:bodyPr/>
          <a:lstStyle/>
          <a:p>
            <a:r>
              <a:rPr lang="en-US" i="1" dirty="0"/>
              <a:t>The Adventures of Huckleberry Finn</a:t>
            </a:r>
          </a:p>
        </p:txBody>
      </p:sp>
    </p:spTree>
    <p:extLst>
      <p:ext uri="{BB962C8B-B14F-4D97-AF65-F5344CB8AC3E}">
        <p14:creationId xmlns:p14="http://schemas.microsoft.com/office/powerpoint/2010/main" val="865908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Emily Dickinson Poetry </a:t>
            </a:r>
          </a:p>
        </p:txBody>
      </p:sp>
      <p:sp>
        <p:nvSpPr>
          <p:cNvPr id="5" name="Subtitle 4"/>
          <p:cNvSpPr>
            <a:spLocks noGrp="1"/>
          </p:cNvSpPr>
          <p:nvPr>
            <p:ph type="subTitle" idx="1"/>
          </p:nvPr>
        </p:nvSpPr>
        <p:spPr/>
        <p:txBody>
          <a:bodyPr/>
          <a:lstStyle/>
          <a:p>
            <a:r>
              <a:rPr lang="en-US" dirty="0"/>
              <a:t>Realist poetry</a:t>
            </a:r>
          </a:p>
        </p:txBody>
      </p:sp>
    </p:spTree>
    <p:extLst>
      <p:ext uri="{BB962C8B-B14F-4D97-AF65-F5344CB8AC3E}">
        <p14:creationId xmlns:p14="http://schemas.microsoft.com/office/powerpoint/2010/main" val="7894753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Huck Finn </a:t>
            </a:r>
            <a:r>
              <a:rPr lang="en-US" dirty="0" smtClean="0"/>
              <a:t>and Reconstruction </a:t>
            </a:r>
            <a:endParaRPr lang="en-US" i="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52618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533400" y="1447800"/>
            <a:ext cx="8381999" cy="5257800"/>
          </a:xfrm>
        </p:spPr>
        <p:txBody>
          <a:bodyPr>
            <a:normAutofit/>
          </a:bodyPr>
          <a:lstStyle/>
          <a:p>
            <a:r>
              <a:rPr lang="en-US" sz="4800" dirty="0" smtClean="0"/>
              <a:t>I can identify ways in which </a:t>
            </a:r>
            <a:r>
              <a:rPr lang="en-US" sz="4800" i="1" dirty="0" smtClean="0"/>
              <a:t>Huck Finn</a:t>
            </a:r>
            <a:r>
              <a:rPr lang="en-US" sz="4800" dirty="0" smtClean="0"/>
              <a:t> is an allegory for Reconstruction</a:t>
            </a:r>
          </a:p>
          <a:p>
            <a:r>
              <a:rPr lang="en-US" sz="4800" dirty="0" smtClean="0"/>
              <a:t>I can collaborate to determine the allegory</a:t>
            </a:r>
            <a:endParaRPr lang="en-US" sz="4800" dirty="0"/>
          </a:p>
        </p:txBody>
      </p:sp>
    </p:spTree>
    <p:extLst>
      <p:ext uri="{BB962C8B-B14F-4D97-AF65-F5344CB8AC3E}">
        <p14:creationId xmlns:p14="http://schemas.microsoft.com/office/powerpoint/2010/main" val="7785476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747490"/>
          </a:xfrm>
        </p:spPr>
        <p:txBody>
          <a:bodyPr/>
          <a:lstStyle/>
          <a:p>
            <a:r>
              <a:rPr lang="en-US" i="1" dirty="0" smtClean="0"/>
              <a:t>Huck Finn</a:t>
            </a:r>
            <a:r>
              <a:rPr lang="en-US" dirty="0" smtClean="0"/>
              <a:t> and Reconstruction</a:t>
            </a:r>
            <a:endParaRPr lang="en-US" i="1" dirty="0"/>
          </a:p>
        </p:txBody>
      </p:sp>
      <p:sp>
        <p:nvSpPr>
          <p:cNvPr id="3" name="Content Placeholder 2"/>
          <p:cNvSpPr>
            <a:spLocks noGrp="1"/>
          </p:cNvSpPr>
          <p:nvPr>
            <p:ph idx="1"/>
          </p:nvPr>
        </p:nvSpPr>
        <p:spPr>
          <a:xfrm>
            <a:off x="381000" y="1600200"/>
            <a:ext cx="8610599" cy="5105400"/>
          </a:xfrm>
        </p:spPr>
        <p:txBody>
          <a:bodyPr>
            <a:normAutofit/>
          </a:bodyPr>
          <a:lstStyle/>
          <a:p>
            <a:r>
              <a:rPr lang="en-US" sz="3600" dirty="0" smtClean="0"/>
              <a:t>Many say </a:t>
            </a:r>
            <a:r>
              <a:rPr lang="en-US" sz="3600" i="1" dirty="0" smtClean="0"/>
              <a:t>Huck Finn </a:t>
            </a:r>
            <a:r>
              <a:rPr lang="en-US" sz="3600" dirty="0" smtClean="0"/>
              <a:t>is used as an allegory for Reconstruction</a:t>
            </a:r>
          </a:p>
          <a:p>
            <a:r>
              <a:rPr lang="en-US" sz="3600" dirty="0" smtClean="0"/>
              <a:t>With you group, create a visual representation that tracks the Civil War through Reconstruction using </a:t>
            </a:r>
            <a:r>
              <a:rPr lang="en-US" sz="3600" i="1" dirty="0" smtClean="0"/>
              <a:t>Huck Finn</a:t>
            </a:r>
            <a:r>
              <a:rPr lang="en-US" sz="3600" dirty="0" smtClean="0"/>
              <a:t> and the story/characters</a:t>
            </a:r>
          </a:p>
          <a:p>
            <a:r>
              <a:rPr lang="en-US" sz="3600" dirty="0" smtClean="0"/>
              <a:t>Analysis: what is Mark Twain saying about Reconstruction? </a:t>
            </a:r>
            <a:endParaRPr lang="en-US" sz="3600" dirty="0"/>
          </a:p>
        </p:txBody>
      </p:sp>
    </p:spTree>
    <p:extLst>
      <p:ext uri="{BB962C8B-B14F-4D97-AF65-F5344CB8AC3E}">
        <p14:creationId xmlns:p14="http://schemas.microsoft.com/office/powerpoint/2010/main" val="20405497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589199" cy="518890"/>
          </a:xfrm>
        </p:spPr>
        <p:txBody>
          <a:bodyPr>
            <a:normAutofit fontScale="90000"/>
          </a:bodyPr>
          <a:lstStyle/>
          <a:p>
            <a:r>
              <a:rPr lang="en-US" dirty="0" smtClean="0"/>
              <a:t>Things that must be included</a:t>
            </a:r>
            <a:endParaRPr lang="en-US" dirty="0"/>
          </a:p>
        </p:txBody>
      </p:sp>
      <p:sp>
        <p:nvSpPr>
          <p:cNvPr id="3" name="Content Placeholder 2"/>
          <p:cNvSpPr>
            <a:spLocks noGrp="1"/>
          </p:cNvSpPr>
          <p:nvPr>
            <p:ph idx="1"/>
          </p:nvPr>
        </p:nvSpPr>
        <p:spPr>
          <a:xfrm>
            <a:off x="533400" y="1371600"/>
            <a:ext cx="8381999" cy="5257800"/>
          </a:xfrm>
        </p:spPr>
        <p:txBody>
          <a:bodyPr>
            <a:normAutofit/>
          </a:bodyPr>
          <a:lstStyle/>
          <a:p>
            <a:pPr>
              <a:buFont typeface="+mj-lt"/>
              <a:buAutoNum type="arabicPeriod"/>
            </a:pPr>
            <a:r>
              <a:rPr lang="en-US" sz="2800" dirty="0" smtClean="0"/>
              <a:t>How characters represent certain people/groups </a:t>
            </a:r>
          </a:p>
          <a:p>
            <a:pPr>
              <a:buFont typeface="+mj-lt"/>
              <a:buAutoNum type="arabicPeriod"/>
            </a:pPr>
            <a:r>
              <a:rPr lang="en-US" sz="2800" dirty="0" smtClean="0"/>
              <a:t>How plot points represent the Civil War and Reconstruction</a:t>
            </a:r>
          </a:p>
          <a:p>
            <a:pPr>
              <a:buFont typeface="+mj-lt"/>
              <a:buAutoNum type="arabicPeriod"/>
            </a:pPr>
            <a:r>
              <a:rPr lang="en-US" sz="2800" dirty="0" smtClean="0"/>
              <a:t>How Twain feels about Reconstruction </a:t>
            </a:r>
          </a:p>
          <a:p>
            <a:pPr>
              <a:buFont typeface="+mj-lt"/>
              <a:buAutoNum type="arabicPeriod"/>
            </a:pPr>
            <a:endParaRPr lang="en-US" sz="2800" dirty="0"/>
          </a:p>
          <a:p>
            <a:r>
              <a:rPr lang="en-US" sz="2800" dirty="0" smtClean="0"/>
              <a:t>You can be creative with this visual, as long as you can clearly explain how </a:t>
            </a:r>
            <a:r>
              <a:rPr lang="en-US" sz="2800" i="1" dirty="0" smtClean="0"/>
              <a:t>Huck Finn</a:t>
            </a:r>
            <a:r>
              <a:rPr lang="en-US" sz="2800" dirty="0" smtClean="0"/>
              <a:t> is an allegory for Reconstruction </a:t>
            </a:r>
          </a:p>
        </p:txBody>
      </p:sp>
    </p:spTree>
    <p:extLst>
      <p:ext uri="{BB962C8B-B14F-4D97-AF65-F5344CB8AC3E}">
        <p14:creationId xmlns:p14="http://schemas.microsoft.com/office/powerpoint/2010/main" val="26302956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589199" cy="366490"/>
          </a:xfrm>
        </p:spPr>
        <p:txBody>
          <a:bodyPr>
            <a:normAutofit fontScale="90000"/>
          </a:bodyPr>
          <a:lstStyle/>
          <a:p>
            <a:r>
              <a:rPr lang="en-US" dirty="0" smtClean="0"/>
              <a:t>Symbols</a:t>
            </a:r>
            <a:endParaRPr lang="en-US" dirty="0"/>
          </a:p>
        </p:txBody>
      </p:sp>
      <p:sp>
        <p:nvSpPr>
          <p:cNvPr id="3" name="Content Placeholder 2"/>
          <p:cNvSpPr>
            <a:spLocks noGrp="1"/>
          </p:cNvSpPr>
          <p:nvPr>
            <p:ph idx="1"/>
          </p:nvPr>
        </p:nvSpPr>
        <p:spPr>
          <a:xfrm>
            <a:off x="457200" y="1219200"/>
            <a:ext cx="8534399" cy="5410200"/>
          </a:xfrm>
        </p:spPr>
        <p:txBody>
          <a:bodyPr>
            <a:noAutofit/>
          </a:bodyPr>
          <a:lstStyle/>
          <a:p>
            <a:r>
              <a:rPr lang="en-US" sz="2000" dirty="0" smtClean="0"/>
              <a:t>Tom: white Southerners (scalawags: cooperate for own benefit) </a:t>
            </a:r>
          </a:p>
          <a:p>
            <a:r>
              <a:rPr lang="en-US" sz="2000" dirty="0" smtClean="0"/>
              <a:t>Tom’s plan to torture Jim: violence use by whites to control African Americans</a:t>
            </a:r>
          </a:p>
          <a:p>
            <a:r>
              <a:rPr lang="en-US" sz="2000" dirty="0" smtClean="0"/>
              <a:t>Aunt Sally’s neighbors: KKK members who use lynching to control</a:t>
            </a:r>
          </a:p>
          <a:p>
            <a:r>
              <a:rPr lang="en-US" sz="2000" dirty="0" smtClean="0"/>
              <a:t>Huck fails to respect Jim, just as America failed to respect African Americans post Civil War</a:t>
            </a:r>
          </a:p>
          <a:p>
            <a:r>
              <a:rPr lang="en-US" sz="2000" dirty="0" smtClean="0"/>
              <a:t>Huck and Jim represent two groups most hurt by Civil War: poor people and African Americans</a:t>
            </a:r>
          </a:p>
          <a:p>
            <a:pPr lvl="1"/>
            <a:r>
              <a:rPr lang="en-US" sz="2000" dirty="0" smtClean="0"/>
              <a:t>Huck learns from Jim, but then rich white people influence him to be racist</a:t>
            </a:r>
          </a:p>
          <a:p>
            <a:r>
              <a:rPr lang="en-US" sz="2000" dirty="0" smtClean="0"/>
              <a:t>Duke and Dauphin: white people are not better than African Americans (common perception at the time) </a:t>
            </a:r>
          </a:p>
          <a:p>
            <a:r>
              <a:rPr lang="en-US" sz="2000" dirty="0" smtClean="0"/>
              <a:t>Huck and the state of Tennessee: started as racist (part of Confederacy), then became less racist (captured by Union), but still had some racist tendencies (citizens)  </a:t>
            </a:r>
            <a:endParaRPr lang="en-US" sz="2000" dirty="0"/>
          </a:p>
        </p:txBody>
      </p:sp>
    </p:spTree>
    <p:extLst>
      <p:ext uri="{BB962C8B-B14F-4D97-AF65-F5344CB8AC3E}">
        <p14:creationId xmlns:p14="http://schemas.microsoft.com/office/powerpoint/2010/main" val="308271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Older Files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47001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589199" cy="671290"/>
          </a:xfrm>
        </p:spPr>
        <p:txBody>
          <a:bodyPr/>
          <a:lstStyle/>
          <a:p>
            <a:r>
              <a:rPr lang="en-US" dirty="0"/>
              <a:t>In groups</a:t>
            </a:r>
          </a:p>
        </p:txBody>
      </p:sp>
      <p:sp>
        <p:nvSpPr>
          <p:cNvPr id="3" name="Content Placeholder 2"/>
          <p:cNvSpPr>
            <a:spLocks noGrp="1"/>
          </p:cNvSpPr>
          <p:nvPr>
            <p:ph idx="1"/>
          </p:nvPr>
        </p:nvSpPr>
        <p:spPr>
          <a:xfrm>
            <a:off x="609600" y="1600200"/>
            <a:ext cx="8229599" cy="4953000"/>
          </a:xfrm>
        </p:spPr>
        <p:txBody>
          <a:bodyPr>
            <a:normAutofit fontScale="92500" lnSpcReduction="10000"/>
          </a:bodyPr>
          <a:lstStyle/>
          <a:p>
            <a:r>
              <a:rPr lang="en-US" sz="4000" dirty="0"/>
              <a:t>Find a section of “Stream of Consciousness”</a:t>
            </a:r>
          </a:p>
          <a:p>
            <a:r>
              <a:rPr lang="en-US" sz="4000" dirty="0"/>
              <a:t>Think “inner thoughts”, rambling, flow, one thought to the next without much pause. </a:t>
            </a:r>
          </a:p>
          <a:p>
            <a:pPr marL="742950" indent="-742950">
              <a:buFont typeface="+mj-lt"/>
              <a:buAutoNum type="arabicPeriod"/>
            </a:pPr>
            <a:r>
              <a:rPr lang="en-US" sz="4400" dirty="0"/>
              <a:t>What is Twain’s purpose in using stream of consciousness? </a:t>
            </a:r>
          </a:p>
          <a:p>
            <a:pPr marL="0" indent="0">
              <a:buNone/>
            </a:pPr>
            <a:endParaRPr lang="en-US" dirty="0"/>
          </a:p>
        </p:txBody>
      </p:sp>
    </p:spTree>
    <p:extLst>
      <p:ext uri="{BB962C8B-B14F-4D97-AF65-F5344CB8AC3E}">
        <p14:creationId xmlns:p14="http://schemas.microsoft.com/office/powerpoint/2010/main" val="12549798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595090"/>
          </a:xfrm>
        </p:spPr>
        <p:txBody>
          <a:bodyPr>
            <a:normAutofit fontScale="90000"/>
          </a:bodyPr>
          <a:lstStyle/>
          <a:p>
            <a:r>
              <a:rPr lang="en-US" dirty="0" smtClean="0"/>
              <a:t>Tasks</a:t>
            </a:r>
            <a:endParaRPr lang="en-US" dirty="0"/>
          </a:p>
        </p:txBody>
      </p:sp>
      <p:sp>
        <p:nvSpPr>
          <p:cNvPr id="3" name="Content Placeholder 2"/>
          <p:cNvSpPr>
            <a:spLocks noGrp="1"/>
          </p:cNvSpPr>
          <p:nvPr>
            <p:ph idx="1"/>
          </p:nvPr>
        </p:nvSpPr>
        <p:spPr>
          <a:xfrm>
            <a:off x="685800" y="1524000"/>
            <a:ext cx="8077199" cy="4953000"/>
          </a:xfrm>
        </p:spPr>
        <p:txBody>
          <a:bodyPr>
            <a:normAutofit fontScale="92500" lnSpcReduction="20000"/>
          </a:bodyPr>
          <a:lstStyle/>
          <a:p>
            <a:pPr marL="514350" indent="-514350">
              <a:buFont typeface="+mj-lt"/>
              <a:buAutoNum type="arabicPeriod"/>
            </a:pPr>
            <a:r>
              <a:rPr lang="en-US" sz="3200" dirty="0">
                <a:solidFill>
                  <a:schemeClr val="tx1"/>
                </a:solidFill>
              </a:rPr>
              <a:t>Read the article, and complete the </a:t>
            </a:r>
            <a:r>
              <a:rPr lang="en-US" sz="3200" dirty="0" err="1">
                <a:solidFill>
                  <a:schemeClr val="tx1"/>
                </a:solidFill>
              </a:rPr>
              <a:t>Hatfields</a:t>
            </a:r>
            <a:r>
              <a:rPr lang="en-US" sz="3200" dirty="0">
                <a:solidFill>
                  <a:schemeClr val="tx1"/>
                </a:solidFill>
              </a:rPr>
              <a:t> and </a:t>
            </a:r>
            <a:r>
              <a:rPr lang="en-US" sz="3200" dirty="0" err="1">
                <a:solidFill>
                  <a:schemeClr val="tx1"/>
                </a:solidFill>
              </a:rPr>
              <a:t>McCoys</a:t>
            </a:r>
            <a:r>
              <a:rPr lang="en-US" sz="3200" dirty="0">
                <a:solidFill>
                  <a:schemeClr val="tx1"/>
                </a:solidFill>
              </a:rPr>
              <a:t> chart with the events of the feud and the reactions of the two families (you will have </a:t>
            </a:r>
            <a:r>
              <a:rPr lang="en-US" sz="3200" dirty="0" smtClean="0">
                <a:solidFill>
                  <a:schemeClr val="tx1"/>
                </a:solidFill>
              </a:rPr>
              <a:t>Monday in class to do this)</a:t>
            </a:r>
            <a:endParaRPr lang="en-US" sz="3200" dirty="0">
              <a:solidFill>
                <a:schemeClr val="tx1"/>
              </a:solidFill>
            </a:endParaRPr>
          </a:p>
          <a:p>
            <a:pPr marL="514350" indent="-514350">
              <a:buFont typeface="+mj-lt"/>
              <a:buAutoNum type="arabicPeriod"/>
            </a:pPr>
            <a:r>
              <a:rPr lang="en-US" sz="3200" dirty="0">
                <a:solidFill>
                  <a:schemeClr val="tx1"/>
                </a:solidFill>
              </a:rPr>
              <a:t>Create a headline with 3 details about the event (from the feud)</a:t>
            </a:r>
          </a:p>
          <a:p>
            <a:pPr lvl="1"/>
            <a:r>
              <a:rPr lang="en-US" sz="3200" dirty="0">
                <a:solidFill>
                  <a:schemeClr val="tx1"/>
                </a:solidFill>
              </a:rPr>
              <a:t>Put this on group assignment sheet</a:t>
            </a:r>
          </a:p>
          <a:p>
            <a:pPr marL="514350" indent="-514350">
              <a:buFont typeface="+mj-lt"/>
              <a:buAutoNum type="arabicPeriod"/>
            </a:pPr>
            <a:r>
              <a:rPr lang="en-US" sz="3200" dirty="0">
                <a:solidFill>
                  <a:schemeClr val="tx1"/>
                </a:solidFill>
              </a:rPr>
              <a:t>Answer the feud reflection questions (on the next slide)</a:t>
            </a:r>
          </a:p>
          <a:p>
            <a:pPr marL="788670" lvl="1" indent="-514350"/>
            <a:r>
              <a:rPr lang="en-US" sz="2800" dirty="0">
                <a:solidFill>
                  <a:schemeClr val="tx1"/>
                </a:solidFill>
              </a:rPr>
              <a:t>Put this on group assignment sheet</a:t>
            </a:r>
          </a:p>
          <a:p>
            <a:pPr marL="274320" lvl="1" indent="0">
              <a:buNone/>
            </a:pPr>
            <a:endParaRPr lang="en-US" sz="3000" dirty="0"/>
          </a:p>
          <a:p>
            <a:endParaRPr lang="en-US" dirty="0"/>
          </a:p>
        </p:txBody>
      </p:sp>
    </p:spTree>
    <p:extLst>
      <p:ext uri="{BB962C8B-B14F-4D97-AF65-F5344CB8AC3E}">
        <p14:creationId xmlns:p14="http://schemas.microsoft.com/office/powerpoint/2010/main" val="33062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fontScale="90000"/>
          </a:bodyPr>
          <a:lstStyle/>
          <a:p>
            <a:r>
              <a:rPr lang="en-US" dirty="0"/>
              <a:t>Tall tales</a:t>
            </a:r>
          </a:p>
        </p:txBody>
      </p:sp>
      <p:sp>
        <p:nvSpPr>
          <p:cNvPr id="3" name="Content Placeholder 2"/>
          <p:cNvSpPr>
            <a:spLocks noGrp="1"/>
          </p:cNvSpPr>
          <p:nvPr>
            <p:ph idx="1"/>
          </p:nvPr>
        </p:nvSpPr>
        <p:spPr>
          <a:xfrm>
            <a:off x="533400" y="1295400"/>
            <a:ext cx="8305800" cy="5257800"/>
          </a:xfrm>
        </p:spPr>
        <p:txBody>
          <a:bodyPr>
            <a:normAutofit/>
          </a:bodyPr>
          <a:lstStyle/>
          <a:p>
            <a:r>
              <a:rPr lang="en-US" sz="3600" dirty="0"/>
              <a:t>Story with unbelievable facts that are told as if they are the truth or factual</a:t>
            </a:r>
          </a:p>
          <a:p>
            <a:r>
              <a:rPr lang="en-US" sz="3600" dirty="0"/>
              <a:t>Exaggerations </a:t>
            </a:r>
          </a:p>
          <a:p>
            <a:r>
              <a:rPr lang="en-US" sz="3600" dirty="0"/>
              <a:t>Narrator as part of the story</a:t>
            </a:r>
          </a:p>
          <a:p>
            <a:r>
              <a:rPr lang="en-US" sz="3600" dirty="0"/>
              <a:t>Local color</a:t>
            </a:r>
          </a:p>
          <a:p>
            <a:r>
              <a:rPr lang="en-US" sz="3600" dirty="0"/>
              <a:t>Part of American folk literature</a:t>
            </a:r>
          </a:p>
        </p:txBody>
      </p:sp>
    </p:spTree>
    <p:extLst>
      <p:ext uri="{BB962C8B-B14F-4D97-AF65-F5344CB8AC3E}">
        <p14:creationId xmlns:p14="http://schemas.microsoft.com/office/powerpoint/2010/main" val="20243132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DC.bmp"/>
          <p:cNvPicPr>
            <a:picLocks noGrp="1" noChangeAspect="1"/>
          </p:cNvPicPr>
          <p:nvPr>
            <p:ph idx="1"/>
          </p:nvPr>
        </p:nvPicPr>
        <p:blipFill>
          <a:blip r:embed="rId2" cstate="print"/>
          <a:stretch>
            <a:fillRect/>
          </a:stretch>
        </p:blipFill>
        <p:spPr>
          <a:xfrm>
            <a:off x="0" y="0"/>
            <a:ext cx="3866746" cy="4038600"/>
          </a:xfrm>
        </p:spPr>
      </p:pic>
      <p:pic>
        <p:nvPicPr>
          <p:cNvPr id="5" name="Picture 4" descr="JA.jpg"/>
          <p:cNvPicPr>
            <a:picLocks noChangeAspect="1"/>
          </p:cNvPicPr>
          <p:nvPr/>
        </p:nvPicPr>
        <p:blipFill>
          <a:blip r:embed="rId3" cstate="print"/>
          <a:stretch>
            <a:fillRect/>
          </a:stretch>
        </p:blipFill>
        <p:spPr>
          <a:xfrm>
            <a:off x="2286000" y="3200400"/>
            <a:ext cx="3256096" cy="3993931"/>
          </a:xfrm>
          <a:prstGeom prst="rect">
            <a:avLst/>
          </a:prstGeom>
        </p:spPr>
      </p:pic>
      <p:pic>
        <p:nvPicPr>
          <p:cNvPr id="6" name="Picture 5" descr="PB.bmp"/>
          <p:cNvPicPr>
            <a:picLocks noChangeAspect="1"/>
          </p:cNvPicPr>
          <p:nvPr/>
        </p:nvPicPr>
        <p:blipFill>
          <a:blip r:embed="rId4" cstate="print"/>
          <a:stretch>
            <a:fillRect/>
          </a:stretch>
        </p:blipFill>
        <p:spPr>
          <a:xfrm>
            <a:off x="5430870" y="0"/>
            <a:ext cx="3713130" cy="4495800"/>
          </a:xfrm>
          <a:prstGeom prst="rect">
            <a:avLst/>
          </a:prstGeom>
        </p:spPr>
      </p:pic>
    </p:spTree>
    <p:extLst>
      <p:ext uri="{BB962C8B-B14F-4D97-AF65-F5344CB8AC3E}">
        <p14:creationId xmlns:p14="http://schemas.microsoft.com/office/powerpoint/2010/main" val="15758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fontScale="90000"/>
          </a:bodyPr>
          <a:lstStyle/>
          <a:p>
            <a:r>
              <a:rPr lang="en-US" dirty="0"/>
              <a:t>Dickinson Background</a:t>
            </a:r>
          </a:p>
        </p:txBody>
      </p:sp>
      <p:sp>
        <p:nvSpPr>
          <p:cNvPr id="3" name="Content Placeholder 2"/>
          <p:cNvSpPr>
            <a:spLocks noGrp="1"/>
          </p:cNvSpPr>
          <p:nvPr>
            <p:ph idx="1"/>
          </p:nvPr>
        </p:nvSpPr>
        <p:spPr>
          <a:xfrm>
            <a:off x="533400" y="1295400"/>
            <a:ext cx="8001001" cy="5334000"/>
          </a:xfrm>
        </p:spPr>
        <p:txBody>
          <a:bodyPr>
            <a:normAutofit/>
          </a:bodyPr>
          <a:lstStyle/>
          <a:p>
            <a:r>
              <a:rPr lang="en-US" sz="2000" dirty="0">
                <a:solidFill>
                  <a:schemeClr val="tx1"/>
                </a:solidFill>
              </a:rPr>
              <a:t>Born in Amherst, Massachusetts in 1830</a:t>
            </a:r>
          </a:p>
          <a:p>
            <a:r>
              <a:rPr lang="en-US" sz="2000" dirty="0">
                <a:solidFill>
                  <a:schemeClr val="tx1"/>
                </a:solidFill>
              </a:rPr>
              <a:t>Member of a prominent family really connected to community</a:t>
            </a:r>
          </a:p>
          <a:p>
            <a:r>
              <a:rPr lang="en-US" sz="2000" dirty="0">
                <a:solidFill>
                  <a:schemeClr val="tx1"/>
                </a:solidFill>
              </a:rPr>
              <a:t>Dickinson chose to live most of her life in isolation (she was a recluse)</a:t>
            </a:r>
          </a:p>
          <a:p>
            <a:r>
              <a:rPr lang="en-US" sz="2000" dirty="0">
                <a:solidFill>
                  <a:schemeClr val="tx1"/>
                </a:solidFill>
              </a:rPr>
              <a:t>Most of her </a:t>
            </a:r>
            <a:r>
              <a:rPr lang="en-US" sz="2000" dirty="0" smtClean="0">
                <a:solidFill>
                  <a:schemeClr val="tx1"/>
                </a:solidFill>
              </a:rPr>
              <a:t>1,800 </a:t>
            </a:r>
            <a:r>
              <a:rPr lang="en-US" sz="2000" dirty="0">
                <a:solidFill>
                  <a:schemeClr val="tx1"/>
                </a:solidFill>
              </a:rPr>
              <a:t>poems were published after her death in 1886</a:t>
            </a:r>
          </a:p>
          <a:p>
            <a:r>
              <a:rPr lang="en-US" sz="2000" dirty="0">
                <a:solidFill>
                  <a:schemeClr val="tx1"/>
                </a:solidFill>
              </a:rPr>
              <a:t>Died from Bright’s Disease (kidney disease) and her life was filled with much personal loss and turmoil</a:t>
            </a:r>
          </a:p>
          <a:p>
            <a:r>
              <a:rPr lang="en-US" sz="2000" dirty="0">
                <a:solidFill>
                  <a:schemeClr val="tx1"/>
                </a:solidFill>
              </a:rPr>
              <a:t>Family feud over the posthumous publication of her poetry, but eventually, half a century after her death, her poems were published</a:t>
            </a:r>
          </a:p>
          <a:p>
            <a:r>
              <a:rPr lang="en-US" sz="2000" dirty="0">
                <a:solidFill>
                  <a:schemeClr val="tx1"/>
                </a:solidFill>
              </a:rPr>
              <a:t>She is often seen as a feminist icon for her refusal to conform to gender stereotypes and expectations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2137" y="-17418"/>
            <a:ext cx="1841863" cy="2455817"/>
          </a:xfrm>
          <a:prstGeom prst="rect">
            <a:avLst/>
          </a:prstGeom>
        </p:spPr>
      </p:pic>
    </p:spTree>
    <p:extLst>
      <p:ext uri="{BB962C8B-B14F-4D97-AF65-F5344CB8AC3E}">
        <p14:creationId xmlns:p14="http://schemas.microsoft.com/office/powerpoint/2010/main" val="7319812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Twain and Tall Tales	</a:t>
            </a:r>
          </a:p>
        </p:txBody>
      </p:sp>
      <p:sp>
        <p:nvSpPr>
          <p:cNvPr id="3" name="Content Placeholder 2"/>
          <p:cNvSpPr>
            <a:spLocks noGrp="1"/>
          </p:cNvSpPr>
          <p:nvPr>
            <p:ph idx="1"/>
          </p:nvPr>
        </p:nvSpPr>
        <p:spPr/>
        <p:txBody>
          <a:bodyPr>
            <a:normAutofit/>
          </a:bodyPr>
          <a:lstStyle/>
          <a:p>
            <a:r>
              <a:rPr lang="en-US" sz="4400" dirty="0"/>
              <a:t>You will be reading </a:t>
            </a:r>
            <a:r>
              <a:rPr lang="en-US" sz="4400" i="1" dirty="0"/>
              <a:t>The Notorious Jumping Frog of Calaveras County (684-690)</a:t>
            </a:r>
          </a:p>
        </p:txBody>
      </p:sp>
    </p:spTree>
    <p:extLst>
      <p:ext uri="{BB962C8B-B14F-4D97-AF65-F5344CB8AC3E}">
        <p14:creationId xmlns:p14="http://schemas.microsoft.com/office/powerpoint/2010/main" val="31331060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Twain and Tall Tales	</a:t>
            </a:r>
          </a:p>
        </p:txBody>
      </p:sp>
      <p:sp>
        <p:nvSpPr>
          <p:cNvPr id="3" name="Content Placeholder 2"/>
          <p:cNvSpPr>
            <a:spLocks noGrp="1"/>
          </p:cNvSpPr>
          <p:nvPr>
            <p:ph idx="1"/>
          </p:nvPr>
        </p:nvSpPr>
        <p:spPr>
          <a:xfrm>
            <a:off x="533401" y="1524000"/>
            <a:ext cx="8001000" cy="4953000"/>
          </a:xfrm>
        </p:spPr>
        <p:txBody>
          <a:bodyPr>
            <a:normAutofit lnSpcReduction="10000"/>
          </a:bodyPr>
          <a:lstStyle/>
          <a:p>
            <a:r>
              <a:rPr lang="en-US" sz="3600" dirty="0"/>
              <a:t>Looking for the characteristics of tall tales, find specific examples of:</a:t>
            </a:r>
          </a:p>
          <a:p>
            <a:pPr lvl="1"/>
            <a:r>
              <a:rPr lang="en-US" sz="3600" dirty="0"/>
              <a:t>Exaggeration/Hyperbole (1)</a:t>
            </a:r>
          </a:p>
          <a:p>
            <a:pPr lvl="1"/>
            <a:r>
              <a:rPr lang="en-US" sz="3600" dirty="0"/>
              <a:t>Understatement (1)</a:t>
            </a:r>
          </a:p>
          <a:p>
            <a:pPr lvl="1"/>
            <a:r>
              <a:rPr lang="en-US" sz="3600" dirty="0"/>
              <a:t>Local color (2)</a:t>
            </a:r>
          </a:p>
          <a:p>
            <a:pPr lvl="1"/>
            <a:r>
              <a:rPr lang="en-US" sz="3600" dirty="0"/>
              <a:t>Narrator as character in the story</a:t>
            </a:r>
          </a:p>
        </p:txBody>
      </p:sp>
    </p:spTree>
    <p:extLst>
      <p:ext uri="{BB962C8B-B14F-4D97-AF65-F5344CB8AC3E}">
        <p14:creationId xmlns:p14="http://schemas.microsoft.com/office/powerpoint/2010/main" val="8843332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tall tales? </a:t>
            </a:r>
          </a:p>
        </p:txBody>
      </p:sp>
      <p:sp>
        <p:nvSpPr>
          <p:cNvPr id="3" name="Content Placeholder 2"/>
          <p:cNvSpPr>
            <a:spLocks noGrp="1"/>
          </p:cNvSpPr>
          <p:nvPr>
            <p:ph idx="1"/>
          </p:nvPr>
        </p:nvSpPr>
        <p:spPr>
          <a:xfrm>
            <a:off x="533400" y="1600200"/>
            <a:ext cx="8610599" cy="4800600"/>
          </a:xfrm>
        </p:spPr>
        <p:txBody>
          <a:bodyPr>
            <a:normAutofit/>
          </a:bodyPr>
          <a:lstStyle/>
          <a:p>
            <a:pPr marL="742950" indent="-742950">
              <a:buFont typeface="+mj-lt"/>
              <a:buAutoNum type="arabicPeriod"/>
            </a:pPr>
            <a:r>
              <a:rPr lang="en-US" sz="3600" dirty="0" smtClean="0"/>
              <a:t>Determine why Twain </a:t>
            </a:r>
            <a:r>
              <a:rPr lang="en-US" sz="3600" dirty="0"/>
              <a:t>(and other authors) write tall </a:t>
            </a:r>
            <a:r>
              <a:rPr lang="en-US" sz="3600" dirty="0" smtClean="0"/>
              <a:t>tales.</a:t>
            </a:r>
            <a:endParaRPr lang="en-US" sz="3600" dirty="0"/>
          </a:p>
          <a:p>
            <a:pPr marL="742950" indent="-742950">
              <a:buFont typeface="+mj-lt"/>
              <a:buAutoNum type="arabicPeriod"/>
            </a:pPr>
            <a:r>
              <a:rPr lang="en-US" sz="3600" dirty="0" smtClean="0"/>
              <a:t>Investigate the </a:t>
            </a:r>
            <a:r>
              <a:rPr lang="en-US" sz="3600" dirty="0"/>
              <a:t>role </a:t>
            </a:r>
            <a:r>
              <a:rPr lang="en-US" sz="3600" dirty="0" smtClean="0"/>
              <a:t>tall tales play </a:t>
            </a:r>
            <a:r>
              <a:rPr lang="en-US" sz="3600" dirty="0"/>
              <a:t>in American </a:t>
            </a:r>
            <a:r>
              <a:rPr lang="en-US" sz="3600" dirty="0" smtClean="0"/>
              <a:t>history. </a:t>
            </a:r>
            <a:endParaRPr lang="en-US" sz="3600" dirty="0"/>
          </a:p>
          <a:p>
            <a:pPr marL="742950" indent="-742950">
              <a:buFont typeface="+mj-lt"/>
              <a:buAutoNum type="arabicPeriod"/>
            </a:pPr>
            <a:r>
              <a:rPr lang="en-US" sz="3600" dirty="0" smtClean="0"/>
              <a:t>Compare </a:t>
            </a:r>
            <a:r>
              <a:rPr lang="en-US" sz="3600" i="1" dirty="0" smtClean="0"/>
              <a:t>Jumping </a:t>
            </a:r>
            <a:r>
              <a:rPr lang="en-US" sz="3600" i="1" dirty="0"/>
              <a:t>Frog</a:t>
            </a:r>
            <a:r>
              <a:rPr lang="en-US" sz="3600" dirty="0"/>
              <a:t> </a:t>
            </a:r>
            <a:r>
              <a:rPr lang="en-US" sz="3600" dirty="0" smtClean="0"/>
              <a:t>to </a:t>
            </a:r>
            <a:r>
              <a:rPr lang="en-US" sz="3600" i="1" dirty="0"/>
              <a:t>Huck </a:t>
            </a:r>
            <a:r>
              <a:rPr lang="en-US" sz="3600" i="1" dirty="0" smtClean="0"/>
              <a:t>Finn.</a:t>
            </a:r>
            <a:endParaRPr lang="en-US" sz="3600" dirty="0"/>
          </a:p>
        </p:txBody>
      </p:sp>
    </p:spTree>
    <p:extLst>
      <p:ext uri="{BB962C8B-B14F-4D97-AF65-F5344CB8AC3E}">
        <p14:creationId xmlns:p14="http://schemas.microsoft.com/office/powerpoint/2010/main" val="17689807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229600" cy="487362"/>
          </a:xfrm>
        </p:spPr>
        <p:txBody>
          <a:bodyPr>
            <a:normAutofit fontScale="90000"/>
          </a:bodyPr>
          <a:lstStyle/>
          <a:p>
            <a:r>
              <a:rPr lang="en-US" dirty="0">
                <a:solidFill>
                  <a:schemeClr val="tx1"/>
                </a:solidFill>
              </a:rPr>
              <a:t>Satire</a:t>
            </a:r>
          </a:p>
        </p:txBody>
      </p:sp>
      <p:sp>
        <p:nvSpPr>
          <p:cNvPr id="2" name="Content Placeholder 1"/>
          <p:cNvSpPr>
            <a:spLocks noGrp="1"/>
          </p:cNvSpPr>
          <p:nvPr>
            <p:ph idx="1"/>
          </p:nvPr>
        </p:nvSpPr>
        <p:spPr>
          <a:xfrm>
            <a:off x="457200" y="1219200"/>
            <a:ext cx="8229600" cy="5410200"/>
          </a:xfrm>
        </p:spPr>
        <p:txBody>
          <a:bodyPr>
            <a:normAutofit fontScale="92500" lnSpcReduction="10000"/>
          </a:bodyPr>
          <a:lstStyle/>
          <a:p>
            <a:r>
              <a:rPr lang="en-US" dirty="0"/>
              <a:t>Create a social media page for Mark Twain</a:t>
            </a:r>
          </a:p>
          <a:p>
            <a:r>
              <a:rPr lang="en-US" dirty="0"/>
              <a:t>Each </a:t>
            </a:r>
            <a:r>
              <a:rPr lang="en-US" u="sng" dirty="0"/>
              <a:t>satirical entry</a:t>
            </a:r>
            <a:r>
              <a:rPr lang="en-US" dirty="0"/>
              <a:t> should be his thoughts and comments on the following </a:t>
            </a:r>
          </a:p>
          <a:p>
            <a:pPr marL="850392" lvl="1" indent="-457200">
              <a:buFont typeface="+mj-lt"/>
              <a:buAutoNum type="arabicPeriod"/>
            </a:pPr>
            <a:r>
              <a:rPr lang="en-US" sz="2400" dirty="0"/>
              <a:t>Victorian lifestyle</a:t>
            </a:r>
          </a:p>
          <a:p>
            <a:pPr marL="850392" lvl="1" indent="-457200">
              <a:buFont typeface="+mj-lt"/>
              <a:buAutoNum type="arabicPeriod"/>
            </a:pPr>
            <a:r>
              <a:rPr lang="en-US" sz="2400" dirty="0"/>
              <a:t>Wealth</a:t>
            </a:r>
          </a:p>
          <a:p>
            <a:pPr marL="850392" lvl="1" indent="-457200">
              <a:buFont typeface="+mj-lt"/>
              <a:buAutoNum type="arabicPeriod"/>
            </a:pPr>
            <a:r>
              <a:rPr lang="en-US" sz="2400" dirty="0"/>
              <a:t>Aristocracy/Southern Hospitality</a:t>
            </a:r>
          </a:p>
          <a:p>
            <a:pPr marL="850392" lvl="1" indent="-457200">
              <a:buFont typeface="+mj-lt"/>
              <a:buAutoNum type="arabicPeriod"/>
            </a:pPr>
            <a:r>
              <a:rPr lang="en-US" sz="2400" dirty="0" smtClean="0"/>
              <a:t>Romantics/Romantic </a:t>
            </a:r>
            <a:r>
              <a:rPr lang="en-US" sz="2400" dirty="0"/>
              <a:t>Adventure</a:t>
            </a:r>
          </a:p>
          <a:p>
            <a:pPr marL="850392" lvl="1" indent="-457200">
              <a:buFont typeface="+mj-lt"/>
              <a:buAutoNum type="arabicPeriod"/>
            </a:pPr>
            <a:r>
              <a:rPr lang="en-US" sz="2400" dirty="0"/>
              <a:t>Christianity</a:t>
            </a:r>
          </a:p>
          <a:p>
            <a:pPr marL="850392" lvl="1" indent="-457200">
              <a:buFont typeface="+mj-lt"/>
              <a:buAutoNum type="arabicPeriod"/>
            </a:pPr>
            <a:r>
              <a:rPr lang="en-US" sz="2400" dirty="0"/>
              <a:t>Justice</a:t>
            </a:r>
            <a:endParaRPr lang="en-US" sz="2800" dirty="0"/>
          </a:p>
          <a:p>
            <a:r>
              <a:rPr lang="en-US" dirty="0"/>
              <a:t>Still use the feuds and the Colonel </a:t>
            </a:r>
            <a:r>
              <a:rPr lang="en-US" dirty="0" err="1"/>
              <a:t>Sherburn</a:t>
            </a:r>
            <a:r>
              <a:rPr lang="en-US" dirty="0"/>
              <a:t> incident as evidence</a:t>
            </a:r>
          </a:p>
          <a:p>
            <a:r>
              <a:rPr lang="en-US" dirty="0"/>
              <a:t>Must have at least six </a:t>
            </a:r>
            <a:r>
              <a:rPr lang="en-US" dirty="0" smtClean="0"/>
              <a:t>entries/posts</a:t>
            </a:r>
            <a:endParaRPr lang="en-US" dirty="0"/>
          </a:p>
          <a:p>
            <a:pPr lvl="1"/>
            <a:r>
              <a:rPr lang="en-US" dirty="0"/>
              <a:t>Can be “</a:t>
            </a:r>
            <a:r>
              <a:rPr lang="en-US" dirty="0" err="1"/>
              <a:t>retweets</a:t>
            </a:r>
            <a:r>
              <a:rPr lang="en-US" dirty="0"/>
              <a:t>” from other people (characters from novel)</a:t>
            </a:r>
          </a:p>
          <a:p>
            <a:pPr lvl="1"/>
            <a:r>
              <a:rPr lang="en-US" dirty="0"/>
              <a:t>Can have hashtags as sort of an explanation of </a:t>
            </a:r>
            <a:r>
              <a:rPr lang="en-US" dirty="0" smtClean="0"/>
              <a:t>posts</a:t>
            </a:r>
            <a:endParaRPr lang="en-US" dirty="0"/>
          </a:p>
          <a:p>
            <a:pPr lvl="1"/>
            <a:r>
              <a:rPr lang="en-US" dirty="0"/>
              <a:t>Make this like evidence from the novel </a:t>
            </a:r>
          </a:p>
        </p:txBody>
      </p:sp>
    </p:spTree>
    <p:extLst>
      <p:ext uri="{BB962C8B-B14F-4D97-AF65-F5344CB8AC3E}">
        <p14:creationId xmlns:p14="http://schemas.microsoft.com/office/powerpoint/2010/main" val="32489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to="" calcmode="lin" valueType="num">
                                      <p:cBhvr>
                                        <p:cTn id="37" dur="1" fill="hold"/>
                                        <p:tgtEl>
                                          <p:spTgt spid="2">
                                            <p:txEl>
                                              <p:pRg st="8" end="8"/>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 to="" calcmode="lin" valueType="num">
                                      <p:cBhvr>
                                        <p:cTn id="40" dur="1" fill="hold"/>
                                        <p:tgtEl>
                                          <p:spTgt spid="2">
                                            <p:txEl>
                                              <p:pRg st="9" end="9"/>
                                            </p:txEl>
                                          </p:spTgt>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to="" calcmode="lin" valueType="num">
                                      <p:cBhvr>
                                        <p:cTn id="43" dur="1" fill="hold"/>
                                        <p:tgtEl>
                                          <p:spTgt spid="2">
                                            <p:txEl>
                                              <p:pRg st="10" end="10"/>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 to="" calcmode="lin" valueType="num">
                                      <p:cBhvr>
                                        <p:cTn id="46" dur="1" fill="hold"/>
                                        <p:tgtEl>
                                          <p:spTgt spid="2">
                                            <p:txEl>
                                              <p:pRg st="11" end="11"/>
                                            </p:txEl>
                                          </p:spTgt>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to="" calcmode="lin" valueType="num">
                                      <p:cBhvr>
                                        <p:cTn id="49" dur="1" fill="hold"/>
                                        <p:tgtEl>
                                          <p:spTgt spid="2">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a:t>Questions to Answer</a:t>
            </a:r>
          </a:p>
        </p:txBody>
      </p:sp>
      <p:sp>
        <p:nvSpPr>
          <p:cNvPr id="3" name="Content Placeholder 2"/>
          <p:cNvSpPr>
            <a:spLocks noGrp="1"/>
          </p:cNvSpPr>
          <p:nvPr>
            <p:ph idx="1"/>
          </p:nvPr>
        </p:nvSpPr>
        <p:spPr>
          <a:xfrm>
            <a:off x="304800" y="914400"/>
            <a:ext cx="8382000" cy="5638800"/>
          </a:xfrm>
        </p:spPr>
        <p:txBody>
          <a:bodyPr>
            <a:normAutofit/>
          </a:bodyPr>
          <a:lstStyle/>
          <a:p>
            <a:pPr marL="514350" indent="-514350">
              <a:buFont typeface="+mj-lt"/>
              <a:buAutoNum type="arabicPeriod"/>
            </a:pPr>
            <a:r>
              <a:rPr lang="en-US" dirty="0"/>
              <a:t>Huck begins and ends the novel by resisting being "</a:t>
            </a:r>
            <a:r>
              <a:rPr lang="en-US" dirty="0" err="1"/>
              <a:t>sivilized</a:t>
            </a:r>
            <a:r>
              <a:rPr lang="en-US" dirty="0"/>
              <a:t>." What do you think Huck means by this? Do you think he means the same thing in the beginning of the novel as he does in the end? </a:t>
            </a:r>
          </a:p>
          <a:p>
            <a:pPr marL="514350" indent="-514350">
              <a:buFont typeface="+mj-lt"/>
              <a:buAutoNum type="arabicPeriod"/>
            </a:pPr>
            <a:r>
              <a:rPr lang="en-US" dirty="0"/>
              <a:t> Describe the relationship between Huck and Jim. Does their relationship truly change over time? In what way? If you believe it changes, is it a lasting change?</a:t>
            </a:r>
          </a:p>
          <a:p>
            <a:pPr marL="514350" indent="-514350">
              <a:buFont typeface="+mj-lt"/>
              <a:buAutoNum type="arabicPeriod"/>
            </a:pPr>
            <a:r>
              <a:rPr lang="en-US" dirty="0"/>
              <a:t>What is the role of the Mississippi River in this book?</a:t>
            </a:r>
          </a:p>
          <a:p>
            <a:pPr marL="514350" indent="-514350">
              <a:buFont typeface="+mj-lt"/>
              <a:buAutoNum type="arabicPeriod"/>
            </a:pPr>
            <a:r>
              <a:rPr lang="en-US" dirty="0"/>
              <a:t>What is the purpose of including the feud between Shepherdsons and Grangerfords? What is the purpose of including the duke and dauphin? </a:t>
            </a:r>
          </a:p>
          <a:p>
            <a:pPr marL="514350" indent="-514350">
              <a:buFont typeface="+mj-lt"/>
              <a:buAutoNum type="arabicPeriod"/>
            </a:pPr>
            <a:r>
              <a:rPr lang="en-US" dirty="0"/>
              <a:t>What did freedom mean to Huck? What did it mean to Jim?</a:t>
            </a:r>
          </a:p>
          <a:p>
            <a:pPr marL="514350" indent="-514350">
              <a:buFont typeface="+mj-lt"/>
              <a:buAutoNum type="arabicPeriod"/>
            </a:pPr>
            <a:r>
              <a:rPr lang="en-US" dirty="0"/>
              <a:t>Compare and contrast society in Twain's time to today's society. Does time change the "message" of the book?</a:t>
            </a:r>
          </a:p>
          <a:p>
            <a:pPr marL="514350" indent="-514350">
              <a:buFont typeface="+mj-lt"/>
              <a:buAutoNum type="arabicPeriod"/>
            </a:pPr>
            <a:r>
              <a:rPr lang="en-US" dirty="0"/>
              <a:t>Ernest Hemingway has said that all modern American literature comes from </a:t>
            </a:r>
            <a:r>
              <a:rPr lang="en-US" i="1" dirty="0"/>
              <a:t>The Adventures of Huckleberry Finn</a:t>
            </a:r>
            <a:r>
              <a:rPr lang="en-US" dirty="0"/>
              <a:t>. What features make this book modern? What features make this book American?</a:t>
            </a:r>
          </a:p>
          <a:p>
            <a:endParaRPr lang="en-US" dirty="0"/>
          </a:p>
        </p:txBody>
      </p:sp>
    </p:spTree>
    <p:extLst>
      <p:ext uri="{BB962C8B-B14F-4D97-AF65-F5344CB8AC3E}">
        <p14:creationId xmlns:p14="http://schemas.microsoft.com/office/powerpoint/2010/main" val="26392125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610600" cy="924475"/>
          </a:xfrm>
        </p:spPr>
        <p:txBody>
          <a:bodyPr>
            <a:normAutofit fontScale="90000"/>
          </a:bodyPr>
          <a:lstStyle/>
          <a:p>
            <a:r>
              <a:rPr lang="en-US" sz="2800" b="1" dirty="0"/>
              <a:t>What role does nature/society play in shaping our identity and who we are?</a:t>
            </a:r>
          </a:p>
        </p:txBody>
      </p:sp>
      <p:sp>
        <p:nvSpPr>
          <p:cNvPr id="3" name="Content Placeholder 2"/>
          <p:cNvSpPr>
            <a:spLocks noGrp="1"/>
          </p:cNvSpPr>
          <p:nvPr>
            <p:ph idx="1"/>
          </p:nvPr>
        </p:nvSpPr>
        <p:spPr>
          <a:xfrm>
            <a:off x="533400" y="1447800"/>
            <a:ext cx="8305800" cy="5029199"/>
          </a:xfrm>
        </p:spPr>
        <p:txBody>
          <a:bodyPr/>
          <a:lstStyle/>
          <a:p>
            <a:r>
              <a:rPr lang="en-US" sz="2400" dirty="0">
                <a:solidFill>
                  <a:schemeClr val="tx1"/>
                </a:solidFill>
              </a:rPr>
              <a:t>Walt Whitman poetry</a:t>
            </a:r>
          </a:p>
          <a:p>
            <a:r>
              <a:rPr lang="en-US" sz="2400" dirty="0">
                <a:solidFill>
                  <a:schemeClr val="tx1"/>
                </a:solidFill>
              </a:rPr>
              <a:t>Today you will be reading the poetry of American Realist Walt Whitman. </a:t>
            </a:r>
          </a:p>
          <a:p>
            <a:r>
              <a:rPr lang="en-US" sz="2400" dirty="0">
                <a:solidFill>
                  <a:schemeClr val="tx1"/>
                </a:solidFill>
              </a:rPr>
              <a:t>While you read the poems, keep in mind the realist depictions of life</a:t>
            </a:r>
          </a:p>
          <a:p>
            <a:pPr lvl="1"/>
            <a:r>
              <a:rPr lang="en-US" sz="2400" dirty="0">
                <a:solidFill>
                  <a:schemeClr val="tx1"/>
                </a:solidFill>
              </a:rPr>
              <a:t>Dialect, customs, daily life, environment</a:t>
            </a:r>
          </a:p>
          <a:p>
            <a:pPr lvl="1"/>
            <a:r>
              <a:rPr lang="en-US" sz="2400" dirty="0">
                <a:solidFill>
                  <a:schemeClr val="tx1"/>
                </a:solidFill>
              </a:rPr>
              <a:t>Things are everyday life</a:t>
            </a:r>
          </a:p>
          <a:p>
            <a:pPr lvl="1"/>
            <a:r>
              <a:rPr lang="en-US" sz="2400" u="sng" dirty="0">
                <a:solidFill>
                  <a:schemeClr val="tx1"/>
                </a:solidFill>
              </a:rPr>
              <a:t>Write down</a:t>
            </a:r>
            <a:r>
              <a:rPr lang="en-US" sz="2400" dirty="0">
                <a:solidFill>
                  <a:schemeClr val="tx1"/>
                </a:solidFill>
              </a:rPr>
              <a:t> the meaning of the poem on the printer paper I provided (on just one side)</a:t>
            </a:r>
          </a:p>
          <a:p>
            <a:pPr lvl="2"/>
            <a:r>
              <a:rPr lang="en-US" sz="2400" dirty="0">
                <a:solidFill>
                  <a:schemeClr val="tx1"/>
                </a:solidFill>
              </a:rPr>
              <a:t>Keep in mind: he liked Lincoln, written around Civil War time</a:t>
            </a:r>
          </a:p>
          <a:p>
            <a:endParaRPr lang="en-US" dirty="0"/>
          </a:p>
        </p:txBody>
      </p:sp>
    </p:spTree>
    <p:extLst>
      <p:ext uri="{BB962C8B-B14F-4D97-AF65-F5344CB8AC3E}">
        <p14:creationId xmlns:p14="http://schemas.microsoft.com/office/powerpoint/2010/main" val="1221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Poems</a:t>
            </a:r>
          </a:p>
        </p:txBody>
      </p:sp>
      <p:sp>
        <p:nvSpPr>
          <p:cNvPr id="3" name="Content Placeholder 2"/>
          <p:cNvSpPr>
            <a:spLocks noGrp="1"/>
          </p:cNvSpPr>
          <p:nvPr>
            <p:ph idx="1"/>
          </p:nvPr>
        </p:nvSpPr>
        <p:spPr>
          <a:xfrm>
            <a:off x="457200" y="1807361"/>
            <a:ext cx="8458200" cy="4288639"/>
          </a:xfrm>
        </p:spPr>
        <p:txBody>
          <a:bodyPr>
            <a:normAutofit/>
          </a:bodyPr>
          <a:lstStyle/>
          <a:p>
            <a:r>
              <a:rPr lang="en-US" sz="3200" strike="sngStrike" dirty="0">
                <a:solidFill>
                  <a:schemeClr val="tx1"/>
                </a:solidFill>
              </a:rPr>
              <a:t>Group 1: I Hear America Singing (532)</a:t>
            </a:r>
          </a:p>
          <a:p>
            <a:r>
              <a:rPr lang="en-US" sz="3200" dirty="0">
                <a:solidFill>
                  <a:schemeClr val="tx1"/>
                </a:solidFill>
              </a:rPr>
              <a:t>Group 1: A Noiseless Patient Spider (538)</a:t>
            </a:r>
          </a:p>
          <a:p>
            <a:r>
              <a:rPr lang="en-US" sz="3200" dirty="0">
                <a:solidFill>
                  <a:schemeClr val="tx1"/>
                </a:solidFill>
              </a:rPr>
              <a:t>Group 2: Beat! Beat! Drums! (539)</a:t>
            </a:r>
          </a:p>
          <a:p>
            <a:r>
              <a:rPr lang="en-US" sz="3200" dirty="0">
                <a:solidFill>
                  <a:schemeClr val="tx1"/>
                </a:solidFill>
              </a:rPr>
              <a:t>Group 3: O Captain! My Captain! (handout)</a:t>
            </a:r>
          </a:p>
        </p:txBody>
      </p:sp>
    </p:spTree>
    <p:extLst>
      <p:ext uri="{BB962C8B-B14F-4D97-AF65-F5344CB8AC3E}">
        <p14:creationId xmlns:p14="http://schemas.microsoft.com/office/powerpoint/2010/main" val="28042768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125113" cy="543476"/>
          </a:xfrm>
        </p:spPr>
        <p:txBody>
          <a:bodyPr>
            <a:normAutofit fontScale="90000"/>
          </a:bodyPr>
          <a:lstStyle/>
          <a:p>
            <a:r>
              <a:rPr lang="en-US" dirty="0"/>
              <a:t>Metaphor</a:t>
            </a:r>
          </a:p>
        </p:txBody>
      </p:sp>
      <p:sp>
        <p:nvSpPr>
          <p:cNvPr id="3" name="Content Placeholder 2"/>
          <p:cNvSpPr>
            <a:spLocks noGrp="1"/>
          </p:cNvSpPr>
          <p:nvPr>
            <p:ph idx="1"/>
          </p:nvPr>
        </p:nvSpPr>
        <p:spPr>
          <a:xfrm>
            <a:off x="762000" y="1219200"/>
            <a:ext cx="7772400" cy="5181599"/>
          </a:xfrm>
        </p:spPr>
        <p:txBody>
          <a:bodyPr>
            <a:normAutofit/>
          </a:bodyPr>
          <a:lstStyle/>
          <a:p>
            <a:r>
              <a:rPr lang="en-US" sz="2300" dirty="0">
                <a:solidFill>
                  <a:schemeClr val="tx1"/>
                </a:solidFill>
              </a:rPr>
              <a:t>You will create a </a:t>
            </a:r>
            <a:r>
              <a:rPr lang="en-US" sz="2300" u="sng" dirty="0">
                <a:solidFill>
                  <a:schemeClr val="tx1"/>
                </a:solidFill>
              </a:rPr>
              <a:t>metaphor</a:t>
            </a:r>
            <a:r>
              <a:rPr lang="en-US" sz="2300" dirty="0">
                <a:solidFill>
                  <a:schemeClr val="tx1"/>
                </a:solidFill>
              </a:rPr>
              <a:t> for the poem (a before and after metaphor) on the one side of the paper</a:t>
            </a:r>
          </a:p>
          <a:p>
            <a:r>
              <a:rPr lang="en-US" sz="2300" dirty="0">
                <a:solidFill>
                  <a:schemeClr val="tx1"/>
                </a:solidFill>
              </a:rPr>
              <a:t>What is life like before/after a major historical event (these poems: Civil War, death of Lincoln)</a:t>
            </a:r>
          </a:p>
          <a:p>
            <a:r>
              <a:rPr lang="en-US" sz="2300" dirty="0">
                <a:solidFill>
                  <a:schemeClr val="tx1"/>
                </a:solidFill>
              </a:rPr>
              <a:t>Use specific evidence (events, quotes) from the poem as your evidence</a:t>
            </a:r>
          </a:p>
          <a:p>
            <a:pPr lvl="1"/>
            <a:r>
              <a:rPr lang="en-US" sz="2100" dirty="0">
                <a:solidFill>
                  <a:schemeClr val="tx1"/>
                </a:solidFill>
              </a:rPr>
              <a:t>Need at least </a:t>
            </a:r>
            <a:r>
              <a:rPr lang="en-US" sz="2100" u="sng" dirty="0">
                <a:solidFill>
                  <a:schemeClr val="tx1"/>
                </a:solidFill>
              </a:rPr>
              <a:t>5 quotes</a:t>
            </a:r>
            <a:r>
              <a:rPr lang="en-US" sz="2100" dirty="0">
                <a:solidFill>
                  <a:schemeClr val="tx1"/>
                </a:solidFill>
              </a:rPr>
              <a:t> from poem </a:t>
            </a:r>
          </a:p>
          <a:p>
            <a:pPr lvl="1"/>
            <a:r>
              <a:rPr lang="en-US" sz="2000" dirty="0">
                <a:solidFill>
                  <a:schemeClr val="tx1"/>
                </a:solidFill>
              </a:rPr>
              <a:t>Put the quotes on the metaphor images </a:t>
            </a:r>
          </a:p>
          <a:p>
            <a:r>
              <a:rPr lang="en-US" sz="2300" dirty="0">
                <a:solidFill>
                  <a:schemeClr val="tx1"/>
                </a:solidFill>
              </a:rPr>
              <a:t>Image </a:t>
            </a:r>
            <a:r>
              <a:rPr lang="en-US" sz="2300" u="sng" dirty="0">
                <a:solidFill>
                  <a:schemeClr val="tx1"/>
                </a:solidFill>
              </a:rPr>
              <a:t>cannot</a:t>
            </a:r>
            <a:r>
              <a:rPr lang="en-US" sz="2300" dirty="0">
                <a:solidFill>
                  <a:schemeClr val="tx1"/>
                </a:solidFill>
              </a:rPr>
              <a:t> be a picture from the text, instead should be a </a:t>
            </a:r>
            <a:r>
              <a:rPr lang="en-US" sz="2300" i="1" dirty="0">
                <a:solidFill>
                  <a:schemeClr val="tx1"/>
                </a:solidFill>
              </a:rPr>
              <a:t>metaphor</a:t>
            </a:r>
          </a:p>
          <a:p>
            <a:r>
              <a:rPr lang="en-US" sz="2500" dirty="0">
                <a:solidFill>
                  <a:schemeClr val="tx1"/>
                </a:solidFill>
              </a:rPr>
              <a:t>Explanation of the poem’s meaning (on other side of paper)</a:t>
            </a:r>
          </a:p>
          <a:p>
            <a:endParaRPr lang="en-US" dirty="0"/>
          </a:p>
        </p:txBody>
      </p:sp>
    </p:spTree>
    <p:extLst>
      <p:ext uri="{BB962C8B-B14F-4D97-AF65-F5344CB8AC3E}">
        <p14:creationId xmlns:p14="http://schemas.microsoft.com/office/powerpoint/2010/main" val="22024444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graphicFrame>
        <p:nvGraphicFramePr>
          <p:cNvPr id="4" name="Content Placeholder 3"/>
          <p:cNvGraphicFramePr>
            <a:graphicFrameLocks noGrp="1"/>
          </p:cNvGraphicFramePr>
          <p:nvPr>
            <p:ph idx="1"/>
            <p:extLst/>
          </p:nvPr>
        </p:nvGraphicFramePr>
        <p:xfrm>
          <a:off x="838200" y="1371600"/>
          <a:ext cx="7602007" cy="5063345"/>
        </p:xfrm>
        <a:graphic>
          <a:graphicData uri="http://schemas.openxmlformats.org/drawingml/2006/table">
            <a:tbl>
              <a:tblPr bandCol="1">
                <a:tableStyleId>{5C22544A-7EE6-4342-B048-85BDC9FD1C3A}</a:tableStyleId>
              </a:tblPr>
              <a:tblGrid>
                <a:gridCol w="1534983">
                  <a:extLst>
                    <a:ext uri="{9D8B030D-6E8A-4147-A177-3AD203B41FA5}">
                      <a16:colId xmlns:a16="http://schemas.microsoft.com/office/drawing/2014/main" val="20000"/>
                    </a:ext>
                  </a:extLst>
                </a:gridCol>
                <a:gridCol w="1635360">
                  <a:extLst>
                    <a:ext uri="{9D8B030D-6E8A-4147-A177-3AD203B41FA5}">
                      <a16:colId xmlns:a16="http://schemas.microsoft.com/office/drawing/2014/main" val="20001"/>
                    </a:ext>
                  </a:extLst>
                </a:gridCol>
                <a:gridCol w="1448814">
                  <a:extLst>
                    <a:ext uri="{9D8B030D-6E8A-4147-A177-3AD203B41FA5}">
                      <a16:colId xmlns:a16="http://schemas.microsoft.com/office/drawing/2014/main" val="20002"/>
                    </a:ext>
                  </a:extLst>
                </a:gridCol>
                <a:gridCol w="1619262">
                  <a:extLst>
                    <a:ext uri="{9D8B030D-6E8A-4147-A177-3AD203B41FA5}">
                      <a16:colId xmlns:a16="http://schemas.microsoft.com/office/drawing/2014/main" val="20003"/>
                    </a:ext>
                  </a:extLst>
                </a:gridCol>
                <a:gridCol w="1363588">
                  <a:extLst>
                    <a:ext uri="{9D8B030D-6E8A-4147-A177-3AD203B41FA5}">
                      <a16:colId xmlns:a16="http://schemas.microsoft.com/office/drawing/2014/main" val="20004"/>
                    </a:ext>
                  </a:extLst>
                </a:gridCol>
              </a:tblGrid>
              <a:tr h="2667000">
                <a:tc>
                  <a:txBody>
                    <a:bodyPr/>
                    <a:lstStyle/>
                    <a:p>
                      <a:pPr marL="0" marR="0" algn="l">
                        <a:lnSpc>
                          <a:spcPct val="115000"/>
                        </a:lnSpc>
                        <a:spcBef>
                          <a:spcPts val="0"/>
                        </a:spcBef>
                        <a:spcAft>
                          <a:spcPts val="0"/>
                        </a:spcAft>
                      </a:pPr>
                      <a:r>
                        <a:rPr lang="en-US" sz="1800" u="sng" dirty="0">
                          <a:effectLst/>
                        </a:rPr>
                        <a:t>Creativity and Neatness</a:t>
                      </a:r>
                      <a:endParaRPr lang="en-US" sz="1800" dirty="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u="sng" dirty="0">
                          <a:effectLst/>
                        </a:rPr>
                        <a:t>5 Points</a:t>
                      </a:r>
                      <a:endParaRPr lang="en-US" sz="1800" dirty="0">
                        <a:effectLst/>
                      </a:endParaRPr>
                    </a:p>
                    <a:p>
                      <a:pPr marL="0" marR="0" algn="l">
                        <a:lnSpc>
                          <a:spcPct val="115000"/>
                        </a:lnSpc>
                        <a:spcBef>
                          <a:spcPts val="0"/>
                        </a:spcBef>
                        <a:spcAft>
                          <a:spcPts val="0"/>
                        </a:spcAft>
                      </a:pPr>
                      <a:r>
                        <a:rPr lang="en-US" sz="1800" dirty="0">
                          <a:effectLst/>
                        </a:rPr>
                        <a:t> </a:t>
                      </a:r>
                    </a:p>
                    <a:p>
                      <a:pPr marL="0" marR="0" algn="l">
                        <a:lnSpc>
                          <a:spcPct val="115000"/>
                        </a:lnSpc>
                        <a:spcBef>
                          <a:spcPts val="0"/>
                        </a:spcBef>
                        <a:spcAft>
                          <a:spcPts val="0"/>
                        </a:spcAft>
                      </a:pPr>
                      <a:r>
                        <a:rPr lang="en-US" sz="1800" dirty="0">
                          <a:effectLst/>
                        </a:rPr>
                        <a:t>Very creative, original metaphor. Multi-colored with lots of details</a:t>
                      </a:r>
                      <a:endParaRPr lang="en-US" sz="1800" dirty="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u="sng" dirty="0">
                          <a:effectLst/>
                        </a:rPr>
                        <a:t>4 Points</a:t>
                      </a:r>
                      <a:endParaRPr lang="en-US" sz="1800" dirty="0">
                        <a:effectLst/>
                      </a:endParaRPr>
                    </a:p>
                    <a:p>
                      <a:pPr marL="0" marR="0" algn="l">
                        <a:lnSpc>
                          <a:spcPct val="115000"/>
                        </a:lnSpc>
                        <a:spcBef>
                          <a:spcPts val="0"/>
                        </a:spcBef>
                        <a:spcAft>
                          <a:spcPts val="0"/>
                        </a:spcAft>
                      </a:pPr>
                      <a:r>
                        <a:rPr lang="en-US" sz="1800" dirty="0">
                          <a:effectLst/>
                        </a:rPr>
                        <a:t> </a:t>
                      </a:r>
                    </a:p>
                    <a:p>
                      <a:pPr marL="0" marR="0" algn="l">
                        <a:lnSpc>
                          <a:spcPct val="115000"/>
                        </a:lnSpc>
                        <a:spcBef>
                          <a:spcPts val="0"/>
                        </a:spcBef>
                        <a:spcAft>
                          <a:spcPts val="0"/>
                        </a:spcAft>
                      </a:pPr>
                      <a:r>
                        <a:rPr lang="en-US" sz="1800" dirty="0">
                          <a:effectLst/>
                        </a:rPr>
                        <a:t>Shows some originality, but doesn’t go beyond what is required. Somewhat detailed</a:t>
                      </a:r>
                      <a:endParaRPr lang="en-US" sz="1800" dirty="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u="sng" dirty="0">
                          <a:effectLst/>
                        </a:rPr>
                        <a:t>3 Points</a:t>
                      </a:r>
                      <a:endParaRPr lang="en-US" sz="1800" dirty="0">
                        <a:effectLst/>
                      </a:endParaRPr>
                    </a:p>
                    <a:p>
                      <a:pPr marL="0" marR="0" algn="l">
                        <a:lnSpc>
                          <a:spcPct val="115000"/>
                        </a:lnSpc>
                        <a:spcBef>
                          <a:spcPts val="0"/>
                        </a:spcBef>
                        <a:spcAft>
                          <a:spcPts val="0"/>
                        </a:spcAft>
                      </a:pPr>
                      <a:r>
                        <a:rPr lang="en-US" sz="1800" dirty="0">
                          <a:effectLst/>
                        </a:rPr>
                        <a:t> </a:t>
                      </a:r>
                    </a:p>
                    <a:p>
                      <a:pPr marL="0" marR="0" algn="l">
                        <a:lnSpc>
                          <a:spcPct val="115000"/>
                        </a:lnSpc>
                        <a:spcBef>
                          <a:spcPts val="0"/>
                        </a:spcBef>
                        <a:spcAft>
                          <a:spcPts val="0"/>
                        </a:spcAft>
                      </a:pPr>
                      <a:r>
                        <a:rPr lang="en-US" sz="1800" dirty="0">
                          <a:effectLst/>
                        </a:rPr>
                        <a:t>Average. Monotone, one dimensional, with sloppy work or no effort </a:t>
                      </a:r>
                      <a:endParaRPr lang="en-US" sz="1800" dirty="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u="sng" dirty="0">
                          <a:effectLst/>
                        </a:rPr>
                        <a:t>1-2 Points</a:t>
                      </a:r>
                      <a:endParaRPr lang="en-US" sz="1800" dirty="0">
                        <a:effectLst/>
                      </a:endParaRPr>
                    </a:p>
                    <a:p>
                      <a:pPr marL="0" marR="0" algn="l">
                        <a:lnSpc>
                          <a:spcPct val="115000"/>
                        </a:lnSpc>
                        <a:spcBef>
                          <a:spcPts val="0"/>
                        </a:spcBef>
                        <a:spcAft>
                          <a:spcPts val="0"/>
                        </a:spcAft>
                      </a:pPr>
                      <a:r>
                        <a:rPr lang="en-US" sz="1800" dirty="0">
                          <a:effectLst/>
                        </a:rPr>
                        <a:t>Little to no creativity. Drew a picture from the novel. No color </a:t>
                      </a:r>
                      <a:endParaRPr lang="en-US" sz="1800" dirty="0">
                        <a:effectLst/>
                        <a:latin typeface="Calibri"/>
                        <a:ea typeface="Calibri"/>
                        <a:cs typeface="Times New Roman"/>
                      </a:endParaRPr>
                    </a:p>
                  </a:txBody>
                  <a:tcPr marL="61288" marR="61288" marT="0" marB="0"/>
                </a:tc>
                <a:extLst>
                  <a:ext uri="{0D108BD9-81ED-4DB2-BD59-A6C34878D82A}">
                    <a16:rowId xmlns:a16="http://schemas.microsoft.com/office/drawing/2014/main" val="10000"/>
                  </a:ext>
                </a:extLst>
              </a:tr>
              <a:tr h="1593197">
                <a:tc>
                  <a:txBody>
                    <a:bodyPr/>
                    <a:lstStyle/>
                    <a:p>
                      <a:pPr marL="0" marR="0" algn="l">
                        <a:lnSpc>
                          <a:spcPct val="115000"/>
                        </a:lnSpc>
                        <a:spcBef>
                          <a:spcPts val="0"/>
                        </a:spcBef>
                        <a:spcAft>
                          <a:spcPts val="0"/>
                        </a:spcAft>
                      </a:pPr>
                      <a:r>
                        <a:rPr lang="en-US" sz="1800" u="sng">
                          <a:effectLst/>
                        </a:rPr>
                        <a:t>Information (X2)</a:t>
                      </a:r>
                      <a:endParaRPr lang="en-US" sz="180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dirty="0">
                          <a:effectLst/>
                        </a:rPr>
                        <a:t>Uses a lot of supporting facts from poem (5)</a:t>
                      </a:r>
                      <a:endParaRPr lang="en-US" sz="1800" dirty="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dirty="0">
                          <a:effectLst/>
                        </a:rPr>
                        <a:t>Uses some supporting facts from poem (4)</a:t>
                      </a:r>
                      <a:endParaRPr lang="en-US" sz="1800" dirty="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dirty="0">
                          <a:effectLst/>
                        </a:rPr>
                        <a:t>Uses little factual information from poem</a:t>
                      </a:r>
                    </a:p>
                    <a:p>
                      <a:pPr marL="0" marR="0" algn="l">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61288" marR="61288" marT="0" marB="0"/>
                </a:tc>
                <a:tc>
                  <a:txBody>
                    <a:bodyPr/>
                    <a:lstStyle/>
                    <a:p>
                      <a:pPr marL="0" marR="0" algn="l">
                        <a:lnSpc>
                          <a:spcPct val="115000"/>
                        </a:lnSpc>
                        <a:spcBef>
                          <a:spcPts val="0"/>
                        </a:spcBef>
                        <a:spcAft>
                          <a:spcPts val="0"/>
                        </a:spcAft>
                      </a:pPr>
                      <a:r>
                        <a:rPr lang="en-US" sz="1800" dirty="0">
                          <a:effectLst/>
                        </a:rPr>
                        <a:t>Little to no facts from poem (2 or less)</a:t>
                      </a:r>
                      <a:endParaRPr lang="en-US" sz="1800" dirty="0">
                        <a:effectLst/>
                        <a:latin typeface="Calibri"/>
                        <a:ea typeface="Calibri"/>
                        <a:cs typeface="Times New Roman"/>
                      </a:endParaRPr>
                    </a:p>
                  </a:txBody>
                  <a:tcPr marL="61288" marR="61288"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57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125113" cy="543476"/>
          </a:xfrm>
        </p:spPr>
        <p:txBody>
          <a:bodyPr>
            <a:normAutofit fontScale="90000"/>
          </a:bodyPr>
          <a:lstStyle/>
          <a:p>
            <a:r>
              <a:rPr lang="en-US" dirty="0"/>
              <a:t>Turn in</a:t>
            </a:r>
          </a:p>
        </p:txBody>
      </p:sp>
      <p:sp>
        <p:nvSpPr>
          <p:cNvPr id="3" name="Content Placeholder 2"/>
          <p:cNvSpPr>
            <a:spLocks noGrp="1"/>
          </p:cNvSpPr>
          <p:nvPr>
            <p:ph idx="1"/>
          </p:nvPr>
        </p:nvSpPr>
        <p:spPr>
          <a:xfrm>
            <a:off x="457200" y="1371601"/>
            <a:ext cx="8001000" cy="5105400"/>
          </a:xfrm>
        </p:spPr>
        <p:txBody>
          <a:bodyPr>
            <a:normAutofit/>
          </a:bodyPr>
          <a:lstStyle/>
          <a:p>
            <a:r>
              <a:rPr lang="en-US" sz="3200" dirty="0">
                <a:solidFill>
                  <a:schemeClr val="tx1"/>
                </a:solidFill>
              </a:rPr>
              <a:t>Written explanation of the poem’s meaning (that you did before you started the metaphor) on one side of paper</a:t>
            </a:r>
          </a:p>
          <a:p>
            <a:pPr lvl="1"/>
            <a:r>
              <a:rPr lang="en-US" sz="3000" dirty="0">
                <a:solidFill>
                  <a:schemeClr val="tx1"/>
                </a:solidFill>
              </a:rPr>
              <a:t>Put all contributing group members names on this side</a:t>
            </a:r>
            <a:endParaRPr lang="en-US" sz="3200" dirty="0">
              <a:solidFill>
                <a:schemeClr val="tx1"/>
              </a:solidFill>
            </a:endParaRPr>
          </a:p>
          <a:p>
            <a:r>
              <a:rPr lang="en-US" sz="3200" dirty="0">
                <a:solidFill>
                  <a:schemeClr val="tx1"/>
                </a:solidFill>
              </a:rPr>
              <a:t>Metaphor with quotes from the text on the other side</a:t>
            </a:r>
          </a:p>
        </p:txBody>
      </p:sp>
    </p:spTree>
    <p:extLst>
      <p:ext uri="{BB962C8B-B14F-4D97-AF65-F5344CB8AC3E}">
        <p14:creationId xmlns:p14="http://schemas.microsoft.com/office/powerpoint/2010/main" val="292887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696200" cy="685800"/>
          </a:xfrm>
        </p:spPr>
        <p:txBody>
          <a:bodyPr>
            <a:normAutofit fontScale="90000"/>
          </a:bodyPr>
          <a:lstStyle/>
          <a:p>
            <a:r>
              <a:rPr lang="en-US" sz="2300" b="1" dirty="0" smtClean="0"/>
              <a:t>Determine the role of </a:t>
            </a:r>
            <a:r>
              <a:rPr lang="en-US" sz="2300" b="1" dirty="0"/>
              <a:t>nature/society </a:t>
            </a:r>
            <a:r>
              <a:rPr lang="en-US" sz="2300" b="1" dirty="0" smtClean="0"/>
              <a:t>in identity formation.</a:t>
            </a:r>
            <a:r>
              <a:rPr lang="en-US" sz="2700" b="1" dirty="0"/>
              <a:t/>
            </a:r>
            <a:br>
              <a:rPr lang="en-US" sz="2700" b="1" dirty="0"/>
            </a:br>
            <a:r>
              <a:rPr lang="en-US" dirty="0"/>
              <a:t/>
            </a:r>
            <a:br>
              <a:rPr lang="en-US" dirty="0"/>
            </a:br>
            <a:endParaRPr lang="en-US" sz="2800" b="1" dirty="0"/>
          </a:p>
        </p:txBody>
      </p:sp>
      <p:sp>
        <p:nvSpPr>
          <p:cNvPr id="3" name="Content Placeholder 2"/>
          <p:cNvSpPr>
            <a:spLocks noGrp="1"/>
          </p:cNvSpPr>
          <p:nvPr>
            <p:ph idx="1"/>
          </p:nvPr>
        </p:nvSpPr>
        <p:spPr>
          <a:xfrm>
            <a:off x="533400" y="1295400"/>
            <a:ext cx="8458200" cy="5410200"/>
          </a:xfrm>
        </p:spPr>
        <p:txBody>
          <a:bodyPr>
            <a:noAutofit/>
          </a:bodyPr>
          <a:lstStyle/>
          <a:p>
            <a:r>
              <a:rPr lang="en-US" sz="3200" dirty="0">
                <a:solidFill>
                  <a:schemeClr val="tx1"/>
                </a:solidFill>
              </a:rPr>
              <a:t>Emily Dickinson poetry</a:t>
            </a:r>
          </a:p>
          <a:p>
            <a:r>
              <a:rPr lang="en-US" sz="3200" dirty="0">
                <a:solidFill>
                  <a:schemeClr val="tx1"/>
                </a:solidFill>
              </a:rPr>
              <a:t>Each table group will be assigned a poem by Dickinson. The groups will then need to illustrate the poem using the main ideas or themes presented, and the mindset of Dickinson.</a:t>
            </a:r>
          </a:p>
          <a:p>
            <a:r>
              <a:rPr lang="en-US" sz="3200" dirty="0" smtClean="0">
                <a:solidFill>
                  <a:schemeClr val="tx1"/>
                </a:solidFill>
              </a:rPr>
              <a:t>You </a:t>
            </a:r>
            <a:r>
              <a:rPr lang="en-US" sz="3200" dirty="0">
                <a:solidFill>
                  <a:schemeClr val="tx1"/>
                </a:solidFill>
              </a:rPr>
              <a:t>will have the rest of the period to illustrate, then we will do a class art walk to view each illustration tomorrow</a:t>
            </a:r>
          </a:p>
        </p:txBody>
      </p:sp>
    </p:spTree>
    <p:extLst>
      <p:ext uri="{BB962C8B-B14F-4D97-AF65-F5344CB8AC3E}">
        <p14:creationId xmlns:p14="http://schemas.microsoft.com/office/powerpoint/2010/main" val="26221990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52600" y="762000"/>
            <a:ext cx="6600451" cy="2262781"/>
          </a:xfrm>
        </p:spPr>
        <p:txBody>
          <a:bodyPr>
            <a:normAutofit/>
          </a:bodyPr>
          <a:lstStyle/>
          <a:p>
            <a:pPr algn="ctr"/>
            <a:r>
              <a:rPr lang="en-US" sz="6600" dirty="0"/>
              <a:t>Local Color Revisited</a:t>
            </a:r>
          </a:p>
        </p:txBody>
      </p:sp>
      <p:sp>
        <p:nvSpPr>
          <p:cNvPr id="5" name="Subtitle 4"/>
          <p:cNvSpPr>
            <a:spLocks noGrp="1"/>
          </p:cNvSpPr>
          <p:nvPr>
            <p:ph type="subTitle" idx="1"/>
          </p:nvPr>
        </p:nvSpPr>
        <p:spPr/>
        <p:txBody>
          <a:bodyPr/>
          <a:lstStyle/>
          <a:p>
            <a:r>
              <a:rPr lang="en-US" dirty="0">
                <a:solidFill>
                  <a:schemeClr val="tx1"/>
                </a:solidFill>
              </a:rPr>
              <a:t>With the continued lens of satire</a:t>
            </a:r>
          </a:p>
        </p:txBody>
      </p:sp>
    </p:spTree>
    <p:extLst>
      <p:ext uri="{BB962C8B-B14F-4D97-AF65-F5344CB8AC3E}">
        <p14:creationId xmlns:p14="http://schemas.microsoft.com/office/powerpoint/2010/main" val="17578306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28600"/>
            <a:ext cx="6589200" cy="518890"/>
          </a:xfrm>
        </p:spPr>
        <p:txBody>
          <a:bodyPr>
            <a:normAutofit fontScale="90000"/>
          </a:bodyPr>
          <a:lstStyle/>
          <a:p>
            <a:r>
              <a:rPr lang="en-US" i="1" dirty="0"/>
              <a:t>Huck Finn</a:t>
            </a:r>
          </a:p>
        </p:txBody>
      </p:sp>
      <p:sp>
        <p:nvSpPr>
          <p:cNvPr id="5" name="Content Placeholder 4"/>
          <p:cNvSpPr>
            <a:spLocks noGrp="1"/>
          </p:cNvSpPr>
          <p:nvPr>
            <p:ph sz="half" idx="1"/>
          </p:nvPr>
        </p:nvSpPr>
        <p:spPr>
          <a:xfrm>
            <a:off x="685800" y="1143000"/>
            <a:ext cx="4572000" cy="5334000"/>
          </a:xfrm>
        </p:spPr>
        <p:txBody>
          <a:bodyPr>
            <a:normAutofit/>
          </a:bodyPr>
          <a:lstStyle/>
          <a:p>
            <a:r>
              <a:rPr lang="en-US" dirty="0">
                <a:solidFill>
                  <a:schemeClr val="tx1"/>
                </a:solidFill>
              </a:rPr>
              <a:t>Conventions: Our assessment of them depends on how we choose to express individuality.</a:t>
            </a:r>
          </a:p>
          <a:p>
            <a:r>
              <a:rPr lang="en-US" dirty="0">
                <a:solidFill>
                  <a:schemeClr val="tx1"/>
                </a:solidFill>
              </a:rPr>
              <a:t>A student who expresses individuality through unconventional dress might regard high school standards of dress as a restriction of freedom.</a:t>
            </a:r>
          </a:p>
          <a:p>
            <a:r>
              <a:rPr lang="en-US" dirty="0">
                <a:solidFill>
                  <a:schemeClr val="tx1"/>
                </a:solidFill>
              </a:rPr>
              <a:t>A student who expresses individuality in some other way might not object to such standards at all.</a:t>
            </a:r>
          </a:p>
          <a:p>
            <a:r>
              <a:rPr lang="en-US" b="1" dirty="0">
                <a:solidFill>
                  <a:schemeClr val="tx1"/>
                </a:solidFill>
              </a:rPr>
              <a:t>Which conventions are socially necessary? Which are merely an attempt by some dominant social group to impose its standards on everyone?</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86400" y="-2177"/>
            <a:ext cx="3657600" cy="3657600"/>
          </a:xfrm>
        </p:spPr>
      </p:pic>
    </p:spTree>
    <p:extLst>
      <p:ext uri="{BB962C8B-B14F-4D97-AF65-F5344CB8AC3E}">
        <p14:creationId xmlns:p14="http://schemas.microsoft.com/office/powerpoint/2010/main" val="17104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200" y="228600"/>
            <a:ext cx="6589200" cy="518890"/>
          </a:xfrm>
        </p:spPr>
        <p:txBody>
          <a:bodyPr>
            <a:normAutofit fontScale="90000"/>
          </a:bodyPr>
          <a:lstStyle/>
          <a:p>
            <a:r>
              <a:rPr lang="en-US" i="1" dirty="0"/>
              <a:t>Huck Finn</a:t>
            </a:r>
          </a:p>
        </p:txBody>
      </p:sp>
      <p:sp>
        <p:nvSpPr>
          <p:cNvPr id="3" name="Content Placeholder 2"/>
          <p:cNvSpPr>
            <a:spLocks noGrp="1"/>
          </p:cNvSpPr>
          <p:nvPr>
            <p:ph sz="half" idx="1"/>
          </p:nvPr>
        </p:nvSpPr>
        <p:spPr>
          <a:xfrm>
            <a:off x="609600" y="1524000"/>
            <a:ext cx="3810000" cy="5029200"/>
          </a:xfrm>
        </p:spPr>
        <p:txBody>
          <a:bodyPr>
            <a:noAutofit/>
          </a:bodyPr>
          <a:lstStyle/>
          <a:p>
            <a:r>
              <a:rPr lang="en-US" sz="2400" dirty="0">
                <a:solidFill>
                  <a:schemeClr val="tx1"/>
                </a:solidFill>
              </a:rPr>
              <a:t>In the mistaken belief that the superficial societal conventions of his day are synonymous with the values of civilization, Huck never realizes that his basic integrity and his compassion reveal him as a truly civilized human being.</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1676400"/>
            <a:ext cx="3611516" cy="4495800"/>
          </a:xfrm>
        </p:spPr>
      </p:pic>
    </p:spTree>
    <p:extLst>
      <p:ext uri="{BB962C8B-B14F-4D97-AF65-F5344CB8AC3E}">
        <p14:creationId xmlns:p14="http://schemas.microsoft.com/office/powerpoint/2010/main" val="64371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533400"/>
          </a:xfrm>
        </p:spPr>
        <p:txBody>
          <a:bodyPr>
            <a:normAutofit fontScale="90000"/>
          </a:bodyPr>
          <a:lstStyle/>
          <a:p>
            <a:r>
              <a:rPr lang="en-US" dirty="0"/>
              <a:t>Chapter the last</a:t>
            </a:r>
          </a:p>
        </p:txBody>
      </p:sp>
      <p:sp>
        <p:nvSpPr>
          <p:cNvPr id="3" name="Content Placeholder 2"/>
          <p:cNvSpPr>
            <a:spLocks noGrp="1"/>
          </p:cNvSpPr>
          <p:nvPr>
            <p:ph idx="1"/>
          </p:nvPr>
        </p:nvSpPr>
        <p:spPr>
          <a:xfrm>
            <a:off x="457200" y="1447800"/>
            <a:ext cx="8229600" cy="5126736"/>
          </a:xfrm>
        </p:spPr>
        <p:txBody>
          <a:bodyPr>
            <a:normAutofit lnSpcReduction="10000"/>
          </a:bodyPr>
          <a:lstStyle/>
          <a:p>
            <a:r>
              <a:rPr lang="en-US" dirty="0">
                <a:solidFill>
                  <a:schemeClr val="tx1"/>
                </a:solidFill>
              </a:rPr>
              <a:t>Tom decides that he is going to repay Jim and make sure he is known as a hero. </a:t>
            </a:r>
          </a:p>
          <a:p>
            <a:r>
              <a:rPr lang="en-US" dirty="0">
                <a:solidFill>
                  <a:schemeClr val="tx1"/>
                </a:solidFill>
              </a:rPr>
              <a:t>Tom gives him $40, and Jim says that the omen of a hairy chest bringing riches is true. </a:t>
            </a:r>
          </a:p>
          <a:p>
            <a:r>
              <a:rPr lang="en-US" dirty="0">
                <a:solidFill>
                  <a:schemeClr val="tx1"/>
                </a:solidFill>
              </a:rPr>
              <a:t>Tom wears the bullet around his neck. </a:t>
            </a:r>
          </a:p>
          <a:p>
            <a:r>
              <a:rPr lang="en-US" dirty="0">
                <a:solidFill>
                  <a:schemeClr val="tx1"/>
                </a:solidFill>
              </a:rPr>
              <a:t>Huck thinks that his Pa has taken/spent all the money by know, but Jim tells him that is not possible because the dead body they found in the first house (the one that Jim would not let Huck see the face of), was actually the dead body of Pa.</a:t>
            </a:r>
          </a:p>
          <a:p>
            <a:r>
              <a:rPr lang="en-US" dirty="0">
                <a:solidFill>
                  <a:schemeClr val="tx1"/>
                </a:solidFill>
              </a:rPr>
              <a:t>Huck says that he has nothing more to write about, and that he is “rotten glad”, because writing a book is hard. He decides to head out west because Aunt Sally is trying to civilize him, and he does not want that.</a:t>
            </a:r>
          </a:p>
          <a:p>
            <a:endParaRPr lang="en-US" dirty="0">
              <a:solidFill>
                <a:schemeClr val="tx1"/>
              </a:solidFill>
            </a:endParaRPr>
          </a:p>
          <a:p>
            <a:r>
              <a:rPr lang="en-US" dirty="0">
                <a:solidFill>
                  <a:schemeClr val="tx1"/>
                </a:solidFill>
              </a:rPr>
              <a:t>Quote: “she’s going to adopt me and </a:t>
            </a:r>
            <a:r>
              <a:rPr lang="en-US" dirty="0" err="1">
                <a:solidFill>
                  <a:schemeClr val="tx1"/>
                </a:solidFill>
              </a:rPr>
              <a:t>sivilize</a:t>
            </a:r>
            <a:r>
              <a:rPr lang="en-US" dirty="0">
                <a:solidFill>
                  <a:schemeClr val="tx1"/>
                </a:solidFill>
              </a:rPr>
              <a:t> me, and I can’t stand it. I been there before”. </a:t>
            </a:r>
          </a:p>
        </p:txBody>
      </p:sp>
    </p:spTree>
    <p:extLst>
      <p:ext uri="{BB962C8B-B14F-4D97-AF65-F5344CB8AC3E}">
        <p14:creationId xmlns:p14="http://schemas.microsoft.com/office/powerpoint/2010/main" val="17860961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229600" cy="609600"/>
          </a:xfrm>
        </p:spPr>
        <p:txBody>
          <a:bodyPr>
            <a:normAutofit fontScale="90000"/>
          </a:bodyPr>
          <a:lstStyle/>
          <a:p>
            <a:r>
              <a:rPr lang="en-US" dirty="0"/>
              <a:t>Last chapters reflection</a:t>
            </a:r>
          </a:p>
        </p:txBody>
      </p:sp>
      <p:sp>
        <p:nvSpPr>
          <p:cNvPr id="2" name="Content Placeholder 1"/>
          <p:cNvSpPr>
            <a:spLocks noGrp="1"/>
          </p:cNvSpPr>
          <p:nvPr>
            <p:ph idx="1"/>
          </p:nvPr>
        </p:nvSpPr>
        <p:spPr>
          <a:xfrm>
            <a:off x="457200" y="1219200"/>
            <a:ext cx="8229600" cy="5355336"/>
          </a:xfrm>
        </p:spPr>
        <p:txBody>
          <a:bodyPr>
            <a:normAutofit/>
          </a:bodyPr>
          <a:lstStyle/>
          <a:p>
            <a:pPr marL="514350" indent="-514350">
              <a:buFont typeface="+mj-lt"/>
              <a:buAutoNum type="arabicPeriod"/>
            </a:pPr>
            <a:r>
              <a:rPr lang="en-US" sz="3200" dirty="0" smtClean="0">
                <a:solidFill>
                  <a:schemeClr val="tx1"/>
                </a:solidFill>
              </a:rPr>
              <a:t>Conclude if this is really </a:t>
            </a:r>
            <a:r>
              <a:rPr lang="en-US" sz="3200" dirty="0">
                <a:solidFill>
                  <a:schemeClr val="tx1"/>
                </a:solidFill>
              </a:rPr>
              <a:t>two books in one? Why or why not?</a:t>
            </a:r>
          </a:p>
          <a:p>
            <a:pPr marL="514350" indent="-514350">
              <a:buFont typeface="+mj-lt"/>
              <a:buAutoNum type="arabicPeriod"/>
            </a:pPr>
            <a:r>
              <a:rPr lang="en-US" sz="3200" dirty="0" smtClean="0">
                <a:solidFill>
                  <a:schemeClr val="tx1"/>
                </a:solidFill>
              </a:rPr>
              <a:t>Determine if this is a </a:t>
            </a:r>
            <a:r>
              <a:rPr lang="en-US" sz="3200" dirty="0">
                <a:solidFill>
                  <a:schemeClr val="tx1"/>
                </a:solidFill>
              </a:rPr>
              <a:t>racist </a:t>
            </a:r>
            <a:r>
              <a:rPr lang="en-US" sz="3200" dirty="0" smtClean="0">
                <a:solidFill>
                  <a:schemeClr val="tx1"/>
                </a:solidFill>
              </a:rPr>
              <a:t>novel. </a:t>
            </a:r>
          </a:p>
          <a:p>
            <a:pPr marL="514350" indent="-514350">
              <a:buFont typeface="+mj-lt"/>
              <a:buAutoNum type="arabicPeriod"/>
            </a:pPr>
            <a:r>
              <a:rPr lang="en-US" sz="3200" dirty="0" smtClean="0">
                <a:solidFill>
                  <a:schemeClr val="tx1"/>
                </a:solidFill>
              </a:rPr>
              <a:t>To what extent have you seen a </a:t>
            </a:r>
            <a:r>
              <a:rPr lang="en-US" sz="3200" dirty="0">
                <a:solidFill>
                  <a:schemeClr val="tx1"/>
                </a:solidFill>
              </a:rPr>
              <a:t>change have you seen in Huck? In Jim? In Tom?</a:t>
            </a:r>
          </a:p>
          <a:p>
            <a:pPr marL="514350" indent="-514350">
              <a:buFont typeface="+mj-lt"/>
              <a:buAutoNum type="arabicPeriod"/>
            </a:pPr>
            <a:r>
              <a:rPr lang="en-US" sz="3200" dirty="0" smtClean="0">
                <a:solidFill>
                  <a:schemeClr val="tx1"/>
                </a:solidFill>
              </a:rPr>
              <a:t>Conclude Mark </a:t>
            </a:r>
            <a:r>
              <a:rPr lang="en-US" sz="3200" dirty="0">
                <a:solidFill>
                  <a:schemeClr val="tx1"/>
                </a:solidFill>
              </a:rPr>
              <a:t>Twain’s overall opinion of </a:t>
            </a:r>
            <a:r>
              <a:rPr lang="en-US" sz="3200" dirty="0" smtClean="0">
                <a:solidFill>
                  <a:schemeClr val="tx1"/>
                </a:solidFill>
              </a:rPr>
              <a:t>man. How </a:t>
            </a:r>
            <a:r>
              <a:rPr lang="en-US" sz="3200" dirty="0">
                <a:solidFill>
                  <a:schemeClr val="tx1"/>
                </a:solidFill>
              </a:rPr>
              <a:t>do you know?</a:t>
            </a:r>
          </a:p>
        </p:txBody>
      </p:sp>
    </p:spTree>
    <p:extLst>
      <p:ext uri="{BB962C8B-B14F-4D97-AF65-F5344CB8AC3E}">
        <p14:creationId xmlns:p14="http://schemas.microsoft.com/office/powerpoint/2010/main" val="35049308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600200" y="228600"/>
            <a:ext cx="6589199" cy="518890"/>
          </a:xfrm>
        </p:spPr>
        <p:txBody>
          <a:bodyPr>
            <a:normAutofit fontScale="90000"/>
          </a:bodyPr>
          <a:lstStyle/>
          <a:p>
            <a:r>
              <a:rPr lang="en-US" i="1" dirty="0">
                <a:latin typeface="Baskerville Old Face" pitchFamily="18" charset="0"/>
              </a:rPr>
              <a:t>Huck Finn </a:t>
            </a:r>
            <a:r>
              <a:rPr lang="en-US" dirty="0">
                <a:latin typeface="Baskerville Old Face" pitchFamily="18" charset="0"/>
              </a:rPr>
              <a:t>chapters 22-31 Discussion</a:t>
            </a:r>
          </a:p>
        </p:txBody>
      </p:sp>
      <p:sp>
        <p:nvSpPr>
          <p:cNvPr id="2053" name="Rectangle 5"/>
          <p:cNvSpPr>
            <a:spLocks noGrp="1" noChangeArrowheads="1"/>
          </p:cNvSpPr>
          <p:nvPr>
            <p:ph idx="1"/>
          </p:nvPr>
        </p:nvSpPr>
        <p:spPr>
          <a:xfrm>
            <a:off x="685800" y="1295400"/>
            <a:ext cx="8305800" cy="5334000"/>
          </a:xfrm>
        </p:spPr>
        <p:txBody>
          <a:bodyPr/>
          <a:lstStyle/>
          <a:p>
            <a:pPr marL="609600" indent="-609600">
              <a:lnSpc>
                <a:spcPct val="90000"/>
              </a:lnSpc>
              <a:buFontTx/>
              <a:buAutoNum type="arabicPeriod"/>
            </a:pPr>
            <a:r>
              <a:rPr lang="en-US" sz="2600" dirty="0">
                <a:latin typeface="Baskerville Old Face" pitchFamily="18" charset="0"/>
              </a:rPr>
              <a:t>Through the actions of the King and Duke, who all is being satirized? How?</a:t>
            </a:r>
          </a:p>
          <a:p>
            <a:pPr marL="609600" indent="-609600">
              <a:lnSpc>
                <a:spcPct val="90000"/>
              </a:lnSpc>
              <a:buFontTx/>
              <a:buAutoNum type="arabicPeriod"/>
            </a:pPr>
            <a:r>
              <a:rPr lang="en-US" sz="2600" dirty="0">
                <a:latin typeface="Baskerville Old Face" pitchFamily="18" charset="0"/>
              </a:rPr>
              <a:t>In these chapters, Huck is very conflicted internally. What different conflicts does he face?</a:t>
            </a:r>
          </a:p>
          <a:p>
            <a:pPr marL="609600" indent="-609600">
              <a:lnSpc>
                <a:spcPct val="90000"/>
              </a:lnSpc>
              <a:buFontTx/>
              <a:buAutoNum type="arabicPeriod"/>
            </a:pPr>
            <a:r>
              <a:rPr lang="en-US" sz="2600" dirty="0">
                <a:latin typeface="Baskerville Old Face" pitchFamily="18" charset="0"/>
              </a:rPr>
              <a:t>Twain examines the idea of humanity and inhumanity. How is this examination depicted in these chapters? </a:t>
            </a:r>
          </a:p>
          <a:p>
            <a:pPr marL="609600" indent="-609600">
              <a:lnSpc>
                <a:spcPct val="90000"/>
              </a:lnSpc>
              <a:buFontTx/>
              <a:buAutoNum type="arabicPeriod"/>
            </a:pPr>
            <a:r>
              <a:rPr lang="en-US" sz="2600" dirty="0">
                <a:latin typeface="Baskerville Old Face" pitchFamily="18" charset="0"/>
              </a:rPr>
              <a:t>Explain with some details the events that occur when the “real” Harvey and William arrive? How does mob mentality again come into play here?</a:t>
            </a:r>
          </a:p>
          <a:p>
            <a:pPr marL="609600" indent="-609600">
              <a:lnSpc>
                <a:spcPct val="90000"/>
              </a:lnSpc>
              <a:buFontTx/>
              <a:buAutoNum type="arabicPeriod"/>
            </a:pPr>
            <a:r>
              <a:rPr lang="en-US" sz="2600" dirty="0">
                <a:latin typeface="Baskerville Old Face" pitchFamily="18" charset="0"/>
              </a:rPr>
              <a:t>Chapter 31 contains the lines, “‘All right, then I’ll go to hell’ – and tore it up.”  Explain the complex irony in those lines using detail on who said it and why. </a:t>
            </a:r>
          </a:p>
          <a:p>
            <a:pPr marL="609600" indent="-609600">
              <a:lnSpc>
                <a:spcPct val="90000"/>
              </a:lnSpc>
              <a:buFontTx/>
              <a:buAutoNum type="arabicPeriod"/>
            </a:pPr>
            <a:endParaRPr lang="en-US" sz="2400" dirty="0">
              <a:latin typeface="Baskerville Old Face" pitchFamily="18" charset="0"/>
            </a:endParaRPr>
          </a:p>
        </p:txBody>
      </p:sp>
    </p:spTree>
    <p:extLst>
      <p:ext uri="{BB962C8B-B14F-4D97-AF65-F5344CB8AC3E}">
        <p14:creationId xmlns:p14="http://schemas.microsoft.com/office/powerpoint/2010/main" val="5053302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rmAutofit fontScale="90000"/>
          </a:bodyPr>
          <a:lstStyle/>
          <a:p>
            <a:r>
              <a:rPr lang="en-US" dirty="0"/>
              <a:t>Chapter 5</a:t>
            </a:r>
          </a:p>
        </p:txBody>
      </p:sp>
      <p:sp>
        <p:nvSpPr>
          <p:cNvPr id="3" name="Content Placeholder 2"/>
          <p:cNvSpPr>
            <a:spLocks noGrp="1"/>
          </p:cNvSpPr>
          <p:nvPr>
            <p:ph idx="1"/>
          </p:nvPr>
        </p:nvSpPr>
        <p:spPr>
          <a:xfrm>
            <a:off x="457200" y="1219200"/>
            <a:ext cx="8229600" cy="5355336"/>
          </a:xfrm>
        </p:spPr>
        <p:txBody>
          <a:bodyPr>
            <a:normAutofit fontScale="92500" lnSpcReduction="10000"/>
          </a:bodyPr>
          <a:lstStyle/>
          <a:p>
            <a:pPr lvl="0"/>
            <a:r>
              <a:rPr lang="en-US" sz="2800" dirty="0"/>
              <a:t>Plot: Pa returns to see Huck, and is not very impressed by his clothes, and education. Pa goes to the Judge to get the money back, after Huck tells him he is not really rich (even though he technically is, but Thatcher has control of the money). Pa says he is trying to change, so the new judge takes him in and helps him. Pa then later gets drunk and goes back to normal. Thatcher claims the only real way Pa will be reformed is with a shotgun. </a:t>
            </a:r>
          </a:p>
          <a:p>
            <a:endParaRPr lang="en-US" sz="2800" dirty="0"/>
          </a:p>
          <a:p>
            <a:r>
              <a:rPr lang="en-US" sz="2800" dirty="0"/>
              <a:t>Quote: “I’ll learn people to bring up a boy to put on airs over his own father and let on to be </a:t>
            </a:r>
            <a:r>
              <a:rPr lang="en-US" sz="2800" dirty="0" err="1"/>
              <a:t>better’n</a:t>
            </a:r>
            <a:r>
              <a:rPr lang="en-US" sz="2800" dirty="0"/>
              <a:t> what he is” (19). </a:t>
            </a:r>
          </a:p>
          <a:p>
            <a:pPr marL="0" indent="0">
              <a:buNone/>
            </a:pPr>
            <a:endParaRPr lang="en-US" dirty="0"/>
          </a:p>
        </p:txBody>
      </p:sp>
    </p:spTree>
    <p:extLst>
      <p:ext uri="{BB962C8B-B14F-4D97-AF65-F5344CB8AC3E}">
        <p14:creationId xmlns:p14="http://schemas.microsoft.com/office/powerpoint/2010/main" val="19183099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595090"/>
          </a:xfrm>
        </p:spPr>
        <p:txBody>
          <a:bodyPr>
            <a:normAutofit fontScale="90000"/>
          </a:bodyPr>
          <a:lstStyle/>
          <a:p>
            <a:r>
              <a:rPr lang="en-US" dirty="0" smtClean="0"/>
              <a:t>Timed Write </a:t>
            </a:r>
            <a:endParaRPr lang="en-US" dirty="0"/>
          </a:p>
        </p:txBody>
      </p:sp>
      <p:sp>
        <p:nvSpPr>
          <p:cNvPr id="3" name="Content Placeholder 2"/>
          <p:cNvSpPr>
            <a:spLocks noGrp="1"/>
          </p:cNvSpPr>
          <p:nvPr>
            <p:ph idx="1"/>
          </p:nvPr>
        </p:nvSpPr>
        <p:spPr>
          <a:xfrm>
            <a:off x="609600" y="1371600"/>
            <a:ext cx="8153399" cy="5181600"/>
          </a:xfrm>
        </p:spPr>
        <p:txBody>
          <a:bodyPr>
            <a:normAutofit lnSpcReduction="10000"/>
          </a:bodyPr>
          <a:lstStyle/>
          <a:p>
            <a:pPr lvl="0"/>
            <a:r>
              <a:rPr lang="en-US" sz="3600" dirty="0"/>
              <a:t>Huck says: “Well, he was right; he was most always right; he had an uncommon level head for a </a:t>
            </a:r>
            <a:r>
              <a:rPr lang="en-US" sz="3600" dirty="0" smtClean="0"/>
              <a:t>n****r” (chapter 14).</a:t>
            </a:r>
            <a:endParaRPr lang="en-US" sz="4800" dirty="0"/>
          </a:p>
          <a:p>
            <a:pPr lvl="1"/>
            <a:r>
              <a:rPr lang="en-US" sz="3200" dirty="0"/>
              <a:t>How </a:t>
            </a:r>
            <a:r>
              <a:rPr lang="en-US" sz="3200" dirty="0" smtClean="0"/>
              <a:t>does </a:t>
            </a:r>
            <a:r>
              <a:rPr lang="en-US" sz="3200" dirty="0"/>
              <a:t>this statement and the following conversations show us more about how Huck views Jim?</a:t>
            </a:r>
            <a:endParaRPr lang="en-US" sz="4400" dirty="0"/>
          </a:p>
          <a:p>
            <a:r>
              <a:rPr lang="en-US" sz="3600" dirty="0" smtClean="0"/>
              <a:t>Determine why Twain </a:t>
            </a:r>
            <a:r>
              <a:rPr lang="en-US" sz="3600" dirty="0"/>
              <a:t>use satire to describe Jim and his escape from </a:t>
            </a:r>
            <a:r>
              <a:rPr lang="en-US" sz="3600" dirty="0" smtClean="0"/>
              <a:t>slavery. </a:t>
            </a:r>
            <a:endParaRPr lang="en-US" sz="3600" dirty="0"/>
          </a:p>
          <a:p>
            <a:endParaRPr lang="en-US" dirty="0"/>
          </a:p>
        </p:txBody>
      </p:sp>
    </p:spTree>
    <p:extLst>
      <p:ext uri="{BB962C8B-B14F-4D97-AF65-F5344CB8AC3E}">
        <p14:creationId xmlns:p14="http://schemas.microsoft.com/office/powerpoint/2010/main" val="18810254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420" y="381000"/>
            <a:ext cx="6589199" cy="595090"/>
          </a:xfrm>
        </p:spPr>
        <p:txBody>
          <a:bodyPr>
            <a:normAutofit fontScale="90000"/>
          </a:bodyPr>
          <a:lstStyle/>
          <a:p>
            <a:r>
              <a:rPr lang="en-US" dirty="0"/>
              <a:t>Outside Groups</a:t>
            </a:r>
          </a:p>
        </p:txBody>
      </p:sp>
      <p:sp>
        <p:nvSpPr>
          <p:cNvPr id="3" name="Content Placeholder 2"/>
          <p:cNvSpPr>
            <a:spLocks noGrp="1"/>
          </p:cNvSpPr>
          <p:nvPr>
            <p:ph idx="1"/>
          </p:nvPr>
        </p:nvSpPr>
        <p:spPr>
          <a:xfrm>
            <a:off x="685800" y="1447800"/>
            <a:ext cx="8381999" cy="5257800"/>
          </a:xfrm>
        </p:spPr>
        <p:txBody>
          <a:bodyPr/>
          <a:lstStyle/>
          <a:p>
            <a:pPr marL="514350" indent="-514350">
              <a:buFont typeface="+mj-lt"/>
              <a:buAutoNum type="arabicPeriod"/>
            </a:pPr>
            <a:r>
              <a:rPr lang="en-US" sz="2400" dirty="0" smtClean="0"/>
              <a:t>Determine Twain’s social criticism using Huck and Jim’s journey</a:t>
            </a:r>
            <a:r>
              <a:rPr lang="en-US" sz="2400" dirty="0"/>
              <a:t>. </a:t>
            </a:r>
            <a:r>
              <a:rPr lang="en-US" sz="2400" dirty="0" smtClean="0"/>
              <a:t> Determine </a:t>
            </a:r>
            <a:r>
              <a:rPr lang="en-US" sz="2400" dirty="0"/>
              <a:t>Mark Twain’s overall opinion of man</a:t>
            </a:r>
            <a:r>
              <a:rPr lang="en-US" sz="2400" dirty="0" smtClean="0"/>
              <a:t>.</a:t>
            </a:r>
            <a:endParaRPr lang="en-US" sz="2400" dirty="0"/>
          </a:p>
          <a:p>
            <a:pPr marL="514350" lvl="0" indent="-514350">
              <a:buFont typeface="+mj-lt"/>
              <a:buAutoNum type="arabicPeriod"/>
            </a:pPr>
            <a:r>
              <a:rPr lang="en-US" sz="2400" dirty="0" smtClean="0"/>
              <a:t>Justify if Huck is a character who changes throughout the novel.</a:t>
            </a:r>
            <a:endParaRPr lang="en-US" sz="2400" dirty="0"/>
          </a:p>
          <a:p>
            <a:pPr marL="514350" lvl="0" indent="-514350">
              <a:buFont typeface="+mj-lt"/>
              <a:buAutoNum type="arabicPeriod"/>
            </a:pPr>
            <a:r>
              <a:rPr lang="en-US" sz="2400" dirty="0" smtClean="0"/>
              <a:t>Examine the use of the “</a:t>
            </a:r>
            <a:r>
              <a:rPr lang="en-US" sz="2400" dirty="0"/>
              <a:t>n-” word </a:t>
            </a:r>
            <a:r>
              <a:rPr lang="en-US" sz="2400" dirty="0" smtClean="0"/>
              <a:t>and whether it is needed </a:t>
            </a:r>
            <a:r>
              <a:rPr lang="en-US" sz="2400" dirty="0"/>
              <a:t>or just </a:t>
            </a:r>
            <a:r>
              <a:rPr lang="en-US" sz="2400" dirty="0" smtClean="0"/>
              <a:t>racist.</a:t>
            </a:r>
          </a:p>
          <a:p>
            <a:pPr marL="514350" lvl="0" indent="-514350">
              <a:buFont typeface="+mj-lt"/>
              <a:buAutoNum type="arabicPeriod"/>
            </a:pPr>
            <a:r>
              <a:rPr lang="en-US" sz="2400" dirty="0" smtClean="0"/>
              <a:t>Random Musings</a:t>
            </a:r>
          </a:p>
          <a:p>
            <a:pPr marL="514350" lvl="0" indent="-514350">
              <a:buFont typeface="+mj-lt"/>
              <a:buAutoNum type="arabicPeriod"/>
            </a:pPr>
            <a:r>
              <a:rPr lang="en-US" sz="2400" dirty="0" smtClean="0"/>
              <a:t>Determine how the novel is an allegory for Reconstruction. </a:t>
            </a:r>
            <a:endParaRPr lang="en-US" sz="2400" dirty="0"/>
          </a:p>
          <a:p>
            <a:endParaRPr lang="en-US" dirty="0"/>
          </a:p>
        </p:txBody>
      </p:sp>
    </p:spTree>
    <p:extLst>
      <p:ext uri="{BB962C8B-B14F-4D97-AF65-F5344CB8AC3E}">
        <p14:creationId xmlns:p14="http://schemas.microsoft.com/office/powerpoint/2010/main" val="28521146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Huck Finn </a:t>
            </a:r>
            <a:r>
              <a:rPr lang="en-US" dirty="0"/>
              <a:t>review</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329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391076"/>
          </a:xfrm>
        </p:spPr>
        <p:txBody>
          <a:bodyPr>
            <a:normAutofit fontScale="90000"/>
          </a:bodyPr>
          <a:lstStyle/>
          <a:p>
            <a:r>
              <a:rPr lang="en-US" dirty="0"/>
              <a:t>Requirements </a:t>
            </a:r>
          </a:p>
        </p:txBody>
      </p:sp>
      <p:sp>
        <p:nvSpPr>
          <p:cNvPr id="3" name="Content Placeholder 2"/>
          <p:cNvSpPr>
            <a:spLocks noGrp="1"/>
          </p:cNvSpPr>
          <p:nvPr>
            <p:ph idx="1"/>
          </p:nvPr>
        </p:nvSpPr>
        <p:spPr>
          <a:xfrm>
            <a:off x="381000" y="1219200"/>
            <a:ext cx="8610600" cy="5410199"/>
          </a:xfrm>
        </p:spPr>
        <p:txBody>
          <a:bodyPr>
            <a:normAutofit fontScale="92500" lnSpcReduction="10000"/>
          </a:bodyPr>
          <a:lstStyle/>
          <a:p>
            <a:r>
              <a:rPr lang="en-US" sz="3200" dirty="0">
                <a:solidFill>
                  <a:schemeClr val="tx1"/>
                </a:solidFill>
              </a:rPr>
              <a:t>Illustration must contain specific references to the poem (theme, ideas, characters, events)</a:t>
            </a:r>
          </a:p>
          <a:p>
            <a:r>
              <a:rPr lang="en-US" sz="3200" dirty="0">
                <a:solidFill>
                  <a:schemeClr val="tx1"/>
                </a:solidFill>
              </a:rPr>
              <a:t>Illustration must be in color, not black and white or pencil</a:t>
            </a:r>
          </a:p>
          <a:p>
            <a:r>
              <a:rPr lang="en-US" sz="3200" dirty="0">
                <a:solidFill>
                  <a:schemeClr val="tx1"/>
                </a:solidFill>
              </a:rPr>
              <a:t>Illustration must contain the name of the poem, author, and group members </a:t>
            </a:r>
          </a:p>
          <a:p>
            <a:r>
              <a:rPr lang="en-US" sz="3200" dirty="0">
                <a:solidFill>
                  <a:schemeClr val="tx1"/>
                </a:solidFill>
              </a:rPr>
              <a:t>You must get me to check your analysis and theme before you </a:t>
            </a:r>
            <a:r>
              <a:rPr lang="en-US" sz="3200" dirty="0" smtClean="0">
                <a:solidFill>
                  <a:schemeClr val="tx1"/>
                </a:solidFill>
              </a:rPr>
              <a:t>illustrate</a:t>
            </a:r>
          </a:p>
          <a:p>
            <a:r>
              <a:rPr lang="en-US" sz="3200" dirty="0" smtClean="0">
                <a:solidFill>
                  <a:schemeClr val="tx1"/>
                </a:solidFill>
              </a:rPr>
              <a:t>Illustration should have </a:t>
            </a:r>
            <a:r>
              <a:rPr lang="en-US" sz="3200" u="sng" dirty="0" smtClean="0">
                <a:solidFill>
                  <a:schemeClr val="tx1"/>
                </a:solidFill>
              </a:rPr>
              <a:t>one quote</a:t>
            </a:r>
            <a:r>
              <a:rPr lang="en-US" sz="3200" dirty="0" smtClean="0">
                <a:solidFill>
                  <a:schemeClr val="tx1"/>
                </a:solidFill>
              </a:rPr>
              <a:t> from the poem.</a:t>
            </a:r>
            <a:endParaRPr lang="en-US" sz="3200" dirty="0">
              <a:solidFill>
                <a:schemeClr val="tx1"/>
              </a:solidFill>
            </a:endParaRPr>
          </a:p>
        </p:txBody>
      </p:sp>
    </p:spTree>
    <p:extLst>
      <p:ext uri="{BB962C8B-B14F-4D97-AF65-F5344CB8AC3E}">
        <p14:creationId xmlns:p14="http://schemas.microsoft.com/office/powerpoint/2010/main" val="21061886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595090"/>
          </a:xfrm>
        </p:spPr>
        <p:txBody>
          <a:bodyPr>
            <a:normAutofit fontScale="90000"/>
          </a:bodyPr>
          <a:lstStyle/>
          <a:p>
            <a:r>
              <a:rPr lang="en-US" dirty="0"/>
              <a:t>River Illustration </a:t>
            </a:r>
          </a:p>
        </p:txBody>
      </p:sp>
      <p:sp>
        <p:nvSpPr>
          <p:cNvPr id="3" name="Content Placeholder 2"/>
          <p:cNvSpPr>
            <a:spLocks noGrp="1"/>
          </p:cNvSpPr>
          <p:nvPr>
            <p:ph sz="half" idx="1"/>
          </p:nvPr>
        </p:nvSpPr>
        <p:spPr>
          <a:xfrm>
            <a:off x="533400" y="1676400"/>
            <a:ext cx="3810000" cy="4876800"/>
          </a:xfrm>
        </p:spPr>
        <p:txBody>
          <a:bodyPr>
            <a:normAutofit lnSpcReduction="10000"/>
          </a:bodyPr>
          <a:lstStyle/>
          <a:p>
            <a:r>
              <a:rPr lang="en-US" sz="2800" dirty="0">
                <a:solidFill>
                  <a:schemeClr val="tx1"/>
                </a:solidFill>
              </a:rPr>
              <a:t>Some of the major plot points that need to be included (these are the minimum, you are encouraged and expected to add other events, and give specific details of what happened): </a:t>
            </a:r>
          </a:p>
          <a:p>
            <a:endParaRPr lang="en-US" dirty="0"/>
          </a:p>
        </p:txBody>
      </p:sp>
      <p:sp>
        <p:nvSpPr>
          <p:cNvPr id="4" name="Content Placeholder 3"/>
          <p:cNvSpPr>
            <a:spLocks noGrp="1"/>
          </p:cNvSpPr>
          <p:nvPr>
            <p:ph sz="half" idx="2"/>
          </p:nvPr>
        </p:nvSpPr>
        <p:spPr>
          <a:xfrm>
            <a:off x="4495800" y="1524000"/>
            <a:ext cx="4343400" cy="5181600"/>
          </a:xfrm>
        </p:spPr>
        <p:txBody>
          <a:bodyPr>
            <a:normAutofit lnSpcReduction="10000"/>
          </a:bodyPr>
          <a:lstStyle/>
          <a:p>
            <a:pPr lvl="1"/>
            <a:r>
              <a:rPr lang="en-US" sz="1800" dirty="0">
                <a:solidFill>
                  <a:schemeClr val="tx1"/>
                </a:solidFill>
              </a:rPr>
              <a:t>Introduction </a:t>
            </a:r>
          </a:p>
          <a:p>
            <a:pPr lvl="1"/>
            <a:r>
              <a:rPr lang="en-US" sz="1800" dirty="0">
                <a:solidFill>
                  <a:schemeClr val="tx1"/>
                </a:solidFill>
              </a:rPr>
              <a:t>Jackson’s Island</a:t>
            </a:r>
          </a:p>
          <a:p>
            <a:pPr lvl="1"/>
            <a:r>
              <a:rPr lang="en-US" sz="1800" dirty="0">
                <a:solidFill>
                  <a:schemeClr val="tx1"/>
                </a:solidFill>
              </a:rPr>
              <a:t>Huck dressing as a girl (with Judith Loftus)</a:t>
            </a:r>
          </a:p>
          <a:p>
            <a:pPr lvl="1"/>
            <a:r>
              <a:rPr lang="en-US" sz="1800" dirty="0">
                <a:solidFill>
                  <a:schemeClr val="tx1"/>
                </a:solidFill>
              </a:rPr>
              <a:t> Raft crash and robbers boat</a:t>
            </a:r>
          </a:p>
          <a:p>
            <a:pPr lvl="1"/>
            <a:r>
              <a:rPr lang="en-US" sz="1800" dirty="0" err="1">
                <a:solidFill>
                  <a:schemeClr val="tx1"/>
                </a:solidFill>
              </a:rPr>
              <a:t>Grangerfords</a:t>
            </a:r>
            <a:r>
              <a:rPr lang="en-US" sz="1800" dirty="0">
                <a:solidFill>
                  <a:schemeClr val="tx1"/>
                </a:solidFill>
              </a:rPr>
              <a:t> vs. </a:t>
            </a:r>
            <a:r>
              <a:rPr lang="en-US" sz="1800" dirty="0" err="1">
                <a:solidFill>
                  <a:schemeClr val="tx1"/>
                </a:solidFill>
              </a:rPr>
              <a:t>Shepherdsons</a:t>
            </a:r>
            <a:endParaRPr lang="en-US" sz="1800" dirty="0">
              <a:solidFill>
                <a:schemeClr val="tx1"/>
              </a:solidFill>
            </a:endParaRPr>
          </a:p>
          <a:p>
            <a:pPr lvl="1"/>
            <a:r>
              <a:rPr lang="en-US" sz="1800" dirty="0">
                <a:solidFill>
                  <a:schemeClr val="tx1"/>
                </a:solidFill>
              </a:rPr>
              <a:t> Duke and dauphin and all their nonesuch</a:t>
            </a:r>
          </a:p>
          <a:p>
            <a:pPr lvl="1"/>
            <a:r>
              <a:rPr lang="en-US" sz="1800" dirty="0">
                <a:solidFill>
                  <a:schemeClr val="tx1"/>
                </a:solidFill>
              </a:rPr>
              <a:t> Wilks family</a:t>
            </a:r>
          </a:p>
          <a:p>
            <a:pPr lvl="1"/>
            <a:r>
              <a:rPr lang="en-US" sz="1800" dirty="0">
                <a:solidFill>
                  <a:schemeClr val="tx1"/>
                </a:solidFill>
              </a:rPr>
              <a:t>Phelps farm and the selling of Jim</a:t>
            </a:r>
          </a:p>
          <a:p>
            <a:pPr lvl="1"/>
            <a:r>
              <a:rPr lang="en-US" sz="1800" dirty="0">
                <a:solidFill>
                  <a:schemeClr val="tx1"/>
                </a:solidFill>
              </a:rPr>
              <a:t>Breaking Jim out of the shack, Tom’s return</a:t>
            </a:r>
          </a:p>
          <a:p>
            <a:pPr lvl="1"/>
            <a:r>
              <a:rPr lang="en-US" sz="1800" dirty="0">
                <a:solidFill>
                  <a:schemeClr val="tx1"/>
                </a:solidFill>
              </a:rPr>
              <a:t>Conclusion….</a:t>
            </a:r>
          </a:p>
          <a:p>
            <a:endParaRPr lang="en-US" dirty="0"/>
          </a:p>
        </p:txBody>
      </p:sp>
    </p:spTree>
    <p:extLst>
      <p:ext uri="{BB962C8B-B14F-4D97-AF65-F5344CB8AC3E}">
        <p14:creationId xmlns:p14="http://schemas.microsoft.com/office/powerpoint/2010/main" val="46293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25113" cy="391076"/>
          </a:xfrm>
        </p:spPr>
        <p:txBody>
          <a:bodyPr>
            <a:normAutofit fontScale="90000"/>
          </a:bodyPr>
          <a:lstStyle/>
          <a:p>
            <a:r>
              <a:rPr lang="en-US" dirty="0"/>
              <a:t>Groups</a:t>
            </a:r>
          </a:p>
        </p:txBody>
      </p:sp>
      <p:sp>
        <p:nvSpPr>
          <p:cNvPr id="3" name="Content Placeholder 2"/>
          <p:cNvSpPr>
            <a:spLocks noGrp="1"/>
          </p:cNvSpPr>
          <p:nvPr>
            <p:ph idx="1"/>
          </p:nvPr>
        </p:nvSpPr>
        <p:spPr>
          <a:xfrm>
            <a:off x="381000" y="1295400"/>
            <a:ext cx="8000999" cy="5105401"/>
          </a:xfrm>
        </p:spPr>
        <p:txBody>
          <a:bodyPr>
            <a:noAutofit/>
          </a:bodyPr>
          <a:lstStyle/>
          <a:p>
            <a:r>
              <a:rPr lang="en-US" sz="2800" dirty="0">
                <a:solidFill>
                  <a:schemeClr val="tx1"/>
                </a:solidFill>
              </a:rPr>
              <a:t>1: because I could not stop for death (548)</a:t>
            </a:r>
          </a:p>
          <a:p>
            <a:r>
              <a:rPr lang="en-US" sz="2800" dirty="0">
                <a:solidFill>
                  <a:schemeClr val="tx1"/>
                </a:solidFill>
              </a:rPr>
              <a:t>2: success is counted sweetest (550)</a:t>
            </a:r>
          </a:p>
          <a:p>
            <a:r>
              <a:rPr lang="en-US" sz="2800" dirty="0">
                <a:solidFill>
                  <a:schemeClr val="tx1"/>
                </a:solidFill>
              </a:rPr>
              <a:t>3: much madness is divinest sense (551)</a:t>
            </a:r>
          </a:p>
          <a:p>
            <a:r>
              <a:rPr lang="en-US" sz="2800" dirty="0">
                <a:solidFill>
                  <a:schemeClr val="tx1"/>
                </a:solidFill>
              </a:rPr>
              <a:t>4: my life closed twice before its close (551)</a:t>
            </a:r>
          </a:p>
          <a:p>
            <a:r>
              <a:rPr lang="en-US" sz="2800" dirty="0">
                <a:solidFill>
                  <a:schemeClr val="tx1"/>
                </a:solidFill>
              </a:rPr>
              <a:t>5: the soul selects her own society (552)</a:t>
            </a:r>
          </a:p>
          <a:p>
            <a:r>
              <a:rPr lang="en-US" sz="2800" dirty="0">
                <a:solidFill>
                  <a:schemeClr val="tx1"/>
                </a:solidFill>
              </a:rPr>
              <a:t>6: I heard a fly buzz when I died (553)</a:t>
            </a:r>
          </a:p>
          <a:p>
            <a:r>
              <a:rPr lang="en-US" sz="2800" dirty="0">
                <a:solidFill>
                  <a:schemeClr val="tx1"/>
                </a:solidFill>
              </a:rPr>
              <a:t>7: my life has stood a loaded gun (554)</a:t>
            </a:r>
          </a:p>
        </p:txBody>
      </p:sp>
    </p:spTree>
    <p:extLst>
      <p:ext uri="{BB962C8B-B14F-4D97-AF65-F5344CB8AC3E}">
        <p14:creationId xmlns:p14="http://schemas.microsoft.com/office/powerpoint/2010/main" val="4230106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Slave Narratives</a:t>
            </a:r>
          </a:p>
        </p:txBody>
      </p:sp>
      <p:sp>
        <p:nvSpPr>
          <p:cNvPr id="3" name="Content Placeholder 2"/>
          <p:cNvSpPr>
            <a:spLocks noGrp="1"/>
          </p:cNvSpPr>
          <p:nvPr>
            <p:ph idx="1"/>
          </p:nvPr>
        </p:nvSpPr>
        <p:spPr>
          <a:xfrm>
            <a:off x="1143001" y="2133600"/>
            <a:ext cx="7391400" cy="3777622"/>
          </a:xfrm>
        </p:spPr>
        <p:txBody>
          <a:bodyPr>
            <a:normAutofit/>
          </a:bodyPr>
          <a:lstStyle/>
          <a:p>
            <a:pPr algn="ctr">
              <a:buNone/>
            </a:pPr>
            <a:r>
              <a:rPr lang="en-US" sz="9600" dirty="0"/>
              <a:t>What is freedom? </a:t>
            </a:r>
          </a:p>
        </p:txBody>
      </p:sp>
    </p:spTree>
    <p:extLst>
      <p:ext uri="{BB962C8B-B14F-4D97-AF65-F5344CB8AC3E}">
        <p14:creationId xmlns:p14="http://schemas.microsoft.com/office/powerpoint/2010/main" val="3882522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685800" y="1524000"/>
            <a:ext cx="8229599" cy="4953000"/>
          </a:xfrm>
        </p:spPr>
        <p:txBody>
          <a:bodyPr>
            <a:noAutofit/>
          </a:bodyPr>
          <a:lstStyle/>
          <a:p>
            <a:r>
              <a:rPr lang="en-US" sz="3800" dirty="0" smtClean="0"/>
              <a:t>I can read and analyze informational and historical text.</a:t>
            </a:r>
          </a:p>
          <a:p>
            <a:r>
              <a:rPr lang="en-US" sz="3800" dirty="0" smtClean="0"/>
              <a:t>I can juxtapose slave narrative and </a:t>
            </a:r>
            <a:r>
              <a:rPr lang="en-US" sz="3800" i="1" dirty="0" smtClean="0"/>
              <a:t>Huck Finn.</a:t>
            </a:r>
          </a:p>
          <a:p>
            <a:r>
              <a:rPr lang="en-US" sz="3800" dirty="0" smtClean="0"/>
              <a:t>I can collaborate with classmates to analyze literature. </a:t>
            </a:r>
            <a:endParaRPr lang="en-US" sz="3800" dirty="0"/>
          </a:p>
        </p:txBody>
      </p:sp>
    </p:spTree>
    <p:extLst>
      <p:ext uri="{BB962C8B-B14F-4D97-AF65-F5344CB8AC3E}">
        <p14:creationId xmlns:p14="http://schemas.microsoft.com/office/powerpoint/2010/main" val="370909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5624945" cy="1143000"/>
          </a:xfrm>
        </p:spPr>
        <p:txBody>
          <a:bodyPr/>
          <a:lstStyle/>
          <a:p>
            <a:r>
              <a:rPr lang="en-US" dirty="0" smtClean="0"/>
              <a:t>Genre: Slave Narrative</a:t>
            </a:r>
            <a:endParaRPr lang="en-US" dirty="0"/>
          </a:p>
        </p:txBody>
      </p:sp>
      <p:sp>
        <p:nvSpPr>
          <p:cNvPr id="3" name="Content Placeholder 2"/>
          <p:cNvSpPr>
            <a:spLocks noGrp="1"/>
          </p:cNvSpPr>
          <p:nvPr>
            <p:ph idx="1"/>
          </p:nvPr>
        </p:nvSpPr>
        <p:spPr>
          <a:xfrm>
            <a:off x="3733800" y="1066800"/>
            <a:ext cx="5188527" cy="5694219"/>
          </a:xfrm>
        </p:spPr>
        <p:txBody>
          <a:bodyPr>
            <a:normAutofit lnSpcReduction="10000"/>
          </a:bodyPr>
          <a:lstStyle/>
          <a:p>
            <a:r>
              <a:rPr lang="en-US" sz="2400" dirty="0" smtClean="0">
                <a:latin typeface="+mj-lt"/>
              </a:rPr>
              <a:t>A diverse and wide ranging genre, including </a:t>
            </a:r>
            <a:r>
              <a:rPr lang="en-US" sz="2400" b="1" dirty="0" smtClean="0">
                <a:latin typeface="+mj-lt"/>
              </a:rPr>
              <a:t>oral &amp; written histories </a:t>
            </a:r>
            <a:r>
              <a:rPr lang="en-US" sz="2400" dirty="0" smtClean="0">
                <a:latin typeface="+mj-lt"/>
              </a:rPr>
              <a:t>as well as </a:t>
            </a:r>
            <a:r>
              <a:rPr lang="en-US" sz="2400" b="1" dirty="0" smtClean="0">
                <a:latin typeface="+mj-lt"/>
              </a:rPr>
              <a:t>songs and spirituals</a:t>
            </a:r>
          </a:p>
          <a:p>
            <a:r>
              <a:rPr lang="en-US" sz="2400" dirty="0" smtClean="0">
                <a:latin typeface="+mj-lt"/>
              </a:rPr>
              <a:t>Most slave narratives came with a preface written by an </a:t>
            </a:r>
            <a:r>
              <a:rPr lang="en-US" sz="2400" b="1" dirty="0" smtClean="0">
                <a:latin typeface="+mj-lt"/>
              </a:rPr>
              <a:t>established white author </a:t>
            </a:r>
            <a:r>
              <a:rPr lang="en-US" sz="2400" dirty="0" smtClean="0">
                <a:latin typeface="+mj-lt"/>
              </a:rPr>
              <a:t> </a:t>
            </a:r>
          </a:p>
          <a:p>
            <a:pPr lvl="1"/>
            <a:r>
              <a:rPr lang="en-US" sz="2200" dirty="0" smtClean="0">
                <a:latin typeface="+mj-lt"/>
              </a:rPr>
              <a:t>Why do you think these texts would need these?</a:t>
            </a:r>
          </a:p>
          <a:p>
            <a:pPr lvl="1"/>
            <a:r>
              <a:rPr lang="en-US" sz="2200" dirty="0" smtClean="0">
                <a:latin typeface="+mj-lt"/>
              </a:rPr>
              <a:t>What </a:t>
            </a:r>
            <a:r>
              <a:rPr lang="en-US" sz="2200" b="1" dirty="0" smtClean="0">
                <a:latin typeface="+mj-lt"/>
              </a:rPr>
              <a:t>purpose</a:t>
            </a:r>
            <a:r>
              <a:rPr lang="en-US" sz="2200" dirty="0" smtClean="0">
                <a:latin typeface="+mj-lt"/>
              </a:rPr>
              <a:t> do you think these narratives served?</a:t>
            </a:r>
          </a:p>
          <a:p>
            <a:pPr lvl="1"/>
            <a:r>
              <a:rPr lang="en-US" sz="2200" dirty="0" smtClean="0">
                <a:latin typeface="+mj-lt"/>
              </a:rPr>
              <a:t>Most slave narratives climax with the arrival in the north – what do you suppose happened after this?</a:t>
            </a:r>
          </a:p>
          <a:p>
            <a:endParaRPr lang="en-US" dirty="0"/>
          </a:p>
        </p:txBody>
      </p:sp>
      <p:pic>
        <p:nvPicPr>
          <p:cNvPr id="1026" name="Picture 2" descr="http://www.bplonline.org/resources/exhibits/new_deal/images/Siney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3385497" cy="512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62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589199" cy="671290"/>
          </a:xfrm>
        </p:spPr>
        <p:txBody>
          <a:bodyPr/>
          <a:lstStyle/>
          <a:p>
            <a:r>
              <a:rPr lang="en-US" dirty="0" smtClean="0"/>
              <a:t>Style &amp; Purpose</a:t>
            </a:r>
            <a:endParaRPr lang="en-US" dirty="0"/>
          </a:p>
        </p:txBody>
      </p:sp>
      <p:sp>
        <p:nvSpPr>
          <p:cNvPr id="3" name="Content Placeholder 2"/>
          <p:cNvSpPr>
            <a:spLocks noGrp="1"/>
          </p:cNvSpPr>
          <p:nvPr>
            <p:ph idx="1"/>
          </p:nvPr>
        </p:nvSpPr>
        <p:spPr>
          <a:xfrm>
            <a:off x="3794760" y="1143000"/>
            <a:ext cx="5120640" cy="5562600"/>
          </a:xfrm>
        </p:spPr>
        <p:txBody>
          <a:bodyPr>
            <a:normAutofit/>
          </a:bodyPr>
          <a:lstStyle/>
          <a:p>
            <a:r>
              <a:rPr lang="en-US" sz="3200" dirty="0" smtClean="0">
                <a:latin typeface="+mj-lt"/>
              </a:rPr>
              <a:t>Author’s word choice, imagery, setting (</a:t>
            </a:r>
            <a:r>
              <a:rPr lang="en-US" sz="3200" b="1" dirty="0" smtClean="0">
                <a:latin typeface="+mj-lt"/>
              </a:rPr>
              <a:t>the importance of place</a:t>
            </a:r>
            <a:r>
              <a:rPr lang="en-US" sz="3200" dirty="0" smtClean="0">
                <a:latin typeface="+mj-lt"/>
              </a:rPr>
              <a:t>)</a:t>
            </a:r>
          </a:p>
          <a:p>
            <a:r>
              <a:rPr lang="en-US" sz="3200" dirty="0" smtClean="0">
                <a:latin typeface="+mj-lt"/>
              </a:rPr>
              <a:t>“I was broken in the body, soul, and spirit” – Douglass</a:t>
            </a:r>
          </a:p>
          <a:p>
            <a:r>
              <a:rPr lang="en-US" sz="3200" dirty="0" smtClean="0">
                <a:latin typeface="+mj-lt"/>
              </a:rPr>
              <a:t>“beast-like stupor”</a:t>
            </a:r>
          </a:p>
          <a:p>
            <a:r>
              <a:rPr lang="en-US" sz="3200" b="1" dirty="0" smtClean="0">
                <a:solidFill>
                  <a:schemeClr val="accent1">
                    <a:lumMod val="50000"/>
                  </a:schemeClr>
                </a:solidFill>
                <a:latin typeface="+mj-lt"/>
              </a:rPr>
              <a:t>Transformation</a:t>
            </a:r>
          </a:p>
          <a:p>
            <a:pPr lvl="1"/>
            <a:r>
              <a:rPr lang="en-US" sz="2800" b="1" dirty="0" smtClean="0">
                <a:solidFill>
                  <a:schemeClr val="accent1">
                    <a:lumMod val="50000"/>
                  </a:schemeClr>
                </a:solidFill>
                <a:latin typeface="+mj-lt"/>
              </a:rPr>
              <a:t>Or lack thereof…</a:t>
            </a:r>
            <a:endParaRPr lang="en-US" sz="2800" b="1" dirty="0">
              <a:solidFill>
                <a:schemeClr val="accent1">
                  <a:lumMod val="50000"/>
                </a:schemeClr>
              </a:solidFill>
              <a:latin typeface="+mj-lt"/>
            </a:endParaRPr>
          </a:p>
        </p:txBody>
      </p:sp>
      <p:pic>
        <p:nvPicPr>
          <p:cNvPr id="2050" name="Picture 2" descr="https://encrypted-tbn0.gstatic.com/images?q=tbn:ANd9GcQa7ihOTLlA5rf_3WfML3vTVqkRhGDdU4HAb10-vk6s5K-Jz3Zr2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87583"/>
            <a:ext cx="2878571" cy="408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62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2" y="457200"/>
            <a:ext cx="7024744" cy="343936"/>
          </a:xfrm>
        </p:spPr>
        <p:txBody>
          <a:bodyPr>
            <a:normAutofit fontScale="90000"/>
          </a:bodyPr>
          <a:lstStyle/>
          <a:p>
            <a:r>
              <a:rPr lang="en-US" dirty="0"/>
              <a:t>Frederick Douglass</a:t>
            </a:r>
          </a:p>
        </p:txBody>
      </p:sp>
      <p:sp>
        <p:nvSpPr>
          <p:cNvPr id="3" name="Content Placeholder 2"/>
          <p:cNvSpPr>
            <a:spLocks noGrp="1"/>
          </p:cNvSpPr>
          <p:nvPr>
            <p:ph idx="1"/>
          </p:nvPr>
        </p:nvSpPr>
        <p:spPr>
          <a:xfrm>
            <a:off x="533400" y="1295400"/>
            <a:ext cx="8458200" cy="5410200"/>
          </a:xfrm>
        </p:spPr>
        <p:txBody>
          <a:bodyPr>
            <a:noAutofit/>
          </a:bodyPr>
          <a:lstStyle/>
          <a:p>
            <a:r>
              <a:rPr lang="en-US" sz="2000" dirty="0">
                <a:solidFill>
                  <a:schemeClr val="tx1"/>
                </a:solidFill>
              </a:rPr>
              <a:t>Slave for 21 years before he escaped to freedom</a:t>
            </a:r>
          </a:p>
          <a:p>
            <a:r>
              <a:rPr lang="en-US" sz="2000" dirty="0">
                <a:solidFill>
                  <a:schemeClr val="tx1"/>
                </a:solidFill>
              </a:rPr>
              <a:t>His former owner, Mrs. Auld, taught him to read. He also educated himself by reading a textbook on public speaking (</a:t>
            </a:r>
            <a:r>
              <a:rPr lang="en-US" sz="2000" i="1" dirty="0">
                <a:solidFill>
                  <a:schemeClr val="tx1"/>
                </a:solidFill>
              </a:rPr>
              <a:t>The Columbian Orator)</a:t>
            </a:r>
            <a:endParaRPr lang="en-US" sz="2000" dirty="0">
              <a:solidFill>
                <a:schemeClr val="tx1"/>
              </a:solidFill>
            </a:endParaRPr>
          </a:p>
          <a:p>
            <a:pPr lvl="1"/>
            <a:r>
              <a:rPr lang="en-US" sz="2000" dirty="0">
                <a:solidFill>
                  <a:schemeClr val="tx1"/>
                </a:solidFill>
              </a:rPr>
              <a:t>Illegal for slave owners to educate slaves</a:t>
            </a:r>
          </a:p>
          <a:p>
            <a:r>
              <a:rPr lang="en-US" sz="2000" dirty="0">
                <a:solidFill>
                  <a:schemeClr val="tx1"/>
                </a:solidFill>
              </a:rPr>
              <a:t>Lectured for the Massachusetts Anti-Slavery Society</a:t>
            </a:r>
          </a:p>
          <a:p>
            <a:pPr lvl="1"/>
            <a:r>
              <a:rPr lang="en-US" sz="2000" dirty="0">
                <a:solidFill>
                  <a:schemeClr val="tx1"/>
                </a:solidFill>
              </a:rPr>
              <a:t>Wrote </a:t>
            </a:r>
            <a:r>
              <a:rPr lang="en-US" sz="2000" i="1" dirty="0">
                <a:solidFill>
                  <a:schemeClr val="tx1"/>
                </a:solidFill>
              </a:rPr>
              <a:t>Narrative of the Life of Frederick Douglass</a:t>
            </a:r>
          </a:p>
          <a:p>
            <a:pPr lvl="1"/>
            <a:r>
              <a:rPr lang="en-US" sz="2000" dirty="0">
                <a:solidFill>
                  <a:schemeClr val="tx1"/>
                </a:solidFill>
              </a:rPr>
              <a:t>Traveled </a:t>
            </a:r>
            <a:r>
              <a:rPr lang="en-US" sz="2000" dirty="0" smtClean="0">
                <a:solidFill>
                  <a:schemeClr val="tx1"/>
                </a:solidFill>
              </a:rPr>
              <a:t>to Britain </a:t>
            </a:r>
            <a:r>
              <a:rPr lang="en-US" sz="2000" dirty="0">
                <a:solidFill>
                  <a:schemeClr val="tx1"/>
                </a:solidFill>
              </a:rPr>
              <a:t>to avoid being recaptured, friends raised money to buy his freedom when he returned</a:t>
            </a:r>
          </a:p>
          <a:p>
            <a:pPr lvl="1"/>
            <a:r>
              <a:rPr lang="en-US" sz="2000" dirty="0">
                <a:solidFill>
                  <a:schemeClr val="tx1"/>
                </a:solidFill>
              </a:rPr>
              <a:t>Founded anti-slavery newspaper, </a:t>
            </a:r>
            <a:r>
              <a:rPr lang="en-US" sz="2000" i="1" dirty="0">
                <a:solidFill>
                  <a:schemeClr val="tx1"/>
                </a:solidFill>
              </a:rPr>
              <a:t>North Star. </a:t>
            </a:r>
          </a:p>
          <a:p>
            <a:pPr lvl="1"/>
            <a:r>
              <a:rPr lang="en-US" sz="2000" dirty="0">
                <a:solidFill>
                  <a:schemeClr val="tx1"/>
                </a:solidFill>
              </a:rPr>
              <a:t>Advised Lincoln about slavery and black soldiers serving in the Union Army during the Civil War. </a:t>
            </a:r>
          </a:p>
          <a:p>
            <a:r>
              <a:rPr lang="en-US" sz="2000" dirty="0">
                <a:solidFill>
                  <a:schemeClr val="tx1"/>
                </a:solidFill>
              </a:rPr>
              <a:t>Goal was to achieve civil rights for all African Americans.</a:t>
            </a:r>
          </a:p>
        </p:txBody>
      </p:sp>
    </p:spTree>
    <p:extLst>
      <p:ext uri="{BB962C8B-B14F-4D97-AF65-F5344CB8AC3E}">
        <p14:creationId xmlns:p14="http://schemas.microsoft.com/office/powerpoint/2010/main" val="39902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Huck Finn</a:t>
            </a:r>
            <a:r>
              <a:rPr lang="en-US" dirty="0"/>
              <a:t> presentations </a:t>
            </a:r>
            <a:endParaRPr lang="en-US" i="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9002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228" y="381000"/>
            <a:ext cx="7024744" cy="533400"/>
          </a:xfrm>
        </p:spPr>
        <p:txBody>
          <a:bodyPr>
            <a:normAutofit fontScale="90000"/>
          </a:bodyPr>
          <a:lstStyle/>
          <a:p>
            <a:r>
              <a:rPr lang="en-US" dirty="0"/>
              <a:t>Harriet Jacobs</a:t>
            </a:r>
          </a:p>
        </p:txBody>
      </p:sp>
      <p:sp>
        <p:nvSpPr>
          <p:cNvPr id="3" name="Content Placeholder 2"/>
          <p:cNvSpPr>
            <a:spLocks noGrp="1"/>
          </p:cNvSpPr>
          <p:nvPr>
            <p:ph idx="1"/>
          </p:nvPr>
        </p:nvSpPr>
        <p:spPr>
          <a:xfrm>
            <a:off x="457200" y="1295400"/>
            <a:ext cx="8458200" cy="5486400"/>
          </a:xfrm>
        </p:spPr>
        <p:txBody>
          <a:bodyPr>
            <a:normAutofit/>
          </a:bodyPr>
          <a:lstStyle/>
          <a:p>
            <a:r>
              <a:rPr lang="en-US" sz="2400" dirty="0">
                <a:solidFill>
                  <a:schemeClr val="tx1"/>
                </a:solidFill>
              </a:rPr>
              <a:t>Born into slavery. First owner was kind, but then was willed to a </a:t>
            </a:r>
            <a:r>
              <a:rPr lang="en-US" sz="2400" dirty="0" smtClean="0">
                <a:solidFill>
                  <a:schemeClr val="tx1"/>
                </a:solidFill>
              </a:rPr>
              <a:t>5-year </a:t>
            </a:r>
            <a:r>
              <a:rPr lang="en-US" sz="2400" dirty="0">
                <a:solidFill>
                  <a:schemeClr val="tx1"/>
                </a:solidFill>
              </a:rPr>
              <a:t>old child of Dr. James </a:t>
            </a:r>
            <a:r>
              <a:rPr lang="en-US" sz="2400" dirty="0" err="1">
                <a:solidFill>
                  <a:schemeClr val="tx1"/>
                </a:solidFill>
              </a:rPr>
              <a:t>Norcom</a:t>
            </a:r>
            <a:r>
              <a:rPr lang="en-US" sz="2400" dirty="0">
                <a:solidFill>
                  <a:schemeClr val="tx1"/>
                </a:solidFill>
              </a:rPr>
              <a:t> (Dr. Flint). </a:t>
            </a:r>
            <a:r>
              <a:rPr lang="en-US" sz="2400" dirty="0" err="1" smtClean="0">
                <a:solidFill>
                  <a:schemeClr val="tx1"/>
                </a:solidFill>
              </a:rPr>
              <a:t>Norcom</a:t>
            </a:r>
            <a:r>
              <a:rPr lang="en-US" sz="2400" dirty="0" smtClean="0">
                <a:solidFill>
                  <a:schemeClr val="tx1"/>
                </a:solidFill>
              </a:rPr>
              <a:t> </a:t>
            </a:r>
            <a:r>
              <a:rPr lang="en-US" sz="2400" dirty="0">
                <a:solidFill>
                  <a:schemeClr val="tx1"/>
                </a:solidFill>
              </a:rPr>
              <a:t>began to sexually abuse her. </a:t>
            </a:r>
          </a:p>
          <a:p>
            <a:r>
              <a:rPr lang="en-US" sz="2400" dirty="0">
                <a:solidFill>
                  <a:schemeClr val="tx1"/>
                </a:solidFill>
              </a:rPr>
              <a:t>She finally decided to run away </a:t>
            </a:r>
          </a:p>
          <a:p>
            <a:r>
              <a:rPr lang="en-US" sz="2400" dirty="0">
                <a:solidFill>
                  <a:schemeClr val="tx1"/>
                </a:solidFill>
              </a:rPr>
              <a:t>She hid in a tiny space in her grandmother’s attic for seven years. </a:t>
            </a:r>
          </a:p>
          <a:p>
            <a:r>
              <a:rPr lang="en-US" sz="2400" dirty="0">
                <a:solidFill>
                  <a:schemeClr val="tx1"/>
                </a:solidFill>
              </a:rPr>
              <a:t>Finally escaped to New York, where she worked as a nanny for a white family.</a:t>
            </a:r>
          </a:p>
          <a:p>
            <a:pPr lvl="1"/>
            <a:r>
              <a:rPr lang="en-US" sz="2000" dirty="0">
                <a:solidFill>
                  <a:schemeClr val="tx1"/>
                </a:solidFill>
              </a:rPr>
              <a:t>Became involved in the abolitionist movement; published </a:t>
            </a:r>
            <a:r>
              <a:rPr lang="en-US" sz="2000" dirty="0" smtClean="0">
                <a:solidFill>
                  <a:schemeClr val="tx1"/>
                </a:solidFill>
              </a:rPr>
              <a:t>“Incidents </a:t>
            </a:r>
            <a:r>
              <a:rPr lang="en-US" sz="2000" dirty="0">
                <a:solidFill>
                  <a:schemeClr val="tx1"/>
                </a:solidFill>
              </a:rPr>
              <a:t>of a Slave </a:t>
            </a:r>
            <a:r>
              <a:rPr lang="en-US" sz="2000" dirty="0" smtClean="0">
                <a:solidFill>
                  <a:schemeClr val="tx1"/>
                </a:solidFill>
              </a:rPr>
              <a:t>Girl”</a:t>
            </a:r>
            <a:endParaRPr lang="en-US" sz="2000" dirty="0">
              <a:solidFill>
                <a:schemeClr val="tx1"/>
              </a:solidFill>
            </a:endParaRPr>
          </a:p>
          <a:p>
            <a:r>
              <a:rPr lang="en-US" sz="2400" dirty="0">
                <a:solidFill>
                  <a:schemeClr val="tx1"/>
                </a:solidFill>
              </a:rPr>
              <a:t>Always worried that she would be caught, a worry most runaway slaves had. </a:t>
            </a:r>
          </a:p>
          <a:p>
            <a:pPr>
              <a:buNone/>
            </a:pPr>
            <a:endParaRPr lang="en-US" dirty="0"/>
          </a:p>
        </p:txBody>
      </p:sp>
    </p:spTree>
    <p:extLst>
      <p:ext uri="{BB962C8B-B14F-4D97-AF65-F5344CB8AC3E}">
        <p14:creationId xmlns:p14="http://schemas.microsoft.com/office/powerpoint/2010/main" val="1350809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0/0e/Jim_and_ghost_huck_finn.jpg"/>
          <p:cNvPicPr>
            <a:picLocks noChangeAspect="1" noChangeArrowheads="1"/>
          </p:cNvPicPr>
          <p:nvPr/>
        </p:nvPicPr>
        <p:blipFill>
          <a:blip r:embed="rId2" cstate="print"/>
          <a:srcRect/>
          <a:stretch>
            <a:fillRect/>
          </a:stretch>
        </p:blipFill>
        <p:spPr bwMode="auto">
          <a:xfrm>
            <a:off x="4648200" y="1066800"/>
            <a:ext cx="4267444" cy="3288031"/>
          </a:xfrm>
          <a:prstGeom prst="rect">
            <a:avLst/>
          </a:prstGeom>
          <a:noFill/>
        </p:spPr>
      </p:pic>
      <p:sp>
        <p:nvSpPr>
          <p:cNvPr id="2" name="Title 1"/>
          <p:cNvSpPr>
            <a:spLocks noGrp="1"/>
          </p:cNvSpPr>
          <p:nvPr>
            <p:ph type="title"/>
          </p:nvPr>
        </p:nvSpPr>
        <p:spPr>
          <a:xfrm>
            <a:off x="1447800" y="383076"/>
            <a:ext cx="6705600" cy="715962"/>
          </a:xfrm>
        </p:spPr>
        <p:txBody>
          <a:bodyPr/>
          <a:lstStyle/>
          <a:p>
            <a:r>
              <a:rPr lang="en-US" dirty="0" smtClean="0"/>
              <a:t>Relation to Huck Finn</a:t>
            </a:r>
            <a:endParaRPr lang="en-US" dirty="0"/>
          </a:p>
        </p:txBody>
      </p:sp>
      <p:sp>
        <p:nvSpPr>
          <p:cNvPr id="3" name="Content Placeholder 2"/>
          <p:cNvSpPr>
            <a:spLocks noGrp="1"/>
          </p:cNvSpPr>
          <p:nvPr>
            <p:ph idx="1"/>
          </p:nvPr>
        </p:nvSpPr>
        <p:spPr>
          <a:xfrm>
            <a:off x="457200" y="1417320"/>
            <a:ext cx="4343400" cy="5288280"/>
          </a:xfrm>
        </p:spPr>
        <p:txBody>
          <a:bodyPr>
            <a:normAutofit fontScale="92500" lnSpcReduction="20000"/>
          </a:bodyPr>
          <a:lstStyle/>
          <a:p>
            <a:r>
              <a:rPr lang="en-US" sz="2400" dirty="0" smtClean="0">
                <a:latin typeface="+mj-lt"/>
              </a:rPr>
              <a:t>1845 – Douglass published his narrative</a:t>
            </a:r>
          </a:p>
          <a:p>
            <a:r>
              <a:rPr lang="en-US" sz="2400" dirty="0" smtClean="0">
                <a:latin typeface="+mj-lt"/>
              </a:rPr>
              <a:t>1875 – Twain published Huck Finn</a:t>
            </a:r>
          </a:p>
          <a:p>
            <a:r>
              <a:rPr lang="en-US" sz="2400" i="1" dirty="0" smtClean="0">
                <a:latin typeface="+mj-lt"/>
              </a:rPr>
              <a:t>As you read:</a:t>
            </a:r>
          </a:p>
          <a:p>
            <a:pPr lvl="1"/>
            <a:r>
              <a:rPr lang="en-US" sz="2400" dirty="0" smtClean="0">
                <a:latin typeface="+mj-lt"/>
              </a:rPr>
              <a:t>If Twain was well aware of these slave narratives and their power and purpose, as he certainly was, </a:t>
            </a:r>
            <a:r>
              <a:rPr lang="en-US" sz="2400" b="1" dirty="0" smtClean="0">
                <a:solidFill>
                  <a:schemeClr val="accent1">
                    <a:lumMod val="50000"/>
                  </a:schemeClr>
                </a:solidFill>
                <a:latin typeface="+mj-lt"/>
              </a:rPr>
              <a:t>why</a:t>
            </a:r>
            <a:r>
              <a:rPr lang="en-US" sz="2400" dirty="0" smtClean="0">
                <a:solidFill>
                  <a:schemeClr val="accent1">
                    <a:lumMod val="50000"/>
                  </a:schemeClr>
                </a:solidFill>
                <a:latin typeface="+mj-lt"/>
              </a:rPr>
              <a:t> do you think he wrote this novel</a:t>
            </a:r>
            <a:r>
              <a:rPr lang="en-US" sz="2400" dirty="0" smtClean="0">
                <a:latin typeface="+mj-lt"/>
              </a:rPr>
              <a:t>? And particularly in the way that he chose to write it?</a:t>
            </a:r>
          </a:p>
          <a:p>
            <a:pPr lvl="1"/>
            <a:r>
              <a:rPr lang="en-US" sz="3200" dirty="0" smtClean="0">
                <a:latin typeface="+mj-lt"/>
              </a:rPr>
              <a:t>How does Twain’s </a:t>
            </a:r>
            <a:r>
              <a:rPr lang="en-US" sz="3200" b="1" dirty="0" smtClean="0">
                <a:latin typeface="+mj-lt"/>
              </a:rPr>
              <a:t>writing style </a:t>
            </a:r>
            <a:r>
              <a:rPr lang="en-US" sz="3200" dirty="0" smtClean="0">
                <a:latin typeface="+mj-lt"/>
              </a:rPr>
              <a:t>reveal his </a:t>
            </a:r>
            <a:r>
              <a:rPr lang="en-US" sz="3200" b="1" dirty="0" smtClean="0">
                <a:latin typeface="+mj-lt"/>
              </a:rPr>
              <a:t>purpose</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799133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024744" cy="572536"/>
          </a:xfrm>
        </p:spPr>
        <p:txBody>
          <a:bodyPr>
            <a:normAutofit fontScale="90000"/>
          </a:bodyPr>
          <a:lstStyle/>
          <a:p>
            <a:r>
              <a:rPr lang="en-US" dirty="0"/>
              <a:t>Slave Narrative Jigsaw</a:t>
            </a:r>
          </a:p>
        </p:txBody>
      </p:sp>
      <p:sp>
        <p:nvSpPr>
          <p:cNvPr id="3" name="Content Placeholder 2"/>
          <p:cNvSpPr>
            <a:spLocks noGrp="1"/>
          </p:cNvSpPr>
          <p:nvPr>
            <p:ph idx="1"/>
          </p:nvPr>
        </p:nvSpPr>
        <p:spPr>
          <a:xfrm>
            <a:off x="533400" y="1219200"/>
            <a:ext cx="8305800" cy="5410200"/>
          </a:xfrm>
        </p:spPr>
        <p:txBody>
          <a:bodyPr>
            <a:noAutofit/>
          </a:bodyPr>
          <a:lstStyle/>
          <a:p>
            <a:r>
              <a:rPr lang="en-US" sz="3200" dirty="0">
                <a:solidFill>
                  <a:schemeClr val="tx1"/>
                </a:solidFill>
              </a:rPr>
              <a:t>We will be having a jigsaw in class </a:t>
            </a:r>
            <a:r>
              <a:rPr lang="en-US" sz="3200">
                <a:solidFill>
                  <a:schemeClr val="tx1"/>
                </a:solidFill>
              </a:rPr>
              <a:t>on </a:t>
            </a:r>
            <a:r>
              <a:rPr lang="en-US" sz="3200" smtClean="0">
                <a:solidFill>
                  <a:schemeClr val="tx1"/>
                </a:solidFill>
              </a:rPr>
              <a:t>Friday, </a:t>
            </a:r>
            <a:r>
              <a:rPr lang="en-US" sz="3200" dirty="0">
                <a:solidFill>
                  <a:schemeClr val="tx1"/>
                </a:solidFill>
              </a:rPr>
              <a:t>based on two essays.</a:t>
            </a:r>
          </a:p>
          <a:p>
            <a:pPr lvl="1"/>
            <a:r>
              <a:rPr lang="en-US" sz="2800" i="1" dirty="0">
                <a:solidFill>
                  <a:schemeClr val="tx1"/>
                </a:solidFill>
              </a:rPr>
              <a:t>Narrative of the Life of Frederick Douglass </a:t>
            </a:r>
            <a:r>
              <a:rPr lang="en-US" sz="2800" dirty="0">
                <a:solidFill>
                  <a:schemeClr val="tx1"/>
                </a:solidFill>
              </a:rPr>
              <a:t>(560-569)</a:t>
            </a:r>
          </a:p>
          <a:p>
            <a:pPr lvl="1"/>
            <a:r>
              <a:rPr lang="en-US" sz="2800" dirty="0" smtClean="0">
                <a:solidFill>
                  <a:schemeClr val="tx1"/>
                </a:solidFill>
              </a:rPr>
              <a:t>“Incidents </a:t>
            </a:r>
            <a:r>
              <a:rPr lang="en-US" sz="2800" dirty="0">
                <a:solidFill>
                  <a:schemeClr val="tx1"/>
                </a:solidFill>
              </a:rPr>
              <a:t>in the Life of a Slave </a:t>
            </a:r>
            <a:r>
              <a:rPr lang="en-US" sz="2800" dirty="0" smtClean="0">
                <a:solidFill>
                  <a:schemeClr val="tx1"/>
                </a:solidFill>
              </a:rPr>
              <a:t>Girl” </a:t>
            </a:r>
            <a:r>
              <a:rPr lang="en-US" sz="2800" dirty="0">
                <a:solidFill>
                  <a:schemeClr val="tx1"/>
                </a:solidFill>
              </a:rPr>
              <a:t>(574-579)</a:t>
            </a:r>
          </a:p>
          <a:p>
            <a:r>
              <a:rPr lang="en-US" sz="3200" dirty="0">
                <a:solidFill>
                  <a:schemeClr val="tx1"/>
                </a:solidFill>
              </a:rPr>
              <a:t>Read the </a:t>
            </a:r>
            <a:r>
              <a:rPr lang="en-US" sz="3200" dirty="0" smtClean="0">
                <a:solidFill>
                  <a:schemeClr val="tx1"/>
                </a:solidFill>
              </a:rPr>
              <a:t>story, </a:t>
            </a:r>
            <a:r>
              <a:rPr lang="en-US" sz="3200" dirty="0">
                <a:solidFill>
                  <a:schemeClr val="tx1"/>
                </a:solidFill>
              </a:rPr>
              <a:t>then answer the </a:t>
            </a:r>
            <a:r>
              <a:rPr lang="en-US" sz="3200" dirty="0" smtClean="0">
                <a:solidFill>
                  <a:schemeClr val="tx1"/>
                </a:solidFill>
              </a:rPr>
              <a:t>reading questions. </a:t>
            </a:r>
            <a:endParaRPr lang="en-US" sz="3200" dirty="0">
              <a:solidFill>
                <a:schemeClr val="tx1"/>
              </a:solidFill>
            </a:endParaRPr>
          </a:p>
          <a:p>
            <a:pPr lvl="1"/>
            <a:r>
              <a:rPr lang="en-US" sz="2800" dirty="0">
                <a:solidFill>
                  <a:schemeClr val="tx1"/>
                </a:solidFill>
              </a:rPr>
              <a:t>Also provide quotes/facts to support answers</a:t>
            </a:r>
          </a:p>
        </p:txBody>
      </p:sp>
    </p:spTree>
    <p:extLst>
      <p:ext uri="{BB962C8B-B14F-4D97-AF65-F5344CB8AC3E}">
        <p14:creationId xmlns:p14="http://schemas.microsoft.com/office/powerpoint/2010/main" val="2474386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024744" cy="496336"/>
          </a:xfrm>
        </p:spPr>
        <p:txBody>
          <a:bodyPr>
            <a:normAutofit fontScale="90000"/>
          </a:bodyPr>
          <a:lstStyle/>
          <a:p>
            <a:r>
              <a:rPr lang="en-US" dirty="0" smtClean="0"/>
              <a:t>Reading Questions </a:t>
            </a:r>
            <a:r>
              <a:rPr lang="en-US" dirty="0"/>
              <a:t>	</a:t>
            </a:r>
          </a:p>
        </p:txBody>
      </p:sp>
      <p:sp>
        <p:nvSpPr>
          <p:cNvPr id="3" name="Content Placeholder 2"/>
          <p:cNvSpPr>
            <a:spLocks noGrp="1"/>
          </p:cNvSpPr>
          <p:nvPr>
            <p:ph idx="1"/>
          </p:nvPr>
        </p:nvSpPr>
        <p:spPr>
          <a:xfrm>
            <a:off x="685800" y="1219200"/>
            <a:ext cx="8305800" cy="5486400"/>
          </a:xfrm>
        </p:spPr>
        <p:txBody>
          <a:bodyPr>
            <a:normAutofit lnSpcReduction="10000"/>
          </a:bodyPr>
          <a:lstStyle/>
          <a:p>
            <a:pPr marL="525780" indent="-457200">
              <a:buFont typeface="+mj-lt"/>
              <a:buAutoNum type="arabicPeriod"/>
            </a:pPr>
            <a:r>
              <a:rPr lang="en-US" sz="2400" dirty="0">
                <a:solidFill>
                  <a:schemeClr val="tx1"/>
                </a:solidFill>
              </a:rPr>
              <a:t>Summary of your reading, including the effects of slavery</a:t>
            </a:r>
          </a:p>
          <a:p>
            <a:pPr marL="525780" indent="-457200">
              <a:buFont typeface="+mj-lt"/>
              <a:buAutoNum type="arabicPeriod"/>
            </a:pPr>
            <a:r>
              <a:rPr lang="en-US" sz="2400" dirty="0">
                <a:solidFill>
                  <a:schemeClr val="tx1"/>
                </a:solidFill>
              </a:rPr>
              <a:t>Conclude which conflicts the author struggles with. Internal? Emotional? Explain…</a:t>
            </a:r>
          </a:p>
          <a:p>
            <a:pPr marL="525780" indent="-457200">
              <a:buFont typeface="+mj-lt"/>
              <a:buAutoNum type="arabicPeriod"/>
            </a:pPr>
            <a:r>
              <a:rPr lang="en-US" sz="2400" dirty="0">
                <a:solidFill>
                  <a:schemeClr val="tx1"/>
                </a:solidFill>
              </a:rPr>
              <a:t>Determine the effect of the authors writing style on the reader. (are they convincing, making their argument)</a:t>
            </a:r>
          </a:p>
          <a:p>
            <a:pPr marL="525780" indent="-457200">
              <a:buFont typeface="+mj-lt"/>
              <a:buAutoNum type="arabicPeriod"/>
            </a:pPr>
            <a:r>
              <a:rPr lang="en-US" sz="2400" dirty="0">
                <a:solidFill>
                  <a:schemeClr val="tx1"/>
                </a:solidFill>
              </a:rPr>
              <a:t>Determine the price of freedom. Explain.</a:t>
            </a:r>
          </a:p>
          <a:p>
            <a:pPr marL="525780" indent="-457200">
              <a:buFont typeface="+mj-lt"/>
              <a:buAutoNum type="arabicPeriod"/>
            </a:pPr>
            <a:r>
              <a:rPr lang="en-US" sz="2400" dirty="0">
                <a:solidFill>
                  <a:schemeClr val="tx1"/>
                </a:solidFill>
              </a:rPr>
              <a:t>To what extent is it possible to set yourself free? Explain.</a:t>
            </a:r>
          </a:p>
          <a:p>
            <a:pPr marL="525780" indent="-457200">
              <a:buFont typeface="+mj-lt"/>
              <a:buAutoNum type="arabicPeriod"/>
            </a:pPr>
            <a:r>
              <a:rPr lang="en-US" sz="2400" dirty="0">
                <a:solidFill>
                  <a:schemeClr val="tx1"/>
                </a:solidFill>
              </a:rPr>
              <a:t>How does reading this impact your understanding of Jim and his desires?</a:t>
            </a:r>
          </a:p>
          <a:p>
            <a:pPr marL="525780" indent="-457200">
              <a:buFont typeface="+mj-lt"/>
              <a:buAutoNum type="arabicPeriod"/>
            </a:pPr>
            <a:r>
              <a:rPr lang="en-US" sz="2400" dirty="0">
                <a:solidFill>
                  <a:schemeClr val="tx1"/>
                </a:solidFill>
              </a:rPr>
              <a:t>How does reading this impact your understanding of Huck and his concern with being an Abolitionist? </a:t>
            </a:r>
          </a:p>
          <a:p>
            <a:pPr marL="525780" indent="-457200">
              <a:buFont typeface="+mj-lt"/>
              <a:buAutoNum type="arabicPeriod"/>
            </a:pPr>
            <a:endParaRPr lang="en-US" dirty="0"/>
          </a:p>
        </p:txBody>
      </p:sp>
    </p:spTree>
    <p:extLst>
      <p:ext uri="{BB962C8B-B14F-4D97-AF65-F5344CB8AC3E}">
        <p14:creationId xmlns:p14="http://schemas.microsoft.com/office/powerpoint/2010/main" val="3058733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024744" cy="838200"/>
          </a:xfrm>
        </p:spPr>
        <p:txBody>
          <a:bodyPr/>
          <a:lstStyle/>
          <a:p>
            <a:r>
              <a:rPr lang="en-US" dirty="0" smtClean="0"/>
              <a:t>Slave Narrative Jigsaw </a:t>
            </a:r>
            <a:endParaRPr lang="en-US" dirty="0"/>
          </a:p>
        </p:txBody>
      </p:sp>
      <p:sp>
        <p:nvSpPr>
          <p:cNvPr id="3" name="Content Placeholder 2"/>
          <p:cNvSpPr>
            <a:spLocks noGrp="1"/>
          </p:cNvSpPr>
          <p:nvPr>
            <p:ph idx="1"/>
          </p:nvPr>
        </p:nvSpPr>
        <p:spPr>
          <a:xfrm>
            <a:off x="685800" y="1295400"/>
            <a:ext cx="8305800" cy="5410200"/>
          </a:xfrm>
        </p:spPr>
        <p:txBody>
          <a:bodyPr>
            <a:noAutofit/>
          </a:bodyPr>
          <a:lstStyle/>
          <a:p>
            <a:r>
              <a:rPr lang="en-US" sz="2600" dirty="0" smtClean="0">
                <a:solidFill>
                  <a:schemeClr val="tx1"/>
                </a:solidFill>
              </a:rPr>
              <a:t>Step 1: You will </a:t>
            </a:r>
            <a:r>
              <a:rPr lang="en-US" sz="2600" dirty="0">
                <a:solidFill>
                  <a:schemeClr val="tx1"/>
                </a:solidFill>
              </a:rPr>
              <a:t>have 10 minutes to summarize the reading and share your question </a:t>
            </a:r>
            <a:r>
              <a:rPr lang="en-US" sz="2600" dirty="0" smtClean="0">
                <a:solidFill>
                  <a:schemeClr val="tx1"/>
                </a:solidFill>
              </a:rPr>
              <a:t>responses with the person who read the same essay as you</a:t>
            </a:r>
            <a:endParaRPr lang="en-US" sz="2600" dirty="0">
              <a:solidFill>
                <a:schemeClr val="tx1"/>
              </a:solidFill>
            </a:endParaRPr>
          </a:p>
          <a:p>
            <a:r>
              <a:rPr lang="en-US" sz="2600" dirty="0" smtClean="0">
                <a:solidFill>
                  <a:schemeClr val="tx1"/>
                </a:solidFill>
              </a:rPr>
              <a:t>Step 2: Mixed </a:t>
            </a:r>
            <a:r>
              <a:rPr lang="en-US" sz="2600" dirty="0">
                <a:solidFill>
                  <a:schemeClr val="tx1"/>
                </a:solidFill>
              </a:rPr>
              <a:t>group </a:t>
            </a:r>
            <a:r>
              <a:rPr lang="en-US" sz="2600" dirty="0" smtClean="0">
                <a:solidFill>
                  <a:schemeClr val="tx1"/>
                </a:solidFill>
              </a:rPr>
              <a:t>discussion with whole table</a:t>
            </a:r>
            <a:endParaRPr lang="en-US" sz="2600" dirty="0">
              <a:solidFill>
                <a:schemeClr val="tx1"/>
              </a:solidFill>
            </a:endParaRPr>
          </a:p>
          <a:p>
            <a:r>
              <a:rPr lang="en-US" sz="2600" dirty="0" smtClean="0">
                <a:solidFill>
                  <a:schemeClr val="tx1"/>
                </a:solidFill>
              </a:rPr>
              <a:t>Step 3: Group </a:t>
            </a:r>
            <a:r>
              <a:rPr lang="en-US" sz="2600" dirty="0">
                <a:solidFill>
                  <a:schemeClr val="tx1"/>
                </a:solidFill>
              </a:rPr>
              <a:t>assignment: write a letter to President Lincoln from Jim, highlighting why slavery should be abolished in America. </a:t>
            </a:r>
          </a:p>
          <a:p>
            <a:pPr lvl="1"/>
            <a:r>
              <a:rPr lang="en-US" sz="2600" dirty="0">
                <a:solidFill>
                  <a:schemeClr val="tx1"/>
                </a:solidFill>
              </a:rPr>
              <a:t>Use evidence from the two essays to support your argument</a:t>
            </a:r>
          </a:p>
          <a:p>
            <a:pPr lvl="1"/>
            <a:r>
              <a:rPr lang="en-US" sz="2600" dirty="0">
                <a:solidFill>
                  <a:schemeClr val="tx1"/>
                </a:solidFill>
              </a:rPr>
              <a:t>About one-two paragraphs</a:t>
            </a:r>
          </a:p>
        </p:txBody>
      </p:sp>
    </p:spTree>
    <p:extLst>
      <p:ext uri="{BB962C8B-B14F-4D97-AF65-F5344CB8AC3E}">
        <p14:creationId xmlns:p14="http://schemas.microsoft.com/office/powerpoint/2010/main" val="720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Walt Whitman Poetry</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217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685800" y="1524000"/>
            <a:ext cx="8229599" cy="4953000"/>
          </a:xfrm>
        </p:spPr>
        <p:txBody>
          <a:bodyPr>
            <a:noAutofit/>
          </a:bodyPr>
          <a:lstStyle/>
          <a:p>
            <a:r>
              <a:rPr lang="en-US" sz="3800" dirty="0" smtClean="0"/>
              <a:t>I can read and analyze poetry for historical context.</a:t>
            </a:r>
          </a:p>
          <a:p>
            <a:r>
              <a:rPr lang="en-US" sz="3800" dirty="0" smtClean="0"/>
              <a:t>I can collaborate with classmates to analyze literature. </a:t>
            </a:r>
            <a:endParaRPr lang="en-US" sz="3800" dirty="0"/>
          </a:p>
          <a:p>
            <a:r>
              <a:rPr lang="en-US" sz="3800" dirty="0" smtClean="0"/>
              <a:t>I can demonstrate an understanding of Realism and Transcendentalism.</a:t>
            </a:r>
            <a:endParaRPr lang="en-US" sz="3800" dirty="0"/>
          </a:p>
        </p:txBody>
      </p:sp>
    </p:spTree>
    <p:extLst>
      <p:ext uri="{BB962C8B-B14F-4D97-AF65-F5344CB8AC3E}">
        <p14:creationId xmlns:p14="http://schemas.microsoft.com/office/powerpoint/2010/main" val="3486628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88242" y="566035"/>
            <a:ext cx="9144000" cy="5810326"/>
          </a:xfrm>
          <a:prstGeom prst="rect">
            <a:avLst/>
          </a:prstGeom>
        </p:spPr>
      </p:pic>
      <p:sp>
        <p:nvSpPr>
          <p:cNvPr id="2" name="Title 1"/>
          <p:cNvSpPr>
            <a:spLocks noGrp="1"/>
          </p:cNvSpPr>
          <p:nvPr>
            <p:ph type="title"/>
          </p:nvPr>
        </p:nvSpPr>
        <p:spPr>
          <a:xfrm>
            <a:off x="196546" y="1215394"/>
            <a:ext cx="3904114" cy="5006296"/>
          </a:xfrm>
        </p:spPr>
        <p:txBody>
          <a:bodyPr>
            <a:normAutofit fontScale="90000"/>
          </a:bodyPr>
          <a:lstStyle/>
          <a:p>
            <a:r>
              <a:rPr lang="en-US" sz="4000" b="1" dirty="0">
                <a:solidFill>
                  <a:schemeClr val="tx1"/>
                </a:solidFill>
              </a:rPr>
              <a:t>“Do I contradict myself? Very well, then I contradict myself, I am large, I contain multitudes.”</a:t>
            </a:r>
            <a:r>
              <a:rPr lang="en-US" sz="4400" b="1" dirty="0">
                <a:solidFill>
                  <a:schemeClr val="tx1">
                    <a:lumMod val="95000"/>
                    <a:lumOff val="5000"/>
                  </a:schemeClr>
                </a:solidFill>
              </a:rPr>
              <a:t/>
            </a:r>
            <a:br>
              <a:rPr lang="en-US" sz="4400" b="1" dirty="0">
                <a:solidFill>
                  <a:schemeClr val="tx1">
                    <a:lumMod val="95000"/>
                    <a:lumOff val="5000"/>
                  </a:schemeClr>
                </a:solidFill>
              </a:rPr>
            </a:br>
            <a:endParaRPr lang="en-US" sz="4400" b="1" dirty="0">
              <a:solidFill>
                <a:schemeClr val="tx1">
                  <a:lumMod val="95000"/>
                  <a:lumOff val="5000"/>
                </a:schemeClr>
              </a:solidFill>
            </a:endParaRPr>
          </a:p>
        </p:txBody>
      </p:sp>
      <p:sp>
        <p:nvSpPr>
          <p:cNvPr id="3" name="Rectangle 2"/>
          <p:cNvSpPr/>
          <p:nvPr/>
        </p:nvSpPr>
        <p:spPr>
          <a:xfrm>
            <a:off x="5808472" y="569063"/>
            <a:ext cx="3335528" cy="646331"/>
          </a:xfrm>
          <a:prstGeom prst="rect">
            <a:avLst/>
          </a:prstGeom>
        </p:spPr>
        <p:txBody>
          <a:bodyPr wrap="none">
            <a:spAutoFit/>
          </a:bodyPr>
          <a:lstStyle/>
          <a:p>
            <a:r>
              <a:rPr lang="en-US" sz="3600" b="1" dirty="0">
                <a:solidFill>
                  <a:srgbClr val="C00000"/>
                </a:solidFill>
                <a:effectLst>
                  <a:outerShdw blurRad="38100" dist="38100" dir="2700000" algn="tl">
                    <a:srgbClr val="000000">
                      <a:alpha val="43137"/>
                    </a:srgbClr>
                  </a:outerShdw>
                </a:effectLst>
              </a:rPr>
              <a:t>Walt Whitman</a:t>
            </a:r>
          </a:p>
        </p:txBody>
      </p:sp>
    </p:spTree>
    <p:extLst>
      <p:ext uri="{BB962C8B-B14F-4D97-AF65-F5344CB8AC3E}">
        <p14:creationId xmlns:p14="http://schemas.microsoft.com/office/powerpoint/2010/main" val="22098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Walt Whitman</a:t>
            </a:r>
          </a:p>
        </p:txBody>
      </p:sp>
      <p:sp>
        <p:nvSpPr>
          <p:cNvPr id="3" name="Content Placeholder 2"/>
          <p:cNvSpPr>
            <a:spLocks noGrp="1"/>
          </p:cNvSpPr>
          <p:nvPr>
            <p:ph idx="1"/>
          </p:nvPr>
        </p:nvSpPr>
        <p:spPr>
          <a:xfrm>
            <a:off x="533400" y="1524000"/>
            <a:ext cx="8458200" cy="5029200"/>
          </a:xfrm>
        </p:spPr>
        <p:txBody>
          <a:bodyPr>
            <a:normAutofit/>
          </a:bodyPr>
          <a:lstStyle/>
          <a:p>
            <a:r>
              <a:rPr lang="en-US" sz="3600" dirty="0">
                <a:solidFill>
                  <a:schemeClr val="tx1"/>
                </a:solidFill>
              </a:rPr>
              <a:t>May 31, 1819 – March 26, 1892</a:t>
            </a:r>
          </a:p>
          <a:p>
            <a:r>
              <a:rPr lang="en-US" sz="3600" dirty="0">
                <a:solidFill>
                  <a:schemeClr val="tx1"/>
                </a:solidFill>
              </a:rPr>
              <a:t>Poet, essayist, journalist</a:t>
            </a:r>
          </a:p>
          <a:p>
            <a:r>
              <a:rPr lang="en-US" sz="3600" dirty="0">
                <a:solidFill>
                  <a:schemeClr val="tx1"/>
                </a:solidFill>
              </a:rPr>
              <a:t>A Humanist, Whitman was part of </a:t>
            </a:r>
            <a:r>
              <a:rPr lang="en-US" sz="3600" dirty="0" smtClean="0">
                <a:solidFill>
                  <a:schemeClr val="tx1"/>
                </a:solidFill>
              </a:rPr>
              <a:t>transition </a:t>
            </a:r>
            <a:r>
              <a:rPr lang="en-US" sz="3600" dirty="0">
                <a:solidFill>
                  <a:schemeClr val="tx1"/>
                </a:solidFill>
              </a:rPr>
              <a:t>from </a:t>
            </a:r>
            <a:r>
              <a:rPr lang="en-US" sz="3600" dirty="0" smtClean="0">
                <a:solidFill>
                  <a:schemeClr val="tx1"/>
                </a:solidFill>
              </a:rPr>
              <a:t>Transcendentalism </a:t>
            </a:r>
            <a:r>
              <a:rPr lang="en-US" sz="3600" dirty="0">
                <a:solidFill>
                  <a:schemeClr val="tx1"/>
                </a:solidFill>
              </a:rPr>
              <a:t>to Realism</a:t>
            </a:r>
          </a:p>
          <a:p>
            <a:r>
              <a:rPr lang="en-US" sz="3600" dirty="0">
                <a:solidFill>
                  <a:schemeClr val="tx1"/>
                </a:solidFill>
              </a:rPr>
              <a:t>Concerned with politics</a:t>
            </a:r>
          </a:p>
          <a:p>
            <a:r>
              <a:rPr lang="en-US" sz="3600" dirty="0">
                <a:solidFill>
                  <a:schemeClr val="tx1"/>
                </a:solidFill>
              </a:rPr>
              <a:t>Concluded formal schooling at age 11</a:t>
            </a:r>
          </a:p>
          <a:p>
            <a:endParaRPr lang="en-US" dirty="0"/>
          </a:p>
          <a:p>
            <a:endParaRPr lang="en-US" dirty="0"/>
          </a:p>
          <a:p>
            <a:endParaRPr lang="en-US" dirty="0"/>
          </a:p>
        </p:txBody>
      </p:sp>
    </p:spTree>
    <p:extLst>
      <p:ext uri="{BB962C8B-B14F-4D97-AF65-F5344CB8AC3E}">
        <p14:creationId xmlns:p14="http://schemas.microsoft.com/office/powerpoint/2010/main" val="3892192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2934"/>
            <a:ext cx="7313613" cy="868362"/>
          </a:xfrm>
        </p:spPr>
        <p:txBody>
          <a:bodyPr/>
          <a:lstStyle/>
          <a:p>
            <a:r>
              <a:rPr lang="en-US" dirty="0"/>
              <a:t>Evolution of a Writer</a:t>
            </a:r>
          </a:p>
        </p:txBody>
      </p:sp>
      <p:sp>
        <p:nvSpPr>
          <p:cNvPr id="3" name="Content Placeholder 2"/>
          <p:cNvSpPr>
            <a:spLocks noGrp="1"/>
          </p:cNvSpPr>
          <p:nvPr>
            <p:ph idx="1"/>
          </p:nvPr>
        </p:nvSpPr>
        <p:spPr>
          <a:xfrm>
            <a:off x="141667" y="1191296"/>
            <a:ext cx="7313613" cy="5361904"/>
          </a:xfrm>
        </p:spPr>
        <p:txBody>
          <a:bodyPr>
            <a:normAutofit/>
          </a:bodyPr>
          <a:lstStyle/>
          <a:p>
            <a:r>
              <a:rPr lang="en-US" sz="2800" dirty="0">
                <a:solidFill>
                  <a:schemeClr val="tx1"/>
                </a:solidFill>
              </a:rPr>
              <a:t>Early writing career consisted of writing for various East Coast newspapers</a:t>
            </a:r>
          </a:p>
          <a:p>
            <a:r>
              <a:rPr lang="en-US" sz="2800" dirty="0">
                <a:solidFill>
                  <a:schemeClr val="tx1"/>
                </a:solidFill>
              </a:rPr>
              <a:t>Determined to become a poet</a:t>
            </a:r>
          </a:p>
          <a:p>
            <a:r>
              <a:rPr lang="en-US" sz="2800" dirty="0">
                <a:solidFill>
                  <a:schemeClr val="tx1"/>
                </a:solidFill>
              </a:rPr>
              <a:t>Free Verse</a:t>
            </a:r>
          </a:p>
          <a:p>
            <a:pPr lvl="1"/>
            <a:r>
              <a:rPr lang="en-US" sz="2800" dirty="0">
                <a:solidFill>
                  <a:schemeClr val="tx1"/>
                </a:solidFill>
              </a:rPr>
              <a:t>An organic form that lacks regular meter and rhyme</a:t>
            </a:r>
          </a:p>
          <a:p>
            <a:r>
              <a:rPr lang="en-US" sz="2800" dirty="0">
                <a:solidFill>
                  <a:schemeClr val="tx1"/>
                </a:solidFill>
              </a:rPr>
              <a:t>Intended to write a distinctly American epic composed of free verse</a:t>
            </a:r>
          </a:p>
          <a:p>
            <a:pPr lvl="1"/>
            <a:r>
              <a:rPr lang="en-US" sz="2800" i="1" dirty="0">
                <a:solidFill>
                  <a:schemeClr val="tx1"/>
                </a:solidFill>
              </a:rPr>
              <a:t>Leaves of Grass</a:t>
            </a:r>
            <a:endParaRPr lang="en-US" i="1" dirty="0"/>
          </a:p>
        </p:txBody>
      </p:sp>
      <p:pic>
        <p:nvPicPr>
          <p:cNvPr id="4" name="Picture 3"/>
          <p:cNvPicPr>
            <a:picLocks noChangeAspect="1"/>
          </p:cNvPicPr>
          <p:nvPr/>
        </p:nvPicPr>
        <p:blipFill>
          <a:blip r:embed="rId2"/>
          <a:stretch>
            <a:fillRect/>
          </a:stretch>
        </p:blipFill>
        <p:spPr>
          <a:xfrm>
            <a:off x="6985000" y="1524000"/>
            <a:ext cx="2159000" cy="2959100"/>
          </a:xfrm>
          <a:prstGeom prst="rect">
            <a:avLst/>
          </a:prstGeom>
        </p:spPr>
      </p:pic>
    </p:spTree>
    <p:extLst>
      <p:ext uri="{BB962C8B-B14F-4D97-AF65-F5344CB8AC3E}">
        <p14:creationId xmlns:p14="http://schemas.microsoft.com/office/powerpoint/2010/main" val="3042355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51489"/>
          </a:xfrm>
        </p:spPr>
        <p:txBody>
          <a:bodyPr/>
          <a:lstStyle/>
          <a:p>
            <a:r>
              <a:rPr lang="en-US" b="1" dirty="0"/>
              <a:t>Requirements</a:t>
            </a:r>
          </a:p>
        </p:txBody>
      </p:sp>
      <p:sp>
        <p:nvSpPr>
          <p:cNvPr id="3" name="Content Placeholder 2"/>
          <p:cNvSpPr>
            <a:spLocks noGrp="1"/>
          </p:cNvSpPr>
          <p:nvPr>
            <p:ph idx="1"/>
          </p:nvPr>
        </p:nvSpPr>
        <p:spPr>
          <a:xfrm>
            <a:off x="457200" y="1073727"/>
            <a:ext cx="7620000" cy="4800600"/>
          </a:xfrm>
        </p:spPr>
        <p:txBody>
          <a:bodyPr>
            <a:noAutofit/>
          </a:bodyPr>
          <a:lstStyle/>
          <a:p>
            <a:r>
              <a:rPr lang="en-US" sz="3000" dirty="0">
                <a:latin typeface="+mj-lt"/>
              </a:rPr>
              <a:t>43 chapters total: read 2 per school night; read 4 over the weekends</a:t>
            </a:r>
          </a:p>
          <a:p>
            <a:pPr lvl="1"/>
            <a:r>
              <a:rPr lang="en-US" sz="3000" dirty="0">
                <a:latin typeface="+mj-lt"/>
              </a:rPr>
              <a:t>Use an audiobook version </a:t>
            </a:r>
          </a:p>
          <a:p>
            <a:pPr lvl="1"/>
            <a:r>
              <a:rPr lang="en-US" sz="3000" dirty="0">
                <a:latin typeface="+mj-lt"/>
              </a:rPr>
              <a:t>Reading schedule posted weekly: plan ahead</a:t>
            </a:r>
          </a:p>
          <a:p>
            <a:r>
              <a:rPr lang="en-US" sz="3000" dirty="0">
                <a:latin typeface="+mj-lt"/>
              </a:rPr>
              <a:t>Present chapters of the text to practice public speaking and review main ideas</a:t>
            </a:r>
          </a:p>
          <a:p>
            <a:r>
              <a:rPr lang="en-US" sz="3000" dirty="0">
                <a:latin typeface="+mj-lt"/>
              </a:rPr>
              <a:t>Reading pop-quizzes</a:t>
            </a:r>
          </a:p>
          <a:p>
            <a:r>
              <a:rPr lang="en-US" sz="3000" b="1" dirty="0">
                <a:latin typeface="+mj-lt"/>
              </a:rPr>
              <a:t>Major assessment: first semester paper</a:t>
            </a:r>
          </a:p>
        </p:txBody>
      </p:sp>
    </p:spTree>
    <p:extLst>
      <p:ext uri="{BB962C8B-B14F-4D97-AF65-F5344CB8AC3E}">
        <p14:creationId xmlns:p14="http://schemas.microsoft.com/office/powerpoint/2010/main" val="2512050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200" y="304800"/>
            <a:ext cx="6589199" cy="685800"/>
          </a:xfrm>
        </p:spPr>
        <p:txBody>
          <a:bodyPr/>
          <a:lstStyle/>
          <a:p>
            <a:r>
              <a:rPr lang="en-US" i="1" dirty="0"/>
              <a:t>Leaves of Grass</a:t>
            </a:r>
          </a:p>
        </p:txBody>
      </p:sp>
      <p:sp>
        <p:nvSpPr>
          <p:cNvPr id="3" name="Content Placeholder 2"/>
          <p:cNvSpPr>
            <a:spLocks noGrp="1"/>
          </p:cNvSpPr>
          <p:nvPr>
            <p:ph idx="1"/>
          </p:nvPr>
        </p:nvSpPr>
        <p:spPr>
          <a:xfrm>
            <a:off x="457200" y="1295400"/>
            <a:ext cx="8534400" cy="5410200"/>
          </a:xfrm>
        </p:spPr>
        <p:txBody>
          <a:bodyPr>
            <a:noAutofit/>
          </a:bodyPr>
          <a:lstStyle/>
          <a:p>
            <a:r>
              <a:rPr lang="en-US" sz="3200" dirty="0">
                <a:solidFill>
                  <a:schemeClr val="tx1"/>
                </a:solidFill>
              </a:rPr>
              <a:t>Paid for its initial publication himself</a:t>
            </a:r>
          </a:p>
          <a:p>
            <a:pPr lvl="1"/>
            <a:r>
              <a:rPr lang="en-US" sz="3200" dirty="0">
                <a:solidFill>
                  <a:schemeClr val="tx1"/>
                </a:solidFill>
              </a:rPr>
              <a:t>975 copies</a:t>
            </a:r>
          </a:p>
          <a:p>
            <a:r>
              <a:rPr lang="en-US" sz="3200" dirty="0">
                <a:solidFill>
                  <a:schemeClr val="tx1"/>
                </a:solidFill>
              </a:rPr>
              <a:t>Criticized for being obscene in its nature</a:t>
            </a:r>
          </a:p>
          <a:p>
            <a:r>
              <a:rPr lang="en-US" sz="3200" dirty="0">
                <a:solidFill>
                  <a:schemeClr val="tx1"/>
                </a:solidFill>
              </a:rPr>
              <a:t>Nine editions</a:t>
            </a:r>
          </a:p>
          <a:p>
            <a:pPr lvl="1"/>
            <a:r>
              <a:rPr lang="en-US" sz="3200" dirty="0">
                <a:solidFill>
                  <a:schemeClr val="tx1"/>
                </a:solidFill>
              </a:rPr>
              <a:t>Final one published 1892, contained nearly 400 poems</a:t>
            </a:r>
          </a:p>
          <a:p>
            <a:r>
              <a:rPr lang="en-US" sz="3200" dirty="0">
                <a:solidFill>
                  <a:schemeClr val="tx1"/>
                </a:solidFill>
              </a:rPr>
              <a:t>Very well-received by many influential writers</a:t>
            </a:r>
          </a:p>
          <a:p>
            <a:pPr lvl="1"/>
            <a:r>
              <a:rPr lang="en-US" sz="3200" dirty="0">
                <a:solidFill>
                  <a:schemeClr val="tx1"/>
                </a:solidFill>
              </a:rPr>
              <a:t>Emerson, Thoreau</a:t>
            </a:r>
          </a:p>
        </p:txBody>
      </p:sp>
    </p:spTree>
    <p:extLst>
      <p:ext uri="{BB962C8B-B14F-4D97-AF65-F5344CB8AC3E}">
        <p14:creationId xmlns:p14="http://schemas.microsoft.com/office/powerpoint/2010/main" val="4274201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264554"/>
            <a:ext cx="8534400" cy="5288645"/>
          </a:xfrm>
        </p:spPr>
        <p:txBody>
          <a:bodyPr>
            <a:noAutofit/>
          </a:bodyPr>
          <a:lstStyle/>
          <a:p>
            <a:r>
              <a:rPr lang="en-US" sz="2800" dirty="0">
                <a:solidFill>
                  <a:schemeClr val="tx1"/>
                </a:solidFill>
              </a:rPr>
              <a:t>Broke boundaries of poetic form</a:t>
            </a:r>
          </a:p>
          <a:p>
            <a:pPr lvl="1"/>
            <a:r>
              <a:rPr lang="en-US" sz="2800" dirty="0">
                <a:solidFill>
                  <a:schemeClr val="tx1"/>
                </a:solidFill>
              </a:rPr>
              <a:t>Generally prose-like, free verse</a:t>
            </a:r>
          </a:p>
          <a:p>
            <a:r>
              <a:rPr lang="en-US" sz="2800" dirty="0">
                <a:solidFill>
                  <a:schemeClr val="tx1"/>
                </a:solidFill>
              </a:rPr>
              <a:t>Unusual symbols and imagery</a:t>
            </a:r>
          </a:p>
          <a:p>
            <a:r>
              <a:rPr lang="en-US" sz="2800" dirty="0">
                <a:solidFill>
                  <a:schemeClr val="tx1"/>
                </a:solidFill>
              </a:rPr>
              <a:t>Wrote openly about death and sexuality</a:t>
            </a:r>
          </a:p>
          <a:p>
            <a:r>
              <a:rPr lang="en-US" sz="2800" dirty="0">
                <a:solidFill>
                  <a:schemeClr val="tx1"/>
                </a:solidFill>
              </a:rPr>
              <a:t>Believed there was a vital, symbiotic relationship between poetry and society</a:t>
            </a:r>
          </a:p>
          <a:p>
            <a:pPr lvl="1"/>
            <a:r>
              <a:rPr lang="en-US" sz="2800" dirty="0">
                <a:solidFill>
                  <a:schemeClr val="tx1"/>
                </a:solidFill>
              </a:rPr>
              <a:t>Symbiotic: mutually beneficial relationship </a:t>
            </a:r>
            <a:endParaRPr lang="en-US" sz="2800" dirty="0" smtClean="0">
              <a:solidFill>
                <a:schemeClr val="tx1"/>
              </a:solidFill>
            </a:endParaRPr>
          </a:p>
          <a:p>
            <a:r>
              <a:rPr lang="en-US" sz="2800" dirty="0">
                <a:solidFill>
                  <a:schemeClr val="tx1"/>
                </a:solidFill>
              </a:rPr>
              <a:t>America’s first “poet of Democracy”</a:t>
            </a:r>
          </a:p>
          <a:p>
            <a:r>
              <a:rPr lang="en-US" sz="2800" dirty="0">
                <a:solidFill>
                  <a:schemeClr val="tx1"/>
                </a:solidFill>
              </a:rPr>
              <a:t>Vagabond lifestyle was later adopted by Beat </a:t>
            </a:r>
            <a:r>
              <a:rPr lang="en-US" sz="2800" dirty="0" smtClean="0">
                <a:solidFill>
                  <a:schemeClr val="tx1"/>
                </a:solidFill>
              </a:rPr>
              <a:t>Poets</a:t>
            </a:r>
            <a:endParaRPr lang="en-US" sz="2800" dirty="0">
              <a:solidFill>
                <a:schemeClr val="tx1"/>
              </a:solidFill>
            </a:endParaRPr>
          </a:p>
        </p:txBody>
      </p:sp>
      <p:sp>
        <p:nvSpPr>
          <p:cNvPr id="5" name="Title 4"/>
          <p:cNvSpPr>
            <a:spLocks noGrp="1"/>
          </p:cNvSpPr>
          <p:nvPr>
            <p:ph type="title"/>
          </p:nvPr>
        </p:nvSpPr>
        <p:spPr>
          <a:xfrm>
            <a:off x="1371600" y="533400"/>
            <a:ext cx="6589199" cy="533400"/>
          </a:xfrm>
        </p:spPr>
        <p:txBody>
          <a:bodyPr>
            <a:normAutofit fontScale="90000"/>
          </a:bodyPr>
          <a:lstStyle/>
          <a:p>
            <a:r>
              <a:rPr lang="en-US" dirty="0"/>
              <a:t>His Poetry</a:t>
            </a:r>
          </a:p>
        </p:txBody>
      </p:sp>
    </p:spTree>
    <p:extLst>
      <p:ext uri="{BB962C8B-B14F-4D97-AF65-F5344CB8AC3E}">
        <p14:creationId xmlns:p14="http://schemas.microsoft.com/office/powerpoint/2010/main" val="3834752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589199" cy="518890"/>
          </a:xfrm>
        </p:spPr>
        <p:txBody>
          <a:bodyPr>
            <a:normAutofit fontScale="90000"/>
          </a:bodyPr>
          <a:lstStyle/>
          <a:p>
            <a:r>
              <a:rPr lang="en-US" dirty="0"/>
              <a:t>His Beliefs</a:t>
            </a:r>
          </a:p>
        </p:txBody>
      </p:sp>
      <p:sp>
        <p:nvSpPr>
          <p:cNvPr id="3" name="Content Placeholder 2"/>
          <p:cNvSpPr>
            <a:spLocks noGrp="1"/>
          </p:cNvSpPr>
          <p:nvPr>
            <p:ph idx="1"/>
          </p:nvPr>
        </p:nvSpPr>
        <p:spPr>
          <a:xfrm>
            <a:off x="914400" y="1524000"/>
            <a:ext cx="7696200" cy="4876800"/>
          </a:xfrm>
        </p:spPr>
        <p:txBody>
          <a:bodyPr>
            <a:normAutofit/>
          </a:bodyPr>
          <a:lstStyle/>
          <a:p>
            <a:r>
              <a:rPr lang="en-US" sz="4000" dirty="0">
                <a:solidFill>
                  <a:schemeClr val="tx1"/>
                </a:solidFill>
              </a:rPr>
              <a:t>Did not drink</a:t>
            </a:r>
          </a:p>
          <a:p>
            <a:r>
              <a:rPr lang="en-US" sz="4000" dirty="0">
                <a:solidFill>
                  <a:schemeClr val="tx1"/>
                </a:solidFill>
              </a:rPr>
              <a:t>Embraced all religions equally</a:t>
            </a:r>
          </a:p>
          <a:p>
            <a:r>
              <a:rPr lang="en-US" sz="4000" dirty="0">
                <a:solidFill>
                  <a:schemeClr val="tx1"/>
                </a:solidFill>
              </a:rPr>
              <a:t>Sexual orientation is disputed</a:t>
            </a:r>
          </a:p>
          <a:p>
            <a:r>
              <a:rPr lang="en-US" sz="4000" dirty="0">
                <a:solidFill>
                  <a:schemeClr val="tx1"/>
                </a:solidFill>
              </a:rPr>
              <a:t>Opposed the extension of slavery in the United States</a:t>
            </a:r>
          </a:p>
        </p:txBody>
      </p:sp>
      <p:pic>
        <p:nvPicPr>
          <p:cNvPr id="4" name="Picture 3"/>
          <p:cNvPicPr>
            <a:picLocks noChangeAspect="1"/>
          </p:cNvPicPr>
          <p:nvPr/>
        </p:nvPicPr>
        <p:blipFill>
          <a:blip r:embed="rId2"/>
          <a:stretch>
            <a:fillRect/>
          </a:stretch>
        </p:blipFill>
        <p:spPr>
          <a:xfrm>
            <a:off x="6858000" y="152400"/>
            <a:ext cx="1981200" cy="2152304"/>
          </a:xfrm>
          <a:prstGeom prst="rect">
            <a:avLst/>
          </a:prstGeom>
        </p:spPr>
      </p:pic>
    </p:spTree>
    <p:extLst>
      <p:ext uri="{BB962C8B-B14F-4D97-AF65-F5344CB8AC3E}">
        <p14:creationId xmlns:p14="http://schemas.microsoft.com/office/powerpoint/2010/main" val="412157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589199" cy="747490"/>
          </a:xfrm>
        </p:spPr>
        <p:txBody>
          <a:bodyPr/>
          <a:lstStyle/>
          <a:p>
            <a:r>
              <a:rPr lang="en-US" dirty="0"/>
              <a:t>His influence…</a:t>
            </a:r>
          </a:p>
        </p:txBody>
      </p:sp>
      <p:sp>
        <p:nvSpPr>
          <p:cNvPr id="3" name="Content Placeholder 2"/>
          <p:cNvSpPr>
            <a:spLocks noGrp="1"/>
          </p:cNvSpPr>
          <p:nvPr>
            <p:ph idx="1"/>
          </p:nvPr>
        </p:nvSpPr>
        <p:spPr>
          <a:xfrm>
            <a:off x="381000" y="1600200"/>
            <a:ext cx="8762999" cy="5257800"/>
          </a:xfrm>
        </p:spPr>
        <p:txBody>
          <a:bodyPr>
            <a:normAutofit lnSpcReduction="10000"/>
          </a:bodyPr>
          <a:lstStyle/>
          <a:p>
            <a:r>
              <a:rPr lang="en-US" sz="2800" dirty="0">
                <a:solidFill>
                  <a:schemeClr val="tx1"/>
                </a:solidFill>
              </a:rPr>
              <a:t>“If you are American, then Walt Whitman is your imaginative father and mother, even if, like myself, you have never composed a line of verse. You can nominate a fair number of literary works as candidates for the secular Scripture of the United States. They might include Melville’s </a:t>
            </a:r>
            <a:r>
              <a:rPr lang="en-US" sz="2800" i="1" dirty="0">
                <a:solidFill>
                  <a:schemeClr val="tx1"/>
                </a:solidFill>
              </a:rPr>
              <a:t>Moby Dick</a:t>
            </a:r>
            <a:r>
              <a:rPr lang="en-US" sz="2800" dirty="0">
                <a:solidFill>
                  <a:schemeClr val="tx1"/>
                </a:solidFill>
              </a:rPr>
              <a:t>, Twain’s </a:t>
            </a:r>
            <a:r>
              <a:rPr lang="en-US" sz="2800" i="1" dirty="0">
                <a:solidFill>
                  <a:schemeClr val="tx1"/>
                </a:solidFill>
              </a:rPr>
              <a:t>Huckleberry Finn</a:t>
            </a:r>
            <a:r>
              <a:rPr lang="en-US" sz="2800" dirty="0">
                <a:solidFill>
                  <a:schemeClr val="tx1"/>
                </a:solidFill>
              </a:rPr>
              <a:t>, and Emerson’s two series of </a:t>
            </a:r>
            <a:r>
              <a:rPr lang="en-US" sz="2800" i="1" dirty="0">
                <a:solidFill>
                  <a:schemeClr val="tx1"/>
                </a:solidFill>
              </a:rPr>
              <a:t>Essays</a:t>
            </a:r>
            <a:r>
              <a:rPr lang="en-US" sz="2800" dirty="0">
                <a:solidFill>
                  <a:schemeClr val="tx1"/>
                </a:solidFill>
              </a:rPr>
              <a:t> and </a:t>
            </a:r>
            <a:r>
              <a:rPr lang="en-US" sz="2800" i="1" dirty="0">
                <a:solidFill>
                  <a:schemeClr val="tx1"/>
                </a:solidFill>
              </a:rPr>
              <a:t>The Conduct of Life</a:t>
            </a:r>
            <a:r>
              <a:rPr lang="en-US" sz="2800" dirty="0">
                <a:solidFill>
                  <a:schemeClr val="tx1"/>
                </a:solidFill>
              </a:rPr>
              <a:t>. None of those are as central as the first edition of </a:t>
            </a:r>
            <a:r>
              <a:rPr lang="en-US" sz="2800" i="1" dirty="0">
                <a:solidFill>
                  <a:schemeClr val="tx1"/>
                </a:solidFill>
              </a:rPr>
              <a:t>Leaves of Grass</a:t>
            </a:r>
            <a:r>
              <a:rPr lang="en-US" sz="2800" dirty="0">
                <a:solidFill>
                  <a:schemeClr val="tx1"/>
                </a:solidFill>
              </a:rPr>
              <a:t>.” </a:t>
            </a:r>
          </a:p>
          <a:p>
            <a:pPr algn="r"/>
            <a:r>
              <a:rPr lang="en-US" sz="2800" dirty="0">
                <a:solidFill>
                  <a:schemeClr val="tx1"/>
                </a:solidFill>
              </a:rPr>
              <a:t>Harold Bloom, American Literary Critic </a:t>
            </a:r>
          </a:p>
          <a:p>
            <a:endParaRPr lang="en-US" dirty="0"/>
          </a:p>
        </p:txBody>
      </p:sp>
    </p:spTree>
    <p:extLst>
      <p:ext uri="{BB962C8B-B14F-4D97-AF65-F5344CB8AC3E}">
        <p14:creationId xmlns:p14="http://schemas.microsoft.com/office/powerpoint/2010/main" val="4018099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610600" cy="4992256"/>
          </a:xfrm>
        </p:spPr>
        <p:txBody>
          <a:bodyPr/>
          <a:lstStyle/>
          <a:p>
            <a:r>
              <a:rPr lang="en-US" dirty="0"/>
              <a:t>Published in Whitman’s 1860 edition of </a:t>
            </a:r>
            <a:r>
              <a:rPr lang="en-US" b="1" i="1" dirty="0"/>
              <a:t>Leaves of Grass</a:t>
            </a:r>
          </a:p>
          <a:p>
            <a:pPr>
              <a:buFont typeface="+mj-lt"/>
              <a:buAutoNum type="arabicPeriod"/>
            </a:pPr>
            <a:r>
              <a:rPr lang="en-US" sz="2400" dirty="0">
                <a:solidFill>
                  <a:schemeClr val="tx1"/>
                </a:solidFill>
              </a:rPr>
              <a:t>What elements of </a:t>
            </a:r>
            <a:r>
              <a:rPr lang="en-US" sz="2400" dirty="0" smtClean="0">
                <a:solidFill>
                  <a:schemeClr val="tx1"/>
                </a:solidFill>
              </a:rPr>
              <a:t>Transcendentalism </a:t>
            </a:r>
            <a:r>
              <a:rPr lang="en-US" sz="2400" dirty="0">
                <a:solidFill>
                  <a:schemeClr val="tx1"/>
                </a:solidFill>
              </a:rPr>
              <a:t>are present within the poem</a:t>
            </a:r>
            <a:r>
              <a:rPr lang="en-US" sz="2400" dirty="0" smtClean="0">
                <a:solidFill>
                  <a:schemeClr val="tx1"/>
                </a:solidFill>
              </a:rPr>
              <a:t>? What elements of Realism are present?</a:t>
            </a:r>
            <a:endParaRPr lang="en-US" sz="2400" dirty="0">
              <a:solidFill>
                <a:schemeClr val="tx1"/>
              </a:solidFill>
            </a:endParaRPr>
          </a:p>
          <a:p>
            <a:pPr>
              <a:buFont typeface="+mj-lt"/>
              <a:buAutoNum type="arabicPeriod"/>
            </a:pPr>
            <a:r>
              <a:rPr lang="en-US" sz="2400" dirty="0">
                <a:solidFill>
                  <a:schemeClr val="tx1"/>
                </a:solidFill>
              </a:rPr>
              <a:t>What is the image of America that Whitman is presenting within the poem? Is this a favorable image? Why or why not?</a:t>
            </a:r>
          </a:p>
          <a:p>
            <a:r>
              <a:rPr lang="en-US" sz="2400" b="1" i="1" dirty="0" smtClean="0">
                <a:solidFill>
                  <a:schemeClr val="tx1"/>
                </a:solidFill>
              </a:rPr>
              <a:t>Individual Thesis</a:t>
            </a:r>
            <a:r>
              <a:rPr lang="en-US" sz="2400" b="1" i="1" dirty="0">
                <a:solidFill>
                  <a:schemeClr val="tx1"/>
                </a:solidFill>
              </a:rPr>
              <a:t>! </a:t>
            </a:r>
            <a:r>
              <a:rPr lang="en-US" sz="2400" b="1" i="1" dirty="0">
                <a:solidFill>
                  <a:schemeClr val="tx1"/>
                </a:solidFill>
                <a:sym typeface="Wingdings" pitchFamily="2" charset="2"/>
              </a:rPr>
              <a:t> </a:t>
            </a:r>
            <a:r>
              <a:rPr lang="en-US" sz="2400" dirty="0">
                <a:solidFill>
                  <a:schemeClr val="tx1"/>
                </a:solidFill>
              </a:rPr>
              <a:t>What is the purpose of Whitman’s poem “I Hear America Singing”?</a:t>
            </a:r>
          </a:p>
        </p:txBody>
      </p:sp>
      <p:sp>
        <p:nvSpPr>
          <p:cNvPr id="3" name="Title 2"/>
          <p:cNvSpPr>
            <a:spLocks noGrp="1"/>
          </p:cNvSpPr>
          <p:nvPr>
            <p:ph type="title"/>
          </p:nvPr>
        </p:nvSpPr>
        <p:spPr>
          <a:xfrm>
            <a:off x="1295400" y="533400"/>
            <a:ext cx="7772400" cy="762000"/>
          </a:xfrm>
        </p:spPr>
        <p:txBody>
          <a:bodyPr/>
          <a:lstStyle/>
          <a:p>
            <a:r>
              <a:rPr lang="en-US" dirty="0"/>
              <a:t>“I Hear America Singing</a:t>
            </a:r>
            <a:r>
              <a:rPr lang="en-US" dirty="0" smtClean="0"/>
              <a:t>” (532)</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57400" y="5334000"/>
            <a:ext cx="4876799" cy="147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6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80">
                                          <p:stCondLst>
                                            <p:cond delay="0"/>
                                          </p:stCondLst>
                                        </p:cTn>
                                        <p:tgtEl>
                                          <p:spTgt spid="2">
                                            <p:txEl>
                                              <p:pRg st="3" end="3"/>
                                            </p:txEl>
                                          </p:spTgt>
                                        </p:tgtEl>
                                      </p:cBhvr>
                                    </p:animEffect>
                                    <p:anim calcmode="lin" valueType="num">
                                      <p:cBhvr>
                                        <p:cTn id="1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xEl>
                                              <p:pRg st="3" end="3"/>
                                            </p:txEl>
                                          </p:spTgt>
                                        </p:tgtEl>
                                      </p:cBhvr>
                                      <p:to x="100000" y="60000"/>
                                    </p:animScale>
                                    <p:animScale>
                                      <p:cBhvr>
                                        <p:cTn id="24" dur="166" decel="50000">
                                          <p:stCondLst>
                                            <p:cond delay="676"/>
                                          </p:stCondLst>
                                        </p:cTn>
                                        <p:tgtEl>
                                          <p:spTgt spid="2">
                                            <p:txEl>
                                              <p:pRg st="3" end="3"/>
                                            </p:txEl>
                                          </p:spTgt>
                                        </p:tgtEl>
                                      </p:cBhvr>
                                      <p:to x="100000" y="100000"/>
                                    </p:animScale>
                                    <p:animScale>
                                      <p:cBhvr>
                                        <p:cTn id="25" dur="26">
                                          <p:stCondLst>
                                            <p:cond delay="1312"/>
                                          </p:stCondLst>
                                        </p:cTn>
                                        <p:tgtEl>
                                          <p:spTgt spid="2">
                                            <p:txEl>
                                              <p:pRg st="3" end="3"/>
                                            </p:txEl>
                                          </p:spTgt>
                                        </p:tgtEl>
                                      </p:cBhvr>
                                      <p:to x="100000" y="80000"/>
                                    </p:animScale>
                                    <p:animScale>
                                      <p:cBhvr>
                                        <p:cTn id="26" dur="166" decel="50000">
                                          <p:stCondLst>
                                            <p:cond delay="1338"/>
                                          </p:stCondLst>
                                        </p:cTn>
                                        <p:tgtEl>
                                          <p:spTgt spid="2">
                                            <p:txEl>
                                              <p:pRg st="3" end="3"/>
                                            </p:txEl>
                                          </p:spTgt>
                                        </p:tgtEl>
                                      </p:cBhvr>
                                      <p:to x="100000" y="100000"/>
                                    </p:animScale>
                                    <p:animScale>
                                      <p:cBhvr>
                                        <p:cTn id="27" dur="26">
                                          <p:stCondLst>
                                            <p:cond delay="1642"/>
                                          </p:stCondLst>
                                        </p:cTn>
                                        <p:tgtEl>
                                          <p:spTgt spid="2">
                                            <p:txEl>
                                              <p:pRg st="3" end="3"/>
                                            </p:txEl>
                                          </p:spTgt>
                                        </p:tgtEl>
                                      </p:cBhvr>
                                      <p:to x="100000" y="90000"/>
                                    </p:animScale>
                                    <p:animScale>
                                      <p:cBhvr>
                                        <p:cTn id="28" dur="166" decel="50000">
                                          <p:stCondLst>
                                            <p:cond delay="1668"/>
                                          </p:stCondLst>
                                        </p:cTn>
                                        <p:tgtEl>
                                          <p:spTgt spid="2">
                                            <p:txEl>
                                              <p:pRg st="3" end="3"/>
                                            </p:txEl>
                                          </p:spTgt>
                                        </p:tgtEl>
                                      </p:cBhvr>
                                      <p:to x="100000" y="100000"/>
                                    </p:animScale>
                                    <p:animScale>
                                      <p:cBhvr>
                                        <p:cTn id="29" dur="26">
                                          <p:stCondLst>
                                            <p:cond delay="1808"/>
                                          </p:stCondLst>
                                        </p:cTn>
                                        <p:tgtEl>
                                          <p:spTgt spid="2">
                                            <p:txEl>
                                              <p:pRg st="3" end="3"/>
                                            </p:txEl>
                                          </p:spTgt>
                                        </p:tgtEl>
                                      </p:cBhvr>
                                      <p:to x="100000" y="95000"/>
                                    </p:animScale>
                                    <p:animScale>
                                      <p:cBhvr>
                                        <p:cTn id="30" dur="166" decel="50000">
                                          <p:stCondLst>
                                            <p:cond delay="1834"/>
                                          </p:stCondLst>
                                        </p:cTn>
                                        <p:tgtEl>
                                          <p:spTgt spid="2">
                                            <p:txEl>
                                              <p:pRg st="3" end="3"/>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Modernism and </a:t>
            </a:r>
            <a:r>
              <a:rPr lang="en-US" i="1" dirty="0"/>
              <a:t>Huck Finn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9545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457200" y="1447800"/>
            <a:ext cx="8458199" cy="5105400"/>
          </a:xfrm>
        </p:spPr>
        <p:txBody>
          <a:bodyPr>
            <a:normAutofit/>
          </a:bodyPr>
          <a:lstStyle/>
          <a:p>
            <a:pPr>
              <a:buFont typeface="+mj-lt"/>
              <a:buAutoNum type="arabicPeriod"/>
            </a:pPr>
            <a:r>
              <a:rPr lang="en-US" sz="4000" dirty="0" smtClean="0"/>
              <a:t>I can define the term modernism.</a:t>
            </a:r>
          </a:p>
          <a:p>
            <a:pPr>
              <a:buFont typeface="+mj-lt"/>
              <a:buAutoNum type="arabicPeriod"/>
            </a:pPr>
            <a:r>
              <a:rPr lang="en-US" sz="4000" dirty="0" smtClean="0"/>
              <a:t>I can explain why </a:t>
            </a:r>
            <a:r>
              <a:rPr lang="en-US" sz="4000" i="1" dirty="0" smtClean="0"/>
              <a:t>Huck Finn</a:t>
            </a:r>
            <a:r>
              <a:rPr lang="en-US" sz="4000" dirty="0" smtClean="0"/>
              <a:t> is a modern novel. </a:t>
            </a:r>
          </a:p>
          <a:p>
            <a:pPr>
              <a:buFont typeface="+mj-lt"/>
              <a:buAutoNum type="arabicPeriod"/>
            </a:pPr>
            <a:r>
              <a:rPr lang="en-US" sz="4000" dirty="0" smtClean="0"/>
              <a:t>I can collaborate with classmates to evaluate early feminism in America. </a:t>
            </a:r>
            <a:endParaRPr lang="en-US" sz="4000" dirty="0"/>
          </a:p>
        </p:txBody>
      </p:sp>
    </p:spTree>
    <p:extLst>
      <p:ext uri="{BB962C8B-B14F-4D97-AF65-F5344CB8AC3E}">
        <p14:creationId xmlns:p14="http://schemas.microsoft.com/office/powerpoint/2010/main" val="204290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589199" cy="823690"/>
          </a:xfrm>
        </p:spPr>
        <p:txBody>
          <a:bodyPr/>
          <a:lstStyle/>
          <a:p>
            <a:r>
              <a:rPr lang="en-US" dirty="0"/>
              <a:t>Ernest Hemingway said: </a:t>
            </a:r>
          </a:p>
        </p:txBody>
      </p:sp>
      <p:sp>
        <p:nvSpPr>
          <p:cNvPr id="3" name="Content Placeholder 2"/>
          <p:cNvSpPr>
            <a:spLocks noGrp="1"/>
          </p:cNvSpPr>
          <p:nvPr>
            <p:ph idx="1"/>
          </p:nvPr>
        </p:nvSpPr>
        <p:spPr>
          <a:xfrm>
            <a:off x="762000" y="1295400"/>
            <a:ext cx="8229599" cy="5334000"/>
          </a:xfrm>
        </p:spPr>
        <p:txBody>
          <a:bodyPr>
            <a:noAutofit/>
          </a:bodyPr>
          <a:lstStyle/>
          <a:p>
            <a:pPr marL="0" indent="0">
              <a:buNone/>
            </a:pPr>
            <a:r>
              <a:rPr lang="en-US" sz="2800" dirty="0"/>
              <a:t>"The good writers are Henry James, Stephen Crane, and Mark Twain. That's not the order they're good in. There is no order for good writers.... </a:t>
            </a:r>
            <a:r>
              <a:rPr lang="en-US" sz="2800" b="1" dirty="0">
                <a:solidFill>
                  <a:srgbClr val="FF0000"/>
                </a:solidFill>
              </a:rPr>
              <a:t>All </a:t>
            </a:r>
            <a:r>
              <a:rPr lang="en-US" sz="2800" b="1" dirty="0">
                <a:solidFill>
                  <a:srgbClr val="0070C0"/>
                </a:solidFill>
              </a:rPr>
              <a:t>modern American literature</a:t>
            </a:r>
            <a:r>
              <a:rPr lang="en-US" sz="2800" b="1" dirty="0">
                <a:solidFill>
                  <a:srgbClr val="FF0000"/>
                </a:solidFill>
              </a:rPr>
              <a:t> comes from one book by Mark Twain called </a:t>
            </a:r>
            <a:r>
              <a:rPr lang="en-US" sz="2800" b="1" i="1" dirty="0">
                <a:solidFill>
                  <a:srgbClr val="FF0000"/>
                </a:solidFill>
              </a:rPr>
              <a:t>Huckleberry Finn</a:t>
            </a:r>
            <a:r>
              <a:rPr lang="en-US" sz="2800" b="1" dirty="0">
                <a:solidFill>
                  <a:srgbClr val="FF0000"/>
                </a:solidFill>
              </a:rPr>
              <a:t>. </a:t>
            </a:r>
            <a:r>
              <a:rPr lang="en-US" sz="2800" dirty="0"/>
              <a:t>… it's the best book we've had. All American writing comes from that. There was nothing before. There has been nothing as good since." -- from Ernest Hemingway, "The Green Hills of Africa" (1934)</a:t>
            </a:r>
          </a:p>
        </p:txBody>
      </p:sp>
    </p:spTree>
    <p:extLst>
      <p:ext uri="{BB962C8B-B14F-4D97-AF65-F5344CB8AC3E}">
        <p14:creationId xmlns:p14="http://schemas.microsoft.com/office/powerpoint/2010/main" val="3821734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lstStyle/>
          <a:p>
            <a:r>
              <a:rPr lang="en-US" dirty="0"/>
              <a:t>The first modern novel</a:t>
            </a:r>
          </a:p>
        </p:txBody>
      </p:sp>
      <p:sp>
        <p:nvSpPr>
          <p:cNvPr id="3" name="Content Placeholder 2"/>
          <p:cNvSpPr>
            <a:spLocks noGrp="1"/>
          </p:cNvSpPr>
          <p:nvPr>
            <p:ph idx="1"/>
          </p:nvPr>
        </p:nvSpPr>
        <p:spPr>
          <a:xfrm>
            <a:off x="685800" y="1676400"/>
            <a:ext cx="8153399" cy="4953000"/>
          </a:xfrm>
        </p:spPr>
        <p:txBody>
          <a:bodyPr>
            <a:normAutofit lnSpcReduction="10000"/>
          </a:bodyPr>
          <a:lstStyle/>
          <a:p>
            <a:r>
              <a:rPr lang="en-US" sz="4400" dirty="0"/>
              <a:t>Huck: “</a:t>
            </a:r>
            <a:r>
              <a:rPr lang="en-US" sz="4000" dirty="0"/>
              <a:t>I liked the old ways best, but I was getting so I liked the new ones, too, a little bit.” </a:t>
            </a:r>
          </a:p>
          <a:p>
            <a:r>
              <a:rPr lang="en-US" sz="4000" dirty="0"/>
              <a:t>Novel is written in 1884 (post-Reconstruction) but </a:t>
            </a:r>
            <a:r>
              <a:rPr lang="en-US" sz="4000" b="1" dirty="0"/>
              <a:t>set in 1830s and 1840s</a:t>
            </a:r>
            <a:r>
              <a:rPr lang="en-US" sz="4000" dirty="0"/>
              <a:t> (pre-Civil War).</a:t>
            </a:r>
          </a:p>
          <a:p>
            <a:endParaRPr lang="en-US" dirty="0"/>
          </a:p>
        </p:txBody>
      </p:sp>
    </p:spTree>
    <p:extLst>
      <p:ext uri="{BB962C8B-B14F-4D97-AF65-F5344CB8AC3E}">
        <p14:creationId xmlns:p14="http://schemas.microsoft.com/office/powerpoint/2010/main" val="415850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Periods We Study </a:t>
            </a:r>
          </a:p>
        </p:txBody>
      </p:sp>
      <p:sp>
        <p:nvSpPr>
          <p:cNvPr id="6" name="Content Placeholder 5"/>
          <p:cNvSpPr>
            <a:spLocks noGrp="1"/>
          </p:cNvSpPr>
          <p:nvPr>
            <p:ph idx="1"/>
          </p:nvPr>
        </p:nvSpPr>
        <p:spPr>
          <a:xfrm>
            <a:off x="2362200" y="1524000"/>
            <a:ext cx="6248400" cy="4876800"/>
          </a:xfrm>
        </p:spPr>
        <p:txBody>
          <a:bodyPr>
            <a:normAutofit/>
          </a:bodyPr>
          <a:lstStyle/>
          <a:p>
            <a:pPr>
              <a:buFont typeface="Wingdings" panose="05000000000000000000" pitchFamily="2" charset="2"/>
              <a:buChar char="Ø"/>
            </a:pPr>
            <a:r>
              <a:rPr lang="en-US" sz="2800" dirty="0"/>
              <a:t>Puritans/New Nation</a:t>
            </a:r>
          </a:p>
          <a:p>
            <a:pPr>
              <a:buFont typeface="Wingdings" panose="05000000000000000000" pitchFamily="2" charset="2"/>
              <a:buChar char="Ø"/>
            </a:pPr>
            <a:r>
              <a:rPr lang="en-US" sz="2800" dirty="0"/>
              <a:t>Rationalism</a:t>
            </a:r>
          </a:p>
          <a:p>
            <a:pPr>
              <a:buFont typeface="Wingdings" panose="05000000000000000000" pitchFamily="2" charset="2"/>
              <a:buChar char="Ø"/>
            </a:pPr>
            <a:r>
              <a:rPr lang="en-US" sz="2800" dirty="0"/>
              <a:t>Romanticism</a:t>
            </a:r>
          </a:p>
          <a:p>
            <a:pPr lvl="1">
              <a:buFont typeface="Wingdings" panose="05000000000000000000" pitchFamily="2" charset="2"/>
              <a:buChar char="Ø"/>
            </a:pPr>
            <a:r>
              <a:rPr lang="en-US" sz="2400" dirty="0"/>
              <a:t>Dark Romanticism </a:t>
            </a:r>
          </a:p>
          <a:p>
            <a:pPr>
              <a:buFont typeface="Wingdings" panose="05000000000000000000" pitchFamily="2" charset="2"/>
              <a:buChar char="Ø"/>
            </a:pPr>
            <a:r>
              <a:rPr lang="en-US" sz="2800" dirty="0"/>
              <a:t>Transcendentalism</a:t>
            </a:r>
          </a:p>
          <a:p>
            <a:pPr>
              <a:buFont typeface="Wingdings" panose="05000000000000000000" pitchFamily="2" charset="2"/>
              <a:buChar char="Ø"/>
            </a:pPr>
            <a:r>
              <a:rPr lang="en-US" sz="2800" dirty="0"/>
              <a:t>Realism</a:t>
            </a:r>
          </a:p>
          <a:p>
            <a:pPr lvl="1">
              <a:buFont typeface="Wingdings" panose="05000000000000000000" pitchFamily="2" charset="2"/>
              <a:buChar char="Ø"/>
            </a:pPr>
            <a:r>
              <a:rPr lang="en-US" sz="2400" dirty="0"/>
              <a:t>Regionalism</a:t>
            </a:r>
          </a:p>
          <a:p>
            <a:pPr>
              <a:buFont typeface="Wingdings" panose="05000000000000000000" pitchFamily="2" charset="2"/>
              <a:buChar char="Ø"/>
            </a:pPr>
            <a:r>
              <a:rPr lang="en-US" sz="2800" dirty="0"/>
              <a:t>Modernism</a:t>
            </a:r>
          </a:p>
          <a:p>
            <a:pPr>
              <a:buFont typeface="Wingdings" panose="05000000000000000000" pitchFamily="2" charset="2"/>
              <a:buChar char="Ø"/>
            </a:pPr>
            <a:r>
              <a:rPr lang="en-US" sz="2800" dirty="0"/>
              <a:t>Post Modernism </a:t>
            </a:r>
          </a:p>
        </p:txBody>
      </p:sp>
      <p:sp>
        <p:nvSpPr>
          <p:cNvPr id="3" name="Left Arrow 2"/>
          <p:cNvSpPr/>
          <p:nvPr/>
        </p:nvSpPr>
        <p:spPr>
          <a:xfrm>
            <a:off x="5221801" y="4419600"/>
            <a:ext cx="3922199" cy="1600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We will be in modernism through second semester (until the 1950s)</a:t>
            </a:r>
          </a:p>
        </p:txBody>
      </p:sp>
    </p:spTree>
    <p:extLst>
      <p:ext uri="{BB962C8B-B14F-4D97-AF65-F5344CB8AC3E}">
        <p14:creationId xmlns:p14="http://schemas.microsoft.com/office/powerpoint/2010/main" val="406405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Presentations</a:t>
            </a:r>
          </a:p>
        </p:txBody>
      </p:sp>
      <p:sp>
        <p:nvSpPr>
          <p:cNvPr id="2" name="Content Placeholder 1"/>
          <p:cNvSpPr>
            <a:spLocks noGrp="1"/>
          </p:cNvSpPr>
          <p:nvPr>
            <p:ph idx="1"/>
          </p:nvPr>
        </p:nvSpPr>
        <p:spPr>
          <a:xfrm>
            <a:off x="533401" y="1447800"/>
            <a:ext cx="8001000" cy="5181600"/>
          </a:xfrm>
        </p:spPr>
        <p:txBody>
          <a:bodyPr>
            <a:normAutofit fontScale="92500" lnSpcReduction="20000"/>
          </a:bodyPr>
          <a:lstStyle/>
          <a:p>
            <a:r>
              <a:rPr lang="en-US" sz="3200" dirty="0"/>
              <a:t>You will work with a partner to create a very brief chapter presentation on the chapters we read the previous night: in your own words!</a:t>
            </a:r>
          </a:p>
          <a:p>
            <a:r>
              <a:rPr lang="en-US" sz="3200" dirty="0"/>
              <a:t>You need a chapter </a:t>
            </a:r>
            <a:r>
              <a:rPr lang="en-US" sz="3200" dirty="0" smtClean="0"/>
              <a:t>summary, a </a:t>
            </a:r>
            <a:r>
              <a:rPr lang="en-US" sz="3200" dirty="0"/>
              <a:t>quote </a:t>
            </a:r>
            <a:r>
              <a:rPr lang="en-US" sz="3200" dirty="0" smtClean="0"/>
              <a:t>(that </a:t>
            </a:r>
            <a:r>
              <a:rPr lang="en-US" sz="3200" dirty="0"/>
              <a:t>best represents the plot, characters, satire, social commentary of the </a:t>
            </a:r>
            <a:r>
              <a:rPr lang="en-US" sz="3200" dirty="0" smtClean="0"/>
              <a:t>chapter), and a discussion question to share with the class</a:t>
            </a:r>
            <a:endParaRPr lang="en-US" sz="3200" dirty="0"/>
          </a:p>
          <a:p>
            <a:r>
              <a:rPr lang="en-US" sz="3200" dirty="0"/>
              <a:t>Every student will be reading all the chapters, but you are just going to be the experts for your </a:t>
            </a:r>
            <a:r>
              <a:rPr lang="en-US" sz="3200" dirty="0" smtClean="0"/>
              <a:t>chapters</a:t>
            </a:r>
            <a:endParaRPr lang="en-US" sz="3200" dirty="0"/>
          </a:p>
        </p:txBody>
      </p:sp>
    </p:spTree>
    <p:extLst>
      <p:ext uri="{BB962C8B-B14F-4D97-AF65-F5344CB8AC3E}">
        <p14:creationId xmlns:p14="http://schemas.microsoft.com/office/powerpoint/2010/main" val="2986806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writing techniques</a:t>
            </a:r>
          </a:p>
        </p:txBody>
      </p:sp>
      <p:sp>
        <p:nvSpPr>
          <p:cNvPr id="3" name="Content Placeholder 2"/>
          <p:cNvSpPr>
            <a:spLocks noGrp="1"/>
          </p:cNvSpPr>
          <p:nvPr>
            <p:ph idx="1"/>
          </p:nvPr>
        </p:nvSpPr>
        <p:spPr>
          <a:xfrm>
            <a:off x="914401" y="1676400"/>
            <a:ext cx="7620000" cy="4648200"/>
          </a:xfrm>
        </p:spPr>
        <p:txBody>
          <a:bodyPr>
            <a:normAutofit fontScale="85000" lnSpcReduction="20000"/>
          </a:bodyPr>
          <a:lstStyle/>
          <a:p>
            <a:r>
              <a:rPr lang="en-US" sz="8000" dirty="0"/>
              <a:t>REALISM</a:t>
            </a:r>
          </a:p>
          <a:p>
            <a:r>
              <a:rPr lang="en-US" sz="8000" dirty="0"/>
              <a:t>REGIONALISM</a:t>
            </a:r>
          </a:p>
          <a:p>
            <a:r>
              <a:rPr lang="en-US" sz="8000"/>
              <a:t>SATIRE</a:t>
            </a:r>
            <a:endParaRPr lang="en-US" sz="8000" dirty="0"/>
          </a:p>
          <a:p>
            <a:endParaRPr lang="en-US" dirty="0"/>
          </a:p>
          <a:p>
            <a:endParaRPr lang="en-US" dirty="0"/>
          </a:p>
          <a:p>
            <a:r>
              <a:rPr lang="en-US" sz="3300" dirty="0"/>
              <a:t>Adding … modernism &amp; stream of consciousness </a:t>
            </a:r>
          </a:p>
        </p:txBody>
      </p:sp>
    </p:spTree>
    <p:extLst>
      <p:ext uri="{BB962C8B-B14F-4D97-AF65-F5344CB8AC3E}">
        <p14:creationId xmlns:p14="http://schemas.microsoft.com/office/powerpoint/2010/main" val="2357684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874554"/>
          </a:xfrm>
        </p:spPr>
        <p:txBody>
          <a:bodyPr>
            <a:normAutofit/>
          </a:bodyPr>
          <a:lstStyle/>
          <a:p>
            <a:r>
              <a:rPr lang="en-US" dirty="0"/>
              <a:t>Modernism: A new type of literature</a:t>
            </a:r>
          </a:p>
        </p:txBody>
      </p:sp>
      <p:sp>
        <p:nvSpPr>
          <p:cNvPr id="3" name="Content Placeholder 2"/>
          <p:cNvSpPr>
            <a:spLocks noGrp="1"/>
          </p:cNvSpPr>
          <p:nvPr>
            <p:ph idx="1"/>
          </p:nvPr>
        </p:nvSpPr>
        <p:spPr>
          <a:xfrm>
            <a:off x="461554" y="1219200"/>
            <a:ext cx="8229600" cy="4851316"/>
          </a:xfrm>
        </p:spPr>
        <p:txBody>
          <a:bodyPr>
            <a:noAutofit/>
          </a:bodyPr>
          <a:lstStyle/>
          <a:p>
            <a:r>
              <a:rPr lang="en-US" sz="2800" dirty="0"/>
              <a:t>Grows out of three things:</a:t>
            </a:r>
          </a:p>
          <a:p>
            <a:pPr lvl="1"/>
            <a:r>
              <a:rPr lang="en-US" sz="2800" dirty="0"/>
              <a:t>Realism</a:t>
            </a:r>
          </a:p>
          <a:p>
            <a:pPr lvl="1"/>
            <a:r>
              <a:rPr lang="en-US" sz="2800" dirty="0"/>
              <a:t>A reaction to Industrialism &amp; the Victorian Age</a:t>
            </a:r>
          </a:p>
          <a:p>
            <a:pPr lvl="1"/>
            <a:r>
              <a:rPr lang="en-US" sz="2800" dirty="0"/>
              <a:t>The death and destruction of WWI</a:t>
            </a:r>
          </a:p>
          <a:p>
            <a:r>
              <a:rPr lang="en-US" sz="2800" dirty="0"/>
              <a:t>Written using </a:t>
            </a:r>
            <a:r>
              <a:rPr lang="en-US" sz="2800" b="1" dirty="0">
                <a:solidFill>
                  <a:srgbClr val="FF0000"/>
                </a:solidFill>
              </a:rPr>
              <a:t>stream of consciousness </a:t>
            </a:r>
            <a:r>
              <a:rPr lang="en-US" sz="2800" dirty="0"/>
              <a:t>—authors write down all the thoughts in a characters head</a:t>
            </a:r>
          </a:p>
          <a:p>
            <a:pPr lvl="1"/>
            <a:r>
              <a:rPr lang="en-US" sz="2800" dirty="0"/>
              <a:t>The story will jump around and is hard to follow but rewarding because you know the character better</a:t>
            </a:r>
          </a:p>
        </p:txBody>
      </p:sp>
    </p:spTree>
    <p:extLst>
      <p:ext uri="{BB962C8B-B14F-4D97-AF65-F5344CB8AC3E}">
        <p14:creationId xmlns:p14="http://schemas.microsoft.com/office/powerpoint/2010/main" val="3369188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185" y="478100"/>
            <a:ext cx="4402015" cy="487362"/>
          </a:xfrm>
        </p:spPr>
        <p:txBody>
          <a:bodyPr>
            <a:normAutofit fontScale="90000"/>
          </a:bodyPr>
          <a:lstStyle/>
          <a:p>
            <a:r>
              <a:rPr lang="en-US" dirty="0"/>
              <a:t>Genres </a:t>
            </a:r>
          </a:p>
        </p:txBody>
      </p:sp>
      <p:sp>
        <p:nvSpPr>
          <p:cNvPr id="3" name="Content Placeholder 2"/>
          <p:cNvSpPr>
            <a:spLocks noGrp="1"/>
          </p:cNvSpPr>
          <p:nvPr>
            <p:ph idx="1"/>
          </p:nvPr>
        </p:nvSpPr>
        <p:spPr>
          <a:xfrm>
            <a:off x="457199" y="1047524"/>
            <a:ext cx="6262959" cy="5638800"/>
          </a:xfrm>
        </p:spPr>
        <p:txBody>
          <a:bodyPr>
            <a:noAutofit/>
          </a:bodyPr>
          <a:lstStyle/>
          <a:p>
            <a:r>
              <a:rPr lang="en-US" sz="3200" dirty="0"/>
              <a:t> </a:t>
            </a:r>
            <a:r>
              <a:rPr lang="en-US" sz="2800" dirty="0"/>
              <a:t>Visual art, literature, music, film, design, architecture, and lifestyle</a:t>
            </a:r>
          </a:p>
          <a:p>
            <a:pPr lvl="1"/>
            <a:r>
              <a:rPr lang="en-US" sz="2800" dirty="0"/>
              <a:t>Jazz Age and Roaring Twenties</a:t>
            </a:r>
          </a:p>
          <a:p>
            <a:pPr lvl="1"/>
            <a:r>
              <a:rPr lang="en-US" sz="2800" dirty="0"/>
              <a:t>Modernist art</a:t>
            </a:r>
          </a:p>
          <a:p>
            <a:pPr lvl="1"/>
            <a:r>
              <a:rPr lang="en-US" sz="2800" dirty="0"/>
              <a:t>New age of gender roles, feminism and sexuality </a:t>
            </a:r>
          </a:p>
          <a:p>
            <a:pPr lvl="1"/>
            <a:r>
              <a:rPr lang="en-US" sz="2800" dirty="0"/>
              <a:t>Charlie Chaplin and film</a:t>
            </a:r>
          </a:p>
          <a:p>
            <a:pPr lvl="1"/>
            <a:r>
              <a:rPr lang="en-US" sz="2800" dirty="0"/>
              <a:t>Model-T Ford</a:t>
            </a:r>
          </a:p>
          <a:p>
            <a:pPr lvl="1"/>
            <a:r>
              <a:rPr lang="en-US" sz="2800" dirty="0"/>
              <a:t>Food and culture (M&amp;M’s, boxed cakes, deep dish pizza)</a:t>
            </a:r>
          </a:p>
        </p:txBody>
      </p:sp>
      <p:pic>
        <p:nvPicPr>
          <p:cNvPr id="5" name="Picture 4" descr="Modernism 2.jpg"/>
          <p:cNvPicPr>
            <a:picLocks noChangeAspect="1"/>
          </p:cNvPicPr>
          <p:nvPr/>
        </p:nvPicPr>
        <p:blipFill>
          <a:blip r:embed="rId2" cstate="print"/>
          <a:stretch>
            <a:fillRect/>
          </a:stretch>
        </p:blipFill>
        <p:spPr>
          <a:xfrm>
            <a:off x="5929312" y="2040874"/>
            <a:ext cx="3214689" cy="2057400"/>
          </a:xfrm>
          <a:prstGeom prst="rect">
            <a:avLst/>
          </a:prstGeom>
        </p:spPr>
      </p:pic>
      <p:pic>
        <p:nvPicPr>
          <p:cNvPr id="6" name="Picture 5" descr="Modernism 1.jpg"/>
          <p:cNvPicPr>
            <a:picLocks noChangeAspect="1"/>
          </p:cNvPicPr>
          <p:nvPr/>
        </p:nvPicPr>
        <p:blipFill>
          <a:blip r:embed="rId3" cstate="print"/>
          <a:stretch>
            <a:fillRect/>
          </a:stretch>
        </p:blipFill>
        <p:spPr>
          <a:xfrm>
            <a:off x="6858001" y="4084134"/>
            <a:ext cx="2286000" cy="2773866"/>
          </a:xfrm>
          <a:prstGeom prst="rect">
            <a:avLst/>
          </a:prstGeom>
        </p:spPr>
      </p:pic>
    </p:spTree>
    <p:extLst>
      <p:ext uri="{BB962C8B-B14F-4D97-AF65-F5344CB8AC3E}">
        <p14:creationId xmlns:p14="http://schemas.microsoft.com/office/powerpoint/2010/main" val="4223893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7800" y="533400"/>
            <a:ext cx="7543800" cy="609600"/>
          </a:xfrm>
        </p:spPr>
        <p:txBody>
          <a:bodyPr>
            <a:normAutofit fontScale="90000"/>
          </a:bodyPr>
          <a:lstStyle/>
          <a:p>
            <a:r>
              <a:rPr lang="en-US" dirty="0"/>
              <a:t>Modernist Literature</a:t>
            </a:r>
          </a:p>
        </p:txBody>
      </p:sp>
      <p:sp>
        <p:nvSpPr>
          <p:cNvPr id="21507" name="Rectangle 3"/>
          <p:cNvSpPr>
            <a:spLocks noGrp="1" noChangeArrowheads="1"/>
          </p:cNvSpPr>
          <p:nvPr>
            <p:ph idx="1"/>
          </p:nvPr>
        </p:nvSpPr>
        <p:spPr>
          <a:xfrm>
            <a:off x="762000" y="1295400"/>
            <a:ext cx="8229600" cy="5562600"/>
          </a:xfrm>
        </p:spPr>
        <p:txBody>
          <a:bodyPr>
            <a:noAutofit/>
          </a:bodyPr>
          <a:lstStyle/>
          <a:p>
            <a:pPr>
              <a:lnSpc>
                <a:spcPct val="90000"/>
              </a:lnSpc>
            </a:pPr>
            <a:r>
              <a:rPr lang="en-US" sz="3200" dirty="0"/>
              <a:t>Focus on inner world of reality, not outer</a:t>
            </a:r>
          </a:p>
          <a:p>
            <a:pPr>
              <a:lnSpc>
                <a:spcPct val="90000"/>
              </a:lnSpc>
            </a:pPr>
            <a:r>
              <a:rPr lang="en-US" sz="3200" dirty="0"/>
              <a:t>Experimentation</a:t>
            </a:r>
          </a:p>
          <a:p>
            <a:pPr>
              <a:lnSpc>
                <a:spcPct val="90000"/>
              </a:lnSpc>
            </a:pPr>
            <a:r>
              <a:rPr lang="en-US" sz="3200" dirty="0"/>
              <a:t>Fragmentation, juxtaposition of events, narrators, etc.</a:t>
            </a:r>
          </a:p>
          <a:p>
            <a:pPr>
              <a:lnSpc>
                <a:spcPct val="90000"/>
              </a:lnSpc>
            </a:pPr>
            <a:r>
              <a:rPr lang="en-US" sz="3200" dirty="0"/>
              <a:t>“Open” endings; lack of resolution</a:t>
            </a:r>
          </a:p>
          <a:p>
            <a:pPr>
              <a:lnSpc>
                <a:spcPct val="90000"/>
              </a:lnSpc>
            </a:pPr>
            <a:r>
              <a:rPr lang="en-US" sz="3200" dirty="0"/>
              <a:t>Intensive use of allegory, metaphor, allusion, symbolism</a:t>
            </a:r>
          </a:p>
          <a:p>
            <a:pPr marL="514350" indent="-514350">
              <a:lnSpc>
                <a:spcPct val="90000"/>
              </a:lnSpc>
              <a:buFont typeface="+mj-lt"/>
              <a:buAutoNum type="arabicPeriod"/>
            </a:pPr>
            <a:r>
              <a:rPr lang="en-US" sz="3200" dirty="0" smtClean="0"/>
              <a:t>Determine if this applies to </a:t>
            </a:r>
            <a:r>
              <a:rPr lang="en-US" sz="3200" i="1" dirty="0"/>
              <a:t>Huck Finn</a:t>
            </a:r>
            <a:r>
              <a:rPr lang="en-US" sz="3200" dirty="0"/>
              <a:t> (so far</a:t>
            </a:r>
            <a:r>
              <a:rPr lang="en-US" sz="3200" dirty="0" smtClean="0"/>
              <a:t>).</a:t>
            </a:r>
            <a:endParaRPr lang="en-US" sz="3200" dirty="0"/>
          </a:p>
        </p:txBody>
      </p:sp>
    </p:spTree>
    <p:extLst>
      <p:ext uri="{BB962C8B-B14F-4D97-AF65-F5344CB8AC3E}">
        <p14:creationId xmlns:p14="http://schemas.microsoft.com/office/powerpoint/2010/main" val="32308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317777"/>
            <a:ext cx="7406563" cy="1280890"/>
          </a:xfrm>
        </p:spPr>
        <p:txBody>
          <a:bodyPr>
            <a:normAutofit/>
          </a:bodyPr>
          <a:lstStyle/>
          <a:p>
            <a:r>
              <a:rPr lang="en-US" sz="3600" dirty="0"/>
              <a:t>Modernist Technique:</a:t>
            </a:r>
            <a:br>
              <a:rPr lang="en-US" sz="3600" dirty="0"/>
            </a:br>
            <a:r>
              <a:rPr lang="en-US" sz="3600" dirty="0"/>
              <a:t>Stream of Consciousness </a:t>
            </a:r>
          </a:p>
        </p:txBody>
      </p:sp>
      <p:sp>
        <p:nvSpPr>
          <p:cNvPr id="8195" name="Rectangle 3"/>
          <p:cNvSpPr>
            <a:spLocks noGrp="1" noChangeArrowheads="1"/>
          </p:cNvSpPr>
          <p:nvPr>
            <p:ph idx="1"/>
          </p:nvPr>
        </p:nvSpPr>
        <p:spPr>
          <a:xfrm>
            <a:off x="609600" y="1981200"/>
            <a:ext cx="6591985" cy="3777622"/>
          </a:xfrm>
        </p:spPr>
        <p:txBody>
          <a:bodyPr>
            <a:normAutofit fontScale="70000" lnSpcReduction="20000"/>
          </a:bodyPr>
          <a:lstStyle/>
          <a:p>
            <a:r>
              <a:rPr lang="en-US" sz="4000" dirty="0"/>
              <a:t>Gives the reader the impression of listening to the running flow of a character’s thoughts and commentary</a:t>
            </a:r>
          </a:p>
          <a:p>
            <a:pPr lvl="1"/>
            <a:r>
              <a:rPr lang="en-US" sz="3700" dirty="0"/>
              <a:t>Water imagery!</a:t>
            </a:r>
          </a:p>
          <a:p>
            <a:pPr lvl="1"/>
            <a:r>
              <a:rPr lang="en-US" sz="3700" dirty="0"/>
              <a:t>“Stream of </a:t>
            </a:r>
            <a:br>
              <a:rPr lang="en-US" sz="3700" dirty="0"/>
            </a:br>
            <a:r>
              <a:rPr lang="en-US" sz="3700" dirty="0"/>
              <a:t>Consciousness”</a:t>
            </a:r>
          </a:p>
          <a:p>
            <a:pPr lvl="2"/>
            <a:r>
              <a:rPr lang="en-US" sz="3400" dirty="0"/>
              <a:t> Phrase first used</a:t>
            </a:r>
          </a:p>
          <a:p>
            <a:pPr lvl="2">
              <a:buNone/>
            </a:pPr>
            <a:r>
              <a:rPr lang="en-US" sz="3400" dirty="0"/>
              <a:t> in 1890</a:t>
            </a:r>
          </a:p>
          <a:p>
            <a:endParaRPr lang="en-US" sz="4000" dirty="0"/>
          </a:p>
          <a:p>
            <a:pPr>
              <a:buNone/>
            </a:pPr>
            <a:endParaRPr lang="en-US" sz="2800" dirty="0"/>
          </a:p>
        </p:txBody>
      </p:sp>
      <p:pic>
        <p:nvPicPr>
          <p:cNvPr id="23554" name="Picture 2" descr="https://wronghands1.files.wordpress.com/2012/10/stream-of-consciousness1.jpg"/>
          <p:cNvPicPr>
            <a:picLocks noChangeAspect="1" noChangeArrowheads="1"/>
          </p:cNvPicPr>
          <p:nvPr/>
        </p:nvPicPr>
        <p:blipFill>
          <a:blip r:embed="rId3" cstate="print"/>
          <a:srcRect/>
          <a:stretch>
            <a:fillRect/>
          </a:stretch>
        </p:blipFill>
        <p:spPr bwMode="auto">
          <a:xfrm>
            <a:off x="4648200" y="3413517"/>
            <a:ext cx="4206163" cy="3368283"/>
          </a:xfrm>
          <a:prstGeom prst="rect">
            <a:avLst/>
          </a:prstGeom>
          <a:noFill/>
        </p:spPr>
      </p:pic>
    </p:spTree>
    <p:extLst>
      <p:ext uri="{BB962C8B-B14F-4D97-AF65-F5344CB8AC3E}">
        <p14:creationId xmlns:p14="http://schemas.microsoft.com/office/powerpoint/2010/main" val="1501808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589199" cy="747490"/>
          </a:xfrm>
        </p:spPr>
        <p:txBody>
          <a:bodyPr/>
          <a:lstStyle/>
          <a:p>
            <a:r>
              <a:rPr lang="en-US" dirty="0" smtClean="0"/>
              <a:t>Quote analysis</a:t>
            </a:r>
            <a:endParaRPr lang="en-US" dirty="0"/>
          </a:p>
        </p:txBody>
      </p:sp>
      <p:sp>
        <p:nvSpPr>
          <p:cNvPr id="3" name="Content Placeholder 2"/>
          <p:cNvSpPr>
            <a:spLocks noGrp="1"/>
          </p:cNvSpPr>
          <p:nvPr>
            <p:ph idx="1"/>
          </p:nvPr>
        </p:nvSpPr>
        <p:spPr>
          <a:xfrm>
            <a:off x="533400" y="1524000"/>
            <a:ext cx="8458199" cy="5181600"/>
          </a:xfrm>
        </p:spPr>
        <p:txBody>
          <a:bodyPr>
            <a:noAutofit/>
          </a:bodyPr>
          <a:lstStyle/>
          <a:p>
            <a:r>
              <a:rPr lang="en-US" sz="3200" dirty="0">
                <a:solidFill>
                  <a:schemeClr val="tx1"/>
                </a:solidFill>
              </a:rPr>
              <a:t>Huck: “I liked the old ways best, but I was getting so I liked the new ones, too, a little bit.” </a:t>
            </a:r>
            <a:endParaRPr lang="en-US" sz="3200" dirty="0" smtClean="0">
              <a:solidFill>
                <a:schemeClr val="tx1"/>
              </a:solidFill>
            </a:endParaRPr>
          </a:p>
          <a:p>
            <a:pPr marL="0" indent="0">
              <a:buNone/>
            </a:pPr>
            <a:endParaRPr lang="en-US" sz="3200" dirty="0"/>
          </a:p>
          <a:p>
            <a:r>
              <a:rPr lang="en-US" sz="3200" b="1" dirty="0" smtClean="0"/>
              <a:t>What ‘old ways’ does Huck like? What ‘new ways’ does he like? Use specific examples from the text for each. </a:t>
            </a:r>
          </a:p>
          <a:p>
            <a:r>
              <a:rPr lang="en-US" sz="3200" b="1" dirty="0" smtClean="0"/>
              <a:t>How does Huck represent a progressive point of view for his era?</a:t>
            </a:r>
            <a:endParaRPr lang="en-US" sz="3200" b="1" dirty="0"/>
          </a:p>
        </p:txBody>
      </p:sp>
    </p:spTree>
    <p:extLst>
      <p:ext uri="{BB962C8B-B14F-4D97-AF65-F5344CB8AC3E}">
        <p14:creationId xmlns:p14="http://schemas.microsoft.com/office/powerpoint/2010/main" val="1629834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589199" cy="685800"/>
          </a:xfrm>
        </p:spPr>
        <p:txBody>
          <a:bodyPr>
            <a:normAutofit/>
          </a:bodyPr>
          <a:lstStyle/>
          <a:p>
            <a:r>
              <a:rPr lang="en-US" sz="3200" i="1" dirty="0"/>
              <a:t>Huck</a:t>
            </a:r>
            <a:r>
              <a:rPr lang="en-US" sz="3200" dirty="0"/>
              <a:t> is a Progressive novel, too</a:t>
            </a:r>
          </a:p>
        </p:txBody>
      </p:sp>
      <p:sp>
        <p:nvSpPr>
          <p:cNvPr id="3" name="Content Placeholder 2"/>
          <p:cNvSpPr>
            <a:spLocks noGrp="1"/>
          </p:cNvSpPr>
          <p:nvPr>
            <p:ph idx="1"/>
          </p:nvPr>
        </p:nvSpPr>
        <p:spPr>
          <a:xfrm>
            <a:off x="609600" y="1371600"/>
            <a:ext cx="8382000" cy="5257800"/>
          </a:xfrm>
        </p:spPr>
        <p:txBody>
          <a:bodyPr>
            <a:normAutofit/>
          </a:bodyPr>
          <a:lstStyle/>
          <a:p>
            <a:r>
              <a:rPr lang="en-US" sz="2400" dirty="0"/>
              <a:t>Twain’s use of modernism </a:t>
            </a:r>
          </a:p>
          <a:p>
            <a:pPr lvl="1"/>
            <a:r>
              <a:rPr lang="en-US" sz="2000" dirty="0"/>
              <a:t>Literary modernism as an era took place generally between 1900-1960.</a:t>
            </a:r>
          </a:p>
          <a:p>
            <a:pPr lvl="1"/>
            <a:r>
              <a:rPr lang="en-US" sz="2000" i="1" dirty="0"/>
              <a:t>Huck Finn</a:t>
            </a:r>
            <a:r>
              <a:rPr lang="en-US" sz="2000" dirty="0"/>
              <a:t> was published in 1884 but is a modern novel</a:t>
            </a:r>
          </a:p>
          <a:p>
            <a:r>
              <a:rPr lang="en-US" sz="2400" dirty="0"/>
              <a:t>Twain’s attitudes </a:t>
            </a:r>
            <a:br>
              <a:rPr lang="en-US" sz="2400" dirty="0"/>
            </a:br>
            <a:r>
              <a:rPr lang="en-US" sz="2400" dirty="0"/>
              <a:t>towards abolitionism </a:t>
            </a:r>
            <a:br>
              <a:rPr lang="en-US" sz="2400" dirty="0"/>
            </a:br>
            <a:r>
              <a:rPr lang="en-US" sz="2400" dirty="0"/>
              <a:t>and equality</a:t>
            </a:r>
          </a:p>
          <a:p>
            <a:r>
              <a:rPr lang="en-US" sz="2400" dirty="0"/>
              <a:t>Twain’s use of a </a:t>
            </a:r>
            <a:br>
              <a:rPr lang="en-US" sz="2400" dirty="0"/>
            </a:br>
            <a:r>
              <a:rPr lang="en-US" sz="2400" dirty="0"/>
              <a:t>youthful, realistic, </a:t>
            </a:r>
            <a:br>
              <a:rPr lang="en-US" sz="2400" dirty="0"/>
            </a:br>
            <a:r>
              <a:rPr lang="en-US" sz="2400" dirty="0"/>
              <a:t>flawed, poor, evolving </a:t>
            </a:r>
            <a:br>
              <a:rPr lang="en-US" sz="2400" dirty="0"/>
            </a:br>
            <a:r>
              <a:rPr lang="en-US" sz="2400" dirty="0"/>
              <a:t>protagonist</a:t>
            </a:r>
          </a:p>
          <a:p>
            <a:endParaRPr lang="en-US" dirty="0"/>
          </a:p>
          <a:p>
            <a:endParaRPr lang="en-US" dirty="0"/>
          </a:p>
        </p:txBody>
      </p:sp>
      <p:pic>
        <p:nvPicPr>
          <p:cNvPr id="18434" name="Picture 2" descr="http://universalfreepress.com/wp-content/uploads/2013/12/Mark-Twain-on-Anger.jpg"/>
          <p:cNvPicPr>
            <a:picLocks noChangeAspect="1" noChangeArrowheads="1"/>
          </p:cNvPicPr>
          <p:nvPr/>
        </p:nvPicPr>
        <p:blipFill>
          <a:blip r:embed="rId2" cstate="print"/>
          <a:srcRect/>
          <a:stretch>
            <a:fillRect/>
          </a:stretch>
        </p:blipFill>
        <p:spPr bwMode="auto">
          <a:xfrm>
            <a:off x="4629150" y="3887288"/>
            <a:ext cx="4514850" cy="2933701"/>
          </a:xfrm>
          <a:prstGeom prst="rect">
            <a:avLst/>
          </a:prstGeom>
          <a:noFill/>
        </p:spPr>
      </p:pic>
    </p:spTree>
    <p:extLst>
      <p:ext uri="{BB962C8B-B14F-4D97-AF65-F5344CB8AC3E}">
        <p14:creationId xmlns:p14="http://schemas.microsoft.com/office/powerpoint/2010/main" val="679285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3162233"/>
            <a:ext cx="6781800" cy="1523999"/>
          </a:xfrm>
        </p:spPr>
        <p:txBody>
          <a:bodyPr>
            <a:normAutofit fontScale="90000"/>
          </a:bodyPr>
          <a:lstStyle/>
          <a:p>
            <a:r>
              <a:rPr lang="en-US" dirty="0" smtClean="0"/>
              <a:t>Early American Feminism </a:t>
            </a:r>
            <a:endParaRPr lang="en-US" dirty="0"/>
          </a:p>
        </p:txBody>
      </p:sp>
      <p:sp>
        <p:nvSpPr>
          <p:cNvPr id="5" name="Subtitle 4"/>
          <p:cNvSpPr>
            <a:spLocks noGrp="1"/>
          </p:cNvSpPr>
          <p:nvPr>
            <p:ph type="subTitle" idx="1"/>
          </p:nvPr>
        </p:nvSpPr>
        <p:spPr/>
        <p:txBody>
          <a:bodyPr/>
          <a:lstStyle/>
          <a:p>
            <a:r>
              <a:rPr lang="en-US" dirty="0" smtClean="0"/>
              <a:t>How progressive is the novel, really?</a:t>
            </a:r>
            <a:endParaRPr lang="en-US" dirty="0"/>
          </a:p>
        </p:txBody>
      </p:sp>
      <p:pic>
        <p:nvPicPr>
          <p:cNvPr id="6" name="Picture 2" descr="http://www.gutenberg.org/files/76/76-h/images/c0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38392"/>
            <a:ext cx="2345566" cy="2674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gutenberg.org/files/7100/7100-h/images/c0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253834"/>
            <a:ext cx="1981200" cy="343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10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55165"/>
            <a:ext cx="6589200" cy="595090"/>
          </a:xfrm>
        </p:spPr>
        <p:txBody>
          <a:bodyPr>
            <a:noAutofit/>
          </a:bodyPr>
          <a:lstStyle/>
          <a:p>
            <a:r>
              <a:rPr lang="en-US" dirty="0" smtClean="0"/>
              <a:t>Four Stereotypes of Females</a:t>
            </a:r>
            <a:endParaRPr lang="en-US" dirty="0"/>
          </a:p>
        </p:txBody>
      </p:sp>
      <p:sp>
        <p:nvSpPr>
          <p:cNvPr id="3" name="Content Placeholder 2"/>
          <p:cNvSpPr>
            <a:spLocks noGrp="1"/>
          </p:cNvSpPr>
          <p:nvPr>
            <p:ph sz="half" idx="1"/>
          </p:nvPr>
        </p:nvSpPr>
        <p:spPr>
          <a:xfrm>
            <a:off x="533401" y="1676400"/>
            <a:ext cx="3886200" cy="4876800"/>
          </a:xfrm>
        </p:spPr>
        <p:txBody>
          <a:bodyPr>
            <a:normAutofit fontScale="92500"/>
          </a:bodyPr>
          <a:lstStyle/>
          <a:p>
            <a:pPr>
              <a:buFont typeface="+mj-lt"/>
              <a:buAutoNum type="arabicPeriod"/>
            </a:pPr>
            <a:r>
              <a:rPr lang="en-US" sz="3200" dirty="0" smtClean="0"/>
              <a:t>The virgin</a:t>
            </a:r>
          </a:p>
          <a:p>
            <a:pPr>
              <a:buFont typeface="+mj-lt"/>
              <a:buAutoNum type="arabicPeriod"/>
            </a:pPr>
            <a:r>
              <a:rPr lang="en-US" sz="3200" dirty="0" smtClean="0"/>
              <a:t>The wife, mother, replacement mother</a:t>
            </a:r>
          </a:p>
          <a:p>
            <a:pPr>
              <a:buFont typeface="+mj-lt"/>
              <a:buAutoNum type="arabicPeriod"/>
            </a:pPr>
            <a:r>
              <a:rPr lang="en-US" sz="3200" dirty="0" smtClean="0"/>
              <a:t>The temptress or seductress</a:t>
            </a:r>
          </a:p>
          <a:p>
            <a:pPr>
              <a:buFont typeface="+mj-lt"/>
              <a:buAutoNum type="arabicPeriod"/>
            </a:pPr>
            <a:r>
              <a:rPr lang="en-US" sz="3200" dirty="0" smtClean="0"/>
              <a:t>The old maid </a:t>
            </a:r>
          </a:p>
          <a:p>
            <a:endParaRPr lang="en-US" dirty="0"/>
          </a:p>
        </p:txBody>
      </p:sp>
      <p:sp>
        <p:nvSpPr>
          <p:cNvPr id="4" name="Content Placeholder 3"/>
          <p:cNvSpPr>
            <a:spLocks noGrp="1"/>
          </p:cNvSpPr>
          <p:nvPr>
            <p:ph sz="half" idx="2"/>
          </p:nvPr>
        </p:nvSpPr>
        <p:spPr>
          <a:xfrm>
            <a:off x="4419601" y="1524000"/>
            <a:ext cx="4571999" cy="5181600"/>
          </a:xfrm>
        </p:spPr>
        <p:txBody>
          <a:bodyPr>
            <a:normAutofit fontScale="92500"/>
          </a:bodyPr>
          <a:lstStyle/>
          <a:p>
            <a:r>
              <a:rPr lang="en-US" sz="3200" dirty="0"/>
              <a:t>Using this lens, analyze the female </a:t>
            </a:r>
            <a:r>
              <a:rPr lang="en-US" sz="3200" dirty="0" smtClean="0"/>
              <a:t>characters </a:t>
            </a:r>
            <a:r>
              <a:rPr lang="en-US" sz="3200" dirty="0"/>
              <a:t>in </a:t>
            </a:r>
            <a:r>
              <a:rPr lang="en-US" sz="3200" i="1" dirty="0"/>
              <a:t>Huck Finn </a:t>
            </a:r>
            <a:r>
              <a:rPr lang="en-US" sz="3200" dirty="0"/>
              <a:t>as being a feminist or stereotypical portrait. </a:t>
            </a:r>
          </a:p>
          <a:p>
            <a:r>
              <a:rPr lang="en-US" sz="3200" dirty="0"/>
              <a:t>Characters:</a:t>
            </a:r>
          </a:p>
          <a:p>
            <a:pPr lvl="1"/>
            <a:r>
              <a:rPr lang="en-US" sz="2800" dirty="0"/>
              <a:t>Miss Watson</a:t>
            </a:r>
          </a:p>
          <a:p>
            <a:pPr lvl="1"/>
            <a:r>
              <a:rPr lang="en-US" sz="2800" dirty="0"/>
              <a:t>Widow Douglas</a:t>
            </a:r>
          </a:p>
          <a:p>
            <a:pPr lvl="1"/>
            <a:r>
              <a:rPr lang="en-US" sz="2800" dirty="0" smtClean="0"/>
              <a:t>Judith </a:t>
            </a:r>
            <a:r>
              <a:rPr lang="en-US" sz="2800" dirty="0"/>
              <a:t>Loftus</a:t>
            </a:r>
          </a:p>
          <a:p>
            <a:endParaRPr lang="en-US" dirty="0"/>
          </a:p>
        </p:txBody>
      </p:sp>
    </p:spTree>
    <p:extLst>
      <p:ext uri="{BB962C8B-B14F-4D97-AF65-F5344CB8AC3E}">
        <p14:creationId xmlns:p14="http://schemas.microsoft.com/office/powerpoint/2010/main" val="6104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rmAutofit fontScale="90000"/>
          </a:bodyPr>
          <a:lstStyle/>
          <a:p>
            <a:r>
              <a:rPr lang="en-US" dirty="0" smtClean="0"/>
              <a:t>Table Discussion</a:t>
            </a:r>
            <a:endParaRPr lang="en-US" dirty="0"/>
          </a:p>
        </p:txBody>
      </p:sp>
      <p:sp>
        <p:nvSpPr>
          <p:cNvPr id="3" name="Content Placeholder 2"/>
          <p:cNvSpPr>
            <a:spLocks noGrp="1"/>
          </p:cNvSpPr>
          <p:nvPr>
            <p:ph idx="1"/>
          </p:nvPr>
        </p:nvSpPr>
        <p:spPr>
          <a:xfrm>
            <a:off x="762000" y="1295400"/>
            <a:ext cx="8077199" cy="5410200"/>
          </a:xfrm>
        </p:spPr>
        <p:txBody>
          <a:bodyPr>
            <a:normAutofit/>
          </a:bodyPr>
          <a:lstStyle/>
          <a:p>
            <a:pPr>
              <a:buFont typeface="+mj-lt"/>
              <a:buAutoNum type="arabicPeriod"/>
            </a:pPr>
            <a:r>
              <a:rPr lang="en-US" sz="5400" dirty="0" smtClean="0"/>
              <a:t>Determine Twain’s views on women.</a:t>
            </a:r>
          </a:p>
          <a:p>
            <a:pPr>
              <a:buFont typeface="+mj-lt"/>
              <a:buAutoNum type="arabicPeriod"/>
            </a:pPr>
            <a:r>
              <a:rPr lang="en-US" sz="5400" dirty="0" smtClean="0"/>
              <a:t>Determine if the novel could be considered a feminist novel. </a:t>
            </a:r>
          </a:p>
        </p:txBody>
      </p:sp>
    </p:spTree>
    <p:extLst>
      <p:ext uri="{BB962C8B-B14F-4D97-AF65-F5344CB8AC3E}">
        <p14:creationId xmlns:p14="http://schemas.microsoft.com/office/powerpoint/2010/main" val="35893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Day Of</a:t>
            </a:r>
          </a:p>
        </p:txBody>
      </p:sp>
      <p:sp>
        <p:nvSpPr>
          <p:cNvPr id="2" name="Content Placeholder 1"/>
          <p:cNvSpPr>
            <a:spLocks noGrp="1"/>
          </p:cNvSpPr>
          <p:nvPr>
            <p:ph idx="1"/>
          </p:nvPr>
        </p:nvSpPr>
        <p:spPr>
          <a:xfrm>
            <a:off x="457200" y="1676400"/>
            <a:ext cx="8077200" cy="4724400"/>
          </a:xfrm>
        </p:spPr>
        <p:txBody>
          <a:bodyPr>
            <a:normAutofit fontScale="77500" lnSpcReduction="20000"/>
          </a:bodyPr>
          <a:lstStyle/>
          <a:p>
            <a:r>
              <a:rPr lang="en-US" sz="3600" dirty="0"/>
              <a:t>You and your partner will present your chapters in front of the class</a:t>
            </a:r>
          </a:p>
          <a:p>
            <a:r>
              <a:rPr lang="en-US" sz="3600" dirty="0"/>
              <a:t>Keep your presentation to </a:t>
            </a:r>
            <a:r>
              <a:rPr lang="en-US" sz="3600" u="sng" dirty="0"/>
              <a:t>under</a:t>
            </a:r>
            <a:r>
              <a:rPr lang="en-US" sz="3600" dirty="0"/>
              <a:t> 5 minutes</a:t>
            </a:r>
          </a:p>
          <a:p>
            <a:r>
              <a:rPr lang="en-US" sz="3600" dirty="0"/>
              <a:t>Must be done on a PowerPoint presentation, and emailed to me before class starts each day</a:t>
            </a:r>
          </a:p>
          <a:p>
            <a:r>
              <a:rPr lang="en-US" sz="3600" dirty="0"/>
              <a:t>MAY NOT BE COPIED FROM SPARKNOTES</a:t>
            </a:r>
          </a:p>
          <a:p>
            <a:r>
              <a:rPr lang="en-US" sz="3600" dirty="0"/>
              <a:t>MAY NOT BE COPIED FROM SPARKNOTES</a:t>
            </a:r>
          </a:p>
          <a:p>
            <a:r>
              <a:rPr lang="en-US" sz="3600" dirty="0"/>
              <a:t>MAY NOT BE COPIED FROM SPARKNOTES</a:t>
            </a:r>
          </a:p>
          <a:p>
            <a:endParaRPr lang="en-US" sz="3600" dirty="0"/>
          </a:p>
          <a:p>
            <a:pPr>
              <a:buNone/>
            </a:pPr>
            <a:endParaRPr lang="en-US" dirty="0"/>
          </a:p>
        </p:txBody>
      </p:sp>
    </p:spTree>
    <p:extLst>
      <p:ext uri="{BB962C8B-B14F-4D97-AF65-F5344CB8AC3E}">
        <p14:creationId xmlns:p14="http://schemas.microsoft.com/office/powerpoint/2010/main" val="3275723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589199" cy="518890"/>
          </a:xfrm>
        </p:spPr>
        <p:txBody>
          <a:bodyPr>
            <a:normAutofit fontScale="90000"/>
          </a:bodyPr>
          <a:lstStyle/>
          <a:p>
            <a:r>
              <a:rPr lang="en-US" dirty="0"/>
              <a:t>Brainstorming</a:t>
            </a:r>
          </a:p>
        </p:txBody>
      </p:sp>
      <p:sp>
        <p:nvSpPr>
          <p:cNvPr id="3" name="Content Placeholder 2"/>
          <p:cNvSpPr>
            <a:spLocks noGrp="1"/>
          </p:cNvSpPr>
          <p:nvPr>
            <p:ph idx="1"/>
          </p:nvPr>
        </p:nvSpPr>
        <p:spPr>
          <a:xfrm>
            <a:off x="914400" y="1447800"/>
            <a:ext cx="7848599" cy="4953000"/>
          </a:xfrm>
        </p:spPr>
        <p:txBody>
          <a:bodyPr>
            <a:normAutofit lnSpcReduction="10000"/>
          </a:bodyPr>
          <a:lstStyle/>
          <a:p>
            <a:r>
              <a:rPr lang="en-US" sz="2800" dirty="0"/>
              <a:t>So why did I teach you this? </a:t>
            </a:r>
          </a:p>
          <a:p>
            <a:r>
              <a:rPr lang="en-US" sz="2800" dirty="0"/>
              <a:t>At this time, was it ‘good’ enough to write a novel, or did a novel need to advocate for change?</a:t>
            </a:r>
          </a:p>
          <a:p>
            <a:r>
              <a:rPr lang="en-US" sz="2800" i="1" dirty="0"/>
              <a:t>Huck Finn </a:t>
            </a:r>
            <a:r>
              <a:rPr lang="en-US" sz="2800" dirty="0"/>
              <a:t>is full of Twain’s opinions on social reform and social issues</a:t>
            </a:r>
          </a:p>
          <a:p>
            <a:r>
              <a:rPr lang="en-US" sz="2800" dirty="0"/>
              <a:t>At your table groups:</a:t>
            </a:r>
          </a:p>
          <a:p>
            <a:pPr lvl="1"/>
            <a:r>
              <a:rPr lang="en-US" sz="2400" dirty="0"/>
              <a:t>What social reform or ideas has Twain presented in the novel so far?</a:t>
            </a:r>
          </a:p>
          <a:p>
            <a:pPr lvl="1"/>
            <a:r>
              <a:rPr lang="en-US" sz="2400" dirty="0"/>
              <a:t>Make a list on the board (do not repeat something already up there)</a:t>
            </a:r>
          </a:p>
        </p:txBody>
      </p:sp>
    </p:spTree>
    <p:extLst>
      <p:ext uri="{BB962C8B-B14F-4D97-AF65-F5344CB8AC3E}">
        <p14:creationId xmlns:p14="http://schemas.microsoft.com/office/powerpoint/2010/main" val="293291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normAutofit/>
          </a:bodyPr>
          <a:lstStyle/>
          <a:p>
            <a:pPr algn="ctr"/>
            <a:r>
              <a:rPr lang="en-US" sz="3200" dirty="0" err="1">
                <a:solidFill>
                  <a:schemeClr val="tx1"/>
                </a:solidFill>
              </a:rPr>
              <a:t>Hatfields</a:t>
            </a:r>
            <a:r>
              <a:rPr lang="en-US" sz="3200" dirty="0">
                <a:solidFill>
                  <a:schemeClr val="tx1"/>
                </a:solidFill>
              </a:rPr>
              <a:t> vs. </a:t>
            </a:r>
            <a:r>
              <a:rPr lang="en-US" sz="3200" dirty="0" err="1">
                <a:solidFill>
                  <a:schemeClr val="tx1"/>
                </a:solidFill>
              </a:rPr>
              <a:t>McCoys</a:t>
            </a:r>
            <a:r>
              <a:rPr lang="en-US" sz="3200" dirty="0">
                <a:solidFill>
                  <a:schemeClr val="tx1"/>
                </a:solidFill>
              </a:rPr>
              <a:t> and the </a:t>
            </a:r>
            <a:r>
              <a:rPr lang="en-US" sz="3200" dirty="0" err="1">
                <a:solidFill>
                  <a:schemeClr val="tx1"/>
                </a:solidFill>
              </a:rPr>
              <a:t>Grangerfords</a:t>
            </a:r>
            <a:r>
              <a:rPr lang="en-US" sz="3200" dirty="0">
                <a:solidFill>
                  <a:schemeClr val="tx1"/>
                </a:solidFill>
              </a:rPr>
              <a:t> vs. </a:t>
            </a:r>
            <a:r>
              <a:rPr lang="en-US" sz="3200" dirty="0" err="1">
                <a:solidFill>
                  <a:schemeClr val="tx1"/>
                </a:solidFill>
              </a:rPr>
              <a:t>Shepherdsons</a:t>
            </a:r>
            <a:r>
              <a:rPr lang="en-US" sz="3200" dirty="0">
                <a:solidFill>
                  <a:schemeClr val="tx1"/>
                </a:solidFill>
              </a:rPr>
              <a:t> </a:t>
            </a:r>
          </a:p>
        </p:txBody>
      </p:sp>
      <p:pic>
        <p:nvPicPr>
          <p:cNvPr id="6" name="Picture 2" descr="File:HatfieldCla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22647"/>
            <a:ext cx="5867400" cy="455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84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71290"/>
          </a:xfrm>
        </p:spPr>
        <p:txBody>
          <a:bodyPr/>
          <a:lstStyle/>
          <a:p>
            <a:r>
              <a:rPr lang="en-US" dirty="0" smtClean="0"/>
              <a:t>Learning Targets</a:t>
            </a:r>
            <a:endParaRPr lang="en-US" dirty="0"/>
          </a:p>
        </p:txBody>
      </p:sp>
      <p:sp>
        <p:nvSpPr>
          <p:cNvPr id="3" name="Content Placeholder 2"/>
          <p:cNvSpPr>
            <a:spLocks noGrp="1"/>
          </p:cNvSpPr>
          <p:nvPr>
            <p:ph idx="1"/>
          </p:nvPr>
        </p:nvSpPr>
        <p:spPr>
          <a:xfrm>
            <a:off x="381000" y="1676400"/>
            <a:ext cx="8610599" cy="5029200"/>
          </a:xfrm>
        </p:spPr>
        <p:txBody>
          <a:bodyPr/>
          <a:lstStyle/>
          <a:p>
            <a:pPr marL="624078" indent="-514350">
              <a:buFont typeface="+mj-lt"/>
              <a:buAutoNum type="arabicPeriod"/>
            </a:pPr>
            <a:r>
              <a:rPr lang="en-US" sz="4800" dirty="0" smtClean="0">
                <a:solidFill>
                  <a:schemeClr val="tx1"/>
                </a:solidFill>
              </a:rPr>
              <a:t>I </a:t>
            </a:r>
            <a:r>
              <a:rPr lang="en-US" sz="4800" dirty="0">
                <a:solidFill>
                  <a:schemeClr val="tx1"/>
                </a:solidFill>
              </a:rPr>
              <a:t>can identify the satirical manner in which Twain presents the feuds</a:t>
            </a:r>
          </a:p>
          <a:p>
            <a:pPr marL="624078" indent="-514350">
              <a:buFont typeface="+mj-lt"/>
              <a:buAutoNum type="arabicPeriod"/>
            </a:pPr>
            <a:r>
              <a:rPr lang="en-US" sz="4800" dirty="0">
                <a:solidFill>
                  <a:schemeClr val="tx1"/>
                </a:solidFill>
              </a:rPr>
              <a:t>I can determine the purpose of including the feud in </a:t>
            </a:r>
            <a:r>
              <a:rPr lang="en-US" sz="4800" i="1" dirty="0">
                <a:solidFill>
                  <a:schemeClr val="tx1"/>
                </a:solidFill>
              </a:rPr>
              <a:t>Huck Finn</a:t>
            </a:r>
            <a:endParaRPr lang="en-US" sz="4800" dirty="0">
              <a:solidFill>
                <a:schemeClr val="tx1"/>
              </a:solidFill>
            </a:endParaRPr>
          </a:p>
          <a:p>
            <a:endParaRPr lang="en-US" dirty="0"/>
          </a:p>
        </p:txBody>
      </p:sp>
    </p:spTree>
    <p:extLst>
      <p:ext uri="{BB962C8B-B14F-4D97-AF65-F5344CB8AC3E}">
        <p14:creationId xmlns:p14="http://schemas.microsoft.com/office/powerpoint/2010/main" val="2334528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ockytoppoliticsdotcom1.files.wordpress.com/2014/05/example-of-a-family-feud-in-a-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8862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28800" y="304800"/>
            <a:ext cx="6589199" cy="762000"/>
          </a:xfrm>
        </p:spPr>
        <p:txBody>
          <a:bodyPr>
            <a:normAutofit fontScale="90000"/>
          </a:bodyPr>
          <a:lstStyle/>
          <a:p>
            <a:r>
              <a:rPr lang="en-US" b="1" dirty="0"/>
              <a:t>   </a:t>
            </a:r>
            <a:r>
              <a:rPr lang="en-US" dirty="0">
                <a:latin typeface="Algerian" pitchFamily="82" charset="0"/>
              </a:rPr>
              <a:t>Feud </a:t>
            </a:r>
            <a:r>
              <a:rPr lang="en-US" dirty="0"/>
              <a:t>/</a:t>
            </a:r>
            <a:r>
              <a:rPr lang="en-US" dirty="0" err="1"/>
              <a:t>fyo͞od</a:t>
            </a:r>
            <a:r>
              <a:rPr lang="en-US" dirty="0"/>
              <a:t>/   (n)</a:t>
            </a:r>
            <a:br>
              <a:rPr lang="en-US" dirty="0"/>
            </a:br>
            <a:r>
              <a:rPr lang="en-US" b="1" dirty="0"/>
              <a:t/>
            </a:r>
            <a:br>
              <a:rPr lang="en-US" b="1" dirty="0"/>
            </a:br>
            <a:endParaRPr lang="en-US" dirty="0"/>
          </a:p>
        </p:txBody>
      </p:sp>
      <p:sp>
        <p:nvSpPr>
          <p:cNvPr id="3" name="Content Placeholder 2"/>
          <p:cNvSpPr>
            <a:spLocks noGrp="1"/>
          </p:cNvSpPr>
          <p:nvPr>
            <p:ph idx="1"/>
          </p:nvPr>
        </p:nvSpPr>
        <p:spPr>
          <a:xfrm>
            <a:off x="457200" y="1371600"/>
            <a:ext cx="7960799" cy="4191000"/>
          </a:xfrm>
        </p:spPr>
        <p:txBody>
          <a:bodyPr>
            <a:normAutofit/>
          </a:bodyPr>
          <a:lstStyle/>
          <a:p>
            <a:pPr marL="109728" indent="0">
              <a:buNone/>
            </a:pPr>
            <a:r>
              <a:rPr lang="en-US" sz="3200" dirty="0">
                <a:solidFill>
                  <a:schemeClr val="tx1"/>
                </a:solidFill>
              </a:rPr>
              <a:t>A state of prolonged mutual hostility, typically between two families or communities, characterized by violent assaults in revenge for previous injuries</a:t>
            </a:r>
          </a:p>
          <a:p>
            <a:endParaRPr lang="en-US" dirty="0"/>
          </a:p>
        </p:txBody>
      </p:sp>
    </p:spTree>
    <p:extLst>
      <p:ext uri="{BB962C8B-B14F-4D97-AF65-F5344CB8AC3E}">
        <p14:creationId xmlns:p14="http://schemas.microsoft.com/office/powerpoint/2010/main" val="35993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igsandyrivermap.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76200"/>
            <a:ext cx="5164328"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9060" y="1676400"/>
            <a:ext cx="3334740" cy="3962400"/>
          </a:xfrm>
        </p:spPr>
        <p:txBody>
          <a:bodyPr>
            <a:noAutofit/>
          </a:bodyPr>
          <a:lstStyle/>
          <a:p>
            <a:r>
              <a:rPr lang="en-US" sz="2000" dirty="0"/>
              <a:t>1863-1891</a:t>
            </a:r>
          </a:p>
          <a:p>
            <a:r>
              <a:rPr lang="en-US" sz="2000" dirty="0"/>
              <a:t>West Virginia-Kentucky</a:t>
            </a:r>
          </a:p>
          <a:p>
            <a:pPr lvl="1"/>
            <a:r>
              <a:rPr lang="en-US" sz="2800" dirty="0"/>
              <a:t>Along the Tug Fork of the Big Sandy River</a:t>
            </a:r>
          </a:p>
          <a:p>
            <a:r>
              <a:rPr lang="en-US" sz="2000" dirty="0"/>
              <a:t>‘Devil </a:t>
            </a:r>
            <a:r>
              <a:rPr lang="en-US" sz="2000" dirty="0" err="1"/>
              <a:t>Anse</a:t>
            </a:r>
            <a:r>
              <a:rPr lang="en-US" sz="2000" dirty="0"/>
              <a:t>’ Hatfield vs. ‘Ole </a:t>
            </a:r>
            <a:r>
              <a:rPr lang="en-US" sz="2000" dirty="0" err="1"/>
              <a:t>Ran’l</a:t>
            </a:r>
            <a:r>
              <a:rPr lang="en-US" sz="2000" dirty="0"/>
              <a:t>’ McCoy</a:t>
            </a:r>
          </a:p>
        </p:txBody>
      </p:sp>
      <p:sp>
        <p:nvSpPr>
          <p:cNvPr id="4" name="TextBox 3"/>
          <p:cNvSpPr txBox="1"/>
          <p:nvPr/>
        </p:nvSpPr>
        <p:spPr>
          <a:xfrm>
            <a:off x="914400" y="5632269"/>
            <a:ext cx="8515314" cy="461665"/>
          </a:xfrm>
          <a:prstGeom prst="rect">
            <a:avLst/>
          </a:prstGeom>
          <a:noFill/>
        </p:spPr>
        <p:txBody>
          <a:bodyPr wrap="square" rtlCol="0">
            <a:spAutoFit/>
          </a:bodyPr>
          <a:lstStyle/>
          <a:p>
            <a:r>
              <a:rPr lang="en-US" sz="2400" dirty="0"/>
              <a:t>Synonymous with the perils of </a:t>
            </a:r>
            <a:r>
              <a:rPr lang="en-US" sz="2400" i="1" dirty="0">
                <a:effectLst>
                  <a:outerShdw blurRad="38100" dist="38100" dir="2700000" algn="tl">
                    <a:srgbClr val="000000">
                      <a:alpha val="43137"/>
                    </a:srgbClr>
                  </a:outerShdw>
                </a:effectLst>
              </a:rPr>
              <a:t>family honor, justice, revenge</a:t>
            </a:r>
          </a:p>
        </p:txBody>
      </p:sp>
      <p:sp>
        <p:nvSpPr>
          <p:cNvPr id="5" name="TextBox 4"/>
          <p:cNvSpPr txBox="1"/>
          <p:nvPr/>
        </p:nvSpPr>
        <p:spPr>
          <a:xfrm rot="284110">
            <a:off x="422687" y="819834"/>
            <a:ext cx="3276600" cy="707886"/>
          </a:xfrm>
          <a:prstGeom prst="rect">
            <a:avLst/>
          </a:prstGeom>
          <a:noFill/>
        </p:spPr>
        <p:txBody>
          <a:bodyPr wrap="square" rtlCol="0">
            <a:spAutoFit/>
          </a:bodyPr>
          <a:lstStyle/>
          <a:p>
            <a:r>
              <a:rPr lang="en-US" sz="4000" dirty="0">
                <a:latin typeface="Algerian" pitchFamily="82" charset="0"/>
              </a:rPr>
              <a:t>The Feud…</a:t>
            </a:r>
          </a:p>
        </p:txBody>
      </p:sp>
    </p:spTree>
    <p:extLst>
      <p:ext uri="{BB962C8B-B14F-4D97-AF65-F5344CB8AC3E}">
        <p14:creationId xmlns:p14="http://schemas.microsoft.com/office/powerpoint/2010/main" val="36802855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8229600" cy="4495800"/>
          </a:xfrm>
        </p:spPr>
        <p:txBody>
          <a:bodyPr>
            <a:noAutofit/>
          </a:bodyPr>
          <a:lstStyle/>
          <a:p>
            <a:r>
              <a:rPr lang="en-US" sz="3600" dirty="0"/>
              <a:t>Almost all of them fought for the </a:t>
            </a:r>
            <a:r>
              <a:rPr lang="en-US" sz="3600" b="1" i="1" dirty="0">
                <a:solidFill>
                  <a:schemeClr val="bg1">
                    <a:lumMod val="50000"/>
                  </a:schemeClr>
                </a:solidFill>
                <a:effectLst>
                  <a:outerShdw blurRad="38100" dist="38100" dir="2700000" algn="tl">
                    <a:srgbClr val="000000">
                      <a:alpha val="43137"/>
                    </a:srgbClr>
                  </a:outerShdw>
                </a:effectLst>
              </a:rPr>
              <a:t>Confederacy</a:t>
            </a:r>
            <a:r>
              <a:rPr lang="en-US" sz="3600" dirty="0"/>
              <a:t>, with the exception of </a:t>
            </a:r>
            <a:r>
              <a:rPr lang="en-US" sz="3600" dirty="0" err="1"/>
              <a:t>Asa</a:t>
            </a:r>
            <a:r>
              <a:rPr lang="en-US" sz="3600" dirty="0"/>
              <a:t> Hatfield, who fought for the </a:t>
            </a:r>
            <a:r>
              <a:rPr lang="en-US" sz="3600" b="1" i="1" dirty="0">
                <a:solidFill>
                  <a:schemeClr val="accent6">
                    <a:lumMod val="75000"/>
                  </a:schemeClr>
                </a:solidFill>
                <a:effectLst>
                  <a:outerShdw blurRad="38100" dist="38100" dir="2700000" algn="tl">
                    <a:srgbClr val="000000">
                      <a:alpha val="43137"/>
                    </a:srgbClr>
                  </a:outerShdw>
                </a:effectLst>
              </a:rPr>
              <a:t>Union</a:t>
            </a:r>
          </a:p>
          <a:p>
            <a:r>
              <a:rPr lang="en-US" sz="3600" dirty="0" err="1"/>
              <a:t>Asa</a:t>
            </a:r>
            <a:r>
              <a:rPr lang="en-US" sz="3600" dirty="0"/>
              <a:t> was murdered and Uncle Jim Vance (McCoy) was widely suspected of the murder</a:t>
            </a:r>
          </a:p>
          <a:p>
            <a:r>
              <a:rPr lang="en-US" sz="3600" dirty="0"/>
              <a:t>13 years later, Hog theft</a:t>
            </a:r>
          </a:p>
          <a:p>
            <a:r>
              <a:rPr lang="en-US" sz="3600" dirty="0"/>
              <a:t>Roseanna McCoy &amp; </a:t>
            </a:r>
            <a:r>
              <a:rPr lang="en-US" sz="3600" dirty="0" err="1"/>
              <a:t>Johnse</a:t>
            </a:r>
            <a:r>
              <a:rPr lang="en-US" sz="3600" dirty="0"/>
              <a:t> Hatfield</a:t>
            </a:r>
          </a:p>
        </p:txBody>
      </p:sp>
    </p:spTree>
    <p:extLst>
      <p:ext uri="{BB962C8B-B14F-4D97-AF65-F5344CB8AC3E}">
        <p14:creationId xmlns:p14="http://schemas.microsoft.com/office/powerpoint/2010/main" val="1487991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6400800" cy="1905000"/>
          </a:xfrm>
        </p:spPr>
        <p:txBody>
          <a:bodyPr>
            <a:normAutofit fontScale="92500" lnSpcReduction="10000"/>
          </a:bodyPr>
          <a:lstStyle/>
          <a:p>
            <a:r>
              <a:rPr lang="en-US" sz="4000" dirty="0">
                <a:solidFill>
                  <a:schemeClr val="tx1"/>
                </a:solidFill>
              </a:rPr>
              <a:t>Family Feud</a:t>
            </a:r>
          </a:p>
          <a:p>
            <a:pPr lvl="1"/>
            <a:r>
              <a:rPr lang="en-US" sz="3800" dirty="0">
                <a:solidFill>
                  <a:schemeClr val="tx1"/>
                </a:solidFill>
              </a:rPr>
              <a:t>1979</a:t>
            </a:r>
          </a:p>
          <a:p>
            <a:r>
              <a:rPr lang="en-US" sz="4000" dirty="0">
                <a:solidFill>
                  <a:schemeClr val="tx1"/>
                </a:solidFill>
              </a:rPr>
              <a:t>TV shows and film</a:t>
            </a:r>
          </a:p>
          <a:p>
            <a:endParaRPr lang="en-US" dirty="0"/>
          </a:p>
          <a:p>
            <a:endParaRPr lang="en-US" dirty="0"/>
          </a:p>
        </p:txBody>
      </p:sp>
      <p:sp>
        <p:nvSpPr>
          <p:cNvPr id="4" name="TextBox 3"/>
          <p:cNvSpPr txBox="1"/>
          <p:nvPr/>
        </p:nvSpPr>
        <p:spPr>
          <a:xfrm>
            <a:off x="304800" y="762000"/>
            <a:ext cx="3200400" cy="830997"/>
          </a:xfrm>
          <a:prstGeom prst="rect">
            <a:avLst/>
          </a:prstGeom>
          <a:noFill/>
        </p:spPr>
        <p:txBody>
          <a:bodyPr wrap="square" rtlCol="0">
            <a:spAutoFit/>
          </a:bodyPr>
          <a:lstStyle/>
          <a:p>
            <a:r>
              <a:rPr lang="en-US" sz="4800" dirty="0">
                <a:latin typeface="Algerian" pitchFamily="82" charset="0"/>
              </a:rPr>
              <a:t>Legacy…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8709"/>
            <a:ext cx="3276600" cy="2457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448741"/>
            <a:ext cx="3276600" cy="24574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 y="4134751"/>
            <a:ext cx="5486400" cy="2723249"/>
          </a:xfrm>
          <a:prstGeom prst="rect">
            <a:avLst/>
          </a:prstGeom>
        </p:spPr>
      </p:pic>
    </p:spTree>
    <p:extLst>
      <p:ext uri="{BB962C8B-B14F-4D97-AF65-F5344CB8AC3E}">
        <p14:creationId xmlns:p14="http://schemas.microsoft.com/office/powerpoint/2010/main" val="1475730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71290"/>
          </a:xfrm>
        </p:spPr>
        <p:txBody>
          <a:bodyPr/>
          <a:lstStyle/>
          <a:p>
            <a:r>
              <a:rPr lang="en-US" dirty="0"/>
              <a:t>Yellow Journalism </a:t>
            </a:r>
          </a:p>
        </p:txBody>
      </p:sp>
      <p:sp>
        <p:nvSpPr>
          <p:cNvPr id="3" name="Content Placeholder 2"/>
          <p:cNvSpPr>
            <a:spLocks noGrp="1"/>
          </p:cNvSpPr>
          <p:nvPr>
            <p:ph idx="1"/>
          </p:nvPr>
        </p:nvSpPr>
        <p:spPr>
          <a:xfrm>
            <a:off x="762001" y="1600200"/>
            <a:ext cx="7772400" cy="4953000"/>
          </a:xfrm>
        </p:spPr>
        <p:txBody>
          <a:bodyPr>
            <a:normAutofit fontScale="92500" lnSpcReduction="20000"/>
          </a:bodyPr>
          <a:lstStyle/>
          <a:p>
            <a:r>
              <a:rPr lang="en-US" sz="3200" dirty="0">
                <a:solidFill>
                  <a:schemeClr val="tx1"/>
                </a:solidFill>
              </a:rPr>
              <a:t>Journalism that is based on exaggeration, sensationalism</a:t>
            </a:r>
          </a:p>
          <a:p>
            <a:r>
              <a:rPr lang="en-US" sz="3200" dirty="0">
                <a:solidFill>
                  <a:schemeClr val="tx1"/>
                </a:solidFill>
              </a:rPr>
              <a:t>Little or no legitimate well-researched news </a:t>
            </a:r>
          </a:p>
          <a:p>
            <a:r>
              <a:rPr lang="en-US" sz="3200" dirty="0">
                <a:solidFill>
                  <a:schemeClr val="tx1"/>
                </a:solidFill>
              </a:rPr>
              <a:t>Uses eye-catching headlines to sell more newspapers</a:t>
            </a:r>
          </a:p>
          <a:p>
            <a:endParaRPr lang="en-US" sz="3200" dirty="0">
              <a:solidFill>
                <a:schemeClr val="tx1"/>
              </a:solidFill>
            </a:endParaRPr>
          </a:p>
          <a:p>
            <a:r>
              <a:rPr lang="en-US" sz="3200" dirty="0">
                <a:solidFill>
                  <a:schemeClr val="tx1"/>
                </a:solidFill>
              </a:rPr>
              <a:t>“Woman gives birth to half cat, half human baby!”</a:t>
            </a:r>
          </a:p>
          <a:p>
            <a:r>
              <a:rPr lang="en-US" sz="3200" dirty="0" smtClean="0">
                <a:solidFill>
                  <a:schemeClr val="tx1"/>
                </a:solidFill>
              </a:rPr>
              <a:t>“The president </a:t>
            </a:r>
            <a:r>
              <a:rPr lang="en-US" sz="3200" dirty="0">
                <a:solidFill>
                  <a:schemeClr val="tx1"/>
                </a:solidFill>
              </a:rPr>
              <a:t>wants to move all immigrants out of the U.S.”</a:t>
            </a:r>
          </a:p>
          <a:p>
            <a:endParaRPr lang="en-US" sz="3200" dirty="0"/>
          </a:p>
        </p:txBody>
      </p:sp>
    </p:spTree>
    <p:extLst>
      <p:ext uri="{BB962C8B-B14F-4D97-AF65-F5344CB8AC3E}">
        <p14:creationId xmlns:p14="http://schemas.microsoft.com/office/powerpoint/2010/main" val="12810297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71290"/>
          </a:xfrm>
        </p:spPr>
        <p:txBody>
          <a:bodyPr/>
          <a:lstStyle/>
          <a:p>
            <a:r>
              <a:rPr lang="en-US" dirty="0" smtClean="0"/>
              <a:t>Hatfield’s and McCoy’s</a:t>
            </a:r>
            <a:endParaRPr lang="en-US" dirty="0"/>
          </a:p>
        </p:txBody>
      </p:sp>
      <p:sp>
        <p:nvSpPr>
          <p:cNvPr id="3" name="Content Placeholder 2"/>
          <p:cNvSpPr>
            <a:spLocks noGrp="1"/>
          </p:cNvSpPr>
          <p:nvPr>
            <p:ph idx="1"/>
          </p:nvPr>
        </p:nvSpPr>
        <p:spPr>
          <a:xfrm>
            <a:off x="457200" y="1524000"/>
            <a:ext cx="8305799" cy="5334000"/>
          </a:xfrm>
        </p:spPr>
        <p:txBody>
          <a:bodyPr>
            <a:normAutofit/>
          </a:bodyPr>
          <a:lstStyle/>
          <a:p>
            <a:r>
              <a:rPr lang="en-US" sz="3200" dirty="0" smtClean="0">
                <a:solidFill>
                  <a:schemeClr val="tx1"/>
                </a:solidFill>
              </a:rPr>
              <a:t>With your group, research the Hatfield’s and McCoy’s feud</a:t>
            </a:r>
          </a:p>
          <a:p>
            <a:pPr lvl="1"/>
            <a:r>
              <a:rPr lang="en-US" sz="2800" dirty="0" smtClean="0">
                <a:solidFill>
                  <a:schemeClr val="tx1"/>
                </a:solidFill>
              </a:rPr>
              <a:t>Who was involved? Major events? Why did the feud start?</a:t>
            </a:r>
          </a:p>
          <a:p>
            <a:pPr lvl="1"/>
            <a:r>
              <a:rPr lang="en-US" sz="2800" dirty="0" smtClean="0">
                <a:solidFill>
                  <a:schemeClr val="tx1"/>
                </a:solidFill>
              </a:rPr>
              <a:t>Get a general overview of the history of this feud. </a:t>
            </a:r>
          </a:p>
          <a:p>
            <a:r>
              <a:rPr lang="en-US" sz="3200" dirty="0" smtClean="0">
                <a:solidFill>
                  <a:schemeClr val="tx1"/>
                </a:solidFill>
              </a:rPr>
              <a:t>Next:</a:t>
            </a:r>
          </a:p>
          <a:p>
            <a:pPr lvl="1"/>
            <a:r>
              <a:rPr lang="en-US" sz="2800" dirty="0" smtClean="0">
                <a:solidFill>
                  <a:schemeClr val="tx1"/>
                </a:solidFill>
              </a:rPr>
              <a:t>You are journalists investigating the feud: </a:t>
            </a:r>
          </a:p>
          <a:p>
            <a:pPr lvl="1"/>
            <a:r>
              <a:rPr lang="en-US" sz="2800" dirty="0" smtClean="0">
                <a:solidFill>
                  <a:schemeClr val="tx1"/>
                </a:solidFill>
              </a:rPr>
              <a:t>Create </a:t>
            </a:r>
            <a:r>
              <a:rPr lang="en-US" sz="2800" dirty="0">
                <a:solidFill>
                  <a:schemeClr val="tx1"/>
                </a:solidFill>
              </a:rPr>
              <a:t>a </a:t>
            </a:r>
            <a:r>
              <a:rPr lang="en-US" sz="2800" u="sng" dirty="0">
                <a:solidFill>
                  <a:schemeClr val="tx1"/>
                </a:solidFill>
              </a:rPr>
              <a:t>headline</a:t>
            </a:r>
            <a:r>
              <a:rPr lang="en-US" sz="2800" dirty="0">
                <a:solidFill>
                  <a:schemeClr val="tx1"/>
                </a:solidFill>
              </a:rPr>
              <a:t> with </a:t>
            </a:r>
            <a:r>
              <a:rPr lang="en-US" sz="2800" u="sng" dirty="0">
                <a:solidFill>
                  <a:schemeClr val="tx1"/>
                </a:solidFill>
              </a:rPr>
              <a:t>3 </a:t>
            </a:r>
            <a:r>
              <a:rPr lang="en-US" sz="2800" u="sng" dirty="0" smtClean="0">
                <a:solidFill>
                  <a:schemeClr val="tx1"/>
                </a:solidFill>
              </a:rPr>
              <a:t>details</a:t>
            </a:r>
            <a:r>
              <a:rPr lang="en-US" sz="2800" dirty="0" smtClean="0">
                <a:solidFill>
                  <a:schemeClr val="tx1"/>
                </a:solidFill>
              </a:rPr>
              <a:t> </a:t>
            </a:r>
            <a:r>
              <a:rPr lang="en-US" sz="2800" dirty="0">
                <a:solidFill>
                  <a:schemeClr val="tx1"/>
                </a:solidFill>
              </a:rPr>
              <a:t>about the event (from the feud)</a:t>
            </a:r>
          </a:p>
          <a:p>
            <a:pPr lvl="1"/>
            <a:endParaRPr lang="en-US" dirty="0"/>
          </a:p>
        </p:txBody>
      </p:sp>
    </p:spTree>
    <p:extLst>
      <p:ext uri="{BB962C8B-B14F-4D97-AF65-F5344CB8AC3E}">
        <p14:creationId xmlns:p14="http://schemas.microsoft.com/office/powerpoint/2010/main" val="21337475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81000"/>
            <a:ext cx="7391400" cy="563562"/>
          </a:xfrm>
        </p:spPr>
        <p:txBody>
          <a:bodyPr>
            <a:normAutofit fontScale="90000"/>
          </a:bodyPr>
          <a:lstStyle/>
          <a:p>
            <a:r>
              <a:rPr lang="en-US" dirty="0"/>
              <a:t>The Feud Reflection</a:t>
            </a:r>
          </a:p>
        </p:txBody>
      </p:sp>
      <p:sp>
        <p:nvSpPr>
          <p:cNvPr id="2" name="Content Placeholder 1"/>
          <p:cNvSpPr>
            <a:spLocks noGrp="1"/>
          </p:cNvSpPr>
          <p:nvPr>
            <p:ph idx="1"/>
          </p:nvPr>
        </p:nvSpPr>
        <p:spPr>
          <a:xfrm>
            <a:off x="609600" y="1143000"/>
            <a:ext cx="8382000" cy="5334000"/>
          </a:xfrm>
        </p:spPr>
        <p:txBody>
          <a:bodyPr>
            <a:normAutofit fontScale="77500" lnSpcReduction="20000"/>
          </a:bodyPr>
          <a:lstStyle/>
          <a:p>
            <a:pPr marL="624078" indent="-514350">
              <a:buFont typeface="+mj-lt"/>
              <a:buAutoNum type="arabicPeriod"/>
            </a:pPr>
            <a:r>
              <a:rPr lang="en-US" sz="3500" dirty="0">
                <a:solidFill>
                  <a:schemeClr val="tx1"/>
                </a:solidFill>
              </a:rPr>
              <a:t>Summarize the Grangerford/Shepherdson feud (reasons, participants, consequences)</a:t>
            </a:r>
          </a:p>
          <a:p>
            <a:pPr marL="624078" indent="-514350">
              <a:buFont typeface="+mj-lt"/>
              <a:buAutoNum type="arabicPeriod"/>
            </a:pPr>
            <a:r>
              <a:rPr lang="en-US" sz="3500" dirty="0">
                <a:solidFill>
                  <a:schemeClr val="tx1"/>
                </a:solidFill>
              </a:rPr>
              <a:t>Connections to </a:t>
            </a:r>
            <a:r>
              <a:rPr lang="en-US" sz="3500" dirty="0" err="1">
                <a:solidFill>
                  <a:schemeClr val="tx1"/>
                </a:solidFill>
              </a:rPr>
              <a:t>Hatfields</a:t>
            </a:r>
            <a:r>
              <a:rPr lang="en-US" sz="3500" dirty="0">
                <a:solidFill>
                  <a:schemeClr val="tx1"/>
                </a:solidFill>
              </a:rPr>
              <a:t> and </a:t>
            </a:r>
            <a:r>
              <a:rPr lang="en-US" sz="3500" dirty="0" err="1">
                <a:solidFill>
                  <a:schemeClr val="tx1"/>
                </a:solidFill>
              </a:rPr>
              <a:t>McCoys</a:t>
            </a:r>
            <a:r>
              <a:rPr lang="en-US" sz="3500" dirty="0">
                <a:solidFill>
                  <a:schemeClr val="tx1"/>
                </a:solidFill>
              </a:rPr>
              <a:t>?</a:t>
            </a:r>
          </a:p>
          <a:p>
            <a:pPr marL="624078" indent="-514350">
              <a:buFont typeface="+mj-lt"/>
              <a:buAutoNum type="arabicPeriod"/>
            </a:pPr>
            <a:r>
              <a:rPr lang="en-US" sz="3500" dirty="0">
                <a:solidFill>
                  <a:schemeClr val="tx1"/>
                </a:solidFill>
              </a:rPr>
              <a:t>Determine why Twain would include </a:t>
            </a:r>
            <a:r>
              <a:rPr lang="en-US" sz="3500">
                <a:solidFill>
                  <a:schemeClr val="tx1"/>
                </a:solidFill>
              </a:rPr>
              <a:t>this </a:t>
            </a:r>
            <a:r>
              <a:rPr lang="en-US" sz="3500" smtClean="0">
                <a:solidFill>
                  <a:schemeClr val="tx1"/>
                </a:solidFill>
              </a:rPr>
              <a:t>feud.</a:t>
            </a:r>
            <a:endParaRPr lang="en-US" sz="3500" dirty="0" smtClean="0">
              <a:solidFill>
                <a:schemeClr val="tx1"/>
              </a:solidFill>
            </a:endParaRPr>
          </a:p>
          <a:p>
            <a:pPr lvl="1"/>
            <a:r>
              <a:rPr lang="en-US" sz="3500" dirty="0" smtClean="0">
                <a:solidFill>
                  <a:schemeClr val="tx1"/>
                </a:solidFill>
              </a:rPr>
              <a:t>Conclude the comments he is making about society.</a:t>
            </a:r>
          </a:p>
          <a:p>
            <a:pPr lvl="1"/>
            <a:r>
              <a:rPr lang="en-US" sz="3500" dirty="0" smtClean="0">
                <a:solidFill>
                  <a:schemeClr val="tx1"/>
                </a:solidFill>
              </a:rPr>
              <a:t>How does he use satire with the feud? </a:t>
            </a:r>
            <a:endParaRPr lang="en-US" sz="3500" dirty="0">
              <a:solidFill>
                <a:schemeClr val="tx1"/>
              </a:solidFill>
            </a:endParaRPr>
          </a:p>
          <a:p>
            <a:pPr marL="624078" indent="-514350">
              <a:buFont typeface="+mj-lt"/>
              <a:buAutoNum type="arabicPeriod"/>
            </a:pPr>
            <a:r>
              <a:rPr lang="en-US" sz="3500" dirty="0">
                <a:solidFill>
                  <a:schemeClr val="tx1"/>
                </a:solidFill>
              </a:rPr>
              <a:t>So far, determine which characters are ‘civilized’ and which characters are ‘fools/uncivilized’? Explain why.</a:t>
            </a:r>
          </a:p>
          <a:p>
            <a:pPr marL="880110" lvl="1" indent="-514350"/>
            <a:r>
              <a:rPr lang="en-US" sz="3500" dirty="0">
                <a:solidFill>
                  <a:schemeClr val="tx1"/>
                </a:solidFill>
              </a:rPr>
              <a:t>Provide specific evidence from the text</a:t>
            </a:r>
          </a:p>
        </p:txBody>
      </p:sp>
    </p:spTree>
    <p:extLst>
      <p:ext uri="{BB962C8B-B14F-4D97-AF65-F5344CB8AC3E}">
        <p14:creationId xmlns:p14="http://schemas.microsoft.com/office/powerpoint/2010/main" val="17621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ox(in)">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to="" calcmode="lin" valueType="num">
                                      <p:cBhvr>
                                        <p:cTn id="18" dur="1" fill="hold"/>
                                        <p:tgtEl>
                                          <p:spTgt spid="2">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to="" calcmode="lin" valueType="num">
                                      <p:cBhvr>
                                        <p:cTn id="21" dur="1" fill="hold"/>
                                        <p:tgtEl>
                                          <p:spTgt spid="2">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to="" calcmode="lin" valueType="num">
                                      <p:cBhvr>
                                        <p:cTn id="24" dur="1" fill="hold"/>
                                        <p:tgtEl>
                                          <p:spTgt spid="2">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strips(downLeft)">
                                      <p:cBhvr>
                                        <p:cTn id="29" dur="500"/>
                                        <p:tgtEl>
                                          <p:spTgt spid="2">
                                            <p:txEl>
                                              <p:pRg st="5" end="5"/>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strips(down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dirty="0"/>
              <a:t>Chapter 1</a:t>
            </a:r>
          </a:p>
        </p:txBody>
      </p:sp>
      <p:sp>
        <p:nvSpPr>
          <p:cNvPr id="3" name="Content Placeholder 2"/>
          <p:cNvSpPr>
            <a:spLocks noGrp="1"/>
          </p:cNvSpPr>
          <p:nvPr>
            <p:ph idx="1"/>
          </p:nvPr>
        </p:nvSpPr>
        <p:spPr>
          <a:xfrm>
            <a:off x="478971" y="1219200"/>
            <a:ext cx="8229600" cy="4648200"/>
          </a:xfrm>
        </p:spPr>
        <p:txBody>
          <a:bodyPr>
            <a:noAutofit/>
          </a:bodyPr>
          <a:lstStyle/>
          <a:p>
            <a:pPr lvl="0"/>
            <a:r>
              <a:rPr lang="en-US" sz="3200" dirty="0"/>
              <a:t>Plot: Huck and Tom getting the money they find in the cave, Widow Douglas takes guardianship of Huck and tries to civilize him, they are trying to give him a religious education (praying, thanking/listening to God)</a:t>
            </a:r>
          </a:p>
          <a:p>
            <a:pPr marL="0" indent="0">
              <a:buNone/>
            </a:pPr>
            <a:endParaRPr lang="en-US" sz="3200" dirty="0"/>
          </a:p>
          <a:p>
            <a:r>
              <a:rPr lang="en-US" sz="3200" dirty="0"/>
              <a:t>Quote: “…allowed she would </a:t>
            </a:r>
            <a:r>
              <a:rPr lang="en-US" sz="3200" dirty="0" err="1"/>
              <a:t>sivilize</a:t>
            </a:r>
            <a:r>
              <a:rPr lang="en-US" sz="3200" dirty="0"/>
              <a:t> me, but it was rough living in the house all the time” (1)</a:t>
            </a:r>
          </a:p>
        </p:txBody>
      </p:sp>
    </p:spTree>
    <p:extLst>
      <p:ext uri="{BB962C8B-B14F-4D97-AF65-F5344CB8AC3E}">
        <p14:creationId xmlns:p14="http://schemas.microsoft.com/office/powerpoint/2010/main" val="731695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19200" y="2514601"/>
            <a:ext cx="7772400" cy="2262781"/>
          </a:xfrm>
        </p:spPr>
        <p:txBody>
          <a:bodyPr/>
          <a:lstStyle/>
          <a:p>
            <a:r>
              <a:rPr lang="en-US" i="1" dirty="0" smtClean="0"/>
              <a:t>Huck Finn </a:t>
            </a:r>
            <a:r>
              <a:rPr lang="en-US" dirty="0" smtClean="0"/>
              <a:t>Timed Write</a:t>
            </a:r>
            <a:endParaRPr lang="en-US" i="1"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9158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6589199" cy="671290"/>
          </a:xfrm>
        </p:spPr>
        <p:txBody>
          <a:bodyPr/>
          <a:lstStyle/>
          <a:p>
            <a:r>
              <a:rPr lang="en-US" dirty="0" smtClean="0"/>
              <a:t>Learning Target </a:t>
            </a:r>
            <a:endParaRPr lang="en-US" dirty="0"/>
          </a:p>
        </p:txBody>
      </p:sp>
      <p:sp>
        <p:nvSpPr>
          <p:cNvPr id="3" name="Content Placeholder 2"/>
          <p:cNvSpPr>
            <a:spLocks noGrp="1"/>
          </p:cNvSpPr>
          <p:nvPr>
            <p:ph idx="1"/>
          </p:nvPr>
        </p:nvSpPr>
        <p:spPr>
          <a:xfrm>
            <a:off x="457200" y="1524000"/>
            <a:ext cx="8458199" cy="5105400"/>
          </a:xfrm>
        </p:spPr>
        <p:txBody>
          <a:bodyPr>
            <a:normAutofit lnSpcReduction="10000"/>
          </a:bodyPr>
          <a:lstStyle/>
          <a:p>
            <a:pPr>
              <a:buFont typeface="+mj-lt"/>
              <a:buAutoNum type="arabicPeriod"/>
            </a:pPr>
            <a:r>
              <a:rPr lang="en-US" sz="5400" dirty="0" smtClean="0"/>
              <a:t>I can answer a prompt in a specific time frame.</a:t>
            </a:r>
          </a:p>
          <a:p>
            <a:pPr>
              <a:buFont typeface="+mj-lt"/>
              <a:buAutoNum type="arabicPeriod"/>
            </a:pPr>
            <a:r>
              <a:rPr lang="en-US" sz="5400" dirty="0" smtClean="0"/>
              <a:t>I can use evidence and analysis to fully answer a prompt. </a:t>
            </a:r>
          </a:p>
          <a:p>
            <a:pPr>
              <a:buFont typeface="+mj-lt"/>
              <a:buAutoNum type="arabicPeriod"/>
            </a:pPr>
            <a:endParaRPr lang="en-US" dirty="0" smtClean="0"/>
          </a:p>
          <a:p>
            <a:pPr>
              <a:buFont typeface="+mj-lt"/>
              <a:buAutoNum type="arabicPeriod"/>
            </a:pPr>
            <a:endParaRPr lang="en-US" dirty="0"/>
          </a:p>
        </p:txBody>
      </p:sp>
    </p:spTree>
    <p:extLst>
      <p:ext uri="{BB962C8B-B14F-4D97-AF65-F5344CB8AC3E}">
        <p14:creationId xmlns:p14="http://schemas.microsoft.com/office/powerpoint/2010/main" val="3435617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rmAutofit fontScale="90000"/>
          </a:bodyPr>
          <a:lstStyle/>
          <a:p>
            <a:r>
              <a:rPr lang="en-US" dirty="0" smtClean="0"/>
              <a:t>Timed Write Directions</a:t>
            </a:r>
            <a:endParaRPr lang="en-US" dirty="0"/>
          </a:p>
        </p:txBody>
      </p:sp>
      <p:sp>
        <p:nvSpPr>
          <p:cNvPr id="3" name="Content Placeholder 2"/>
          <p:cNvSpPr>
            <a:spLocks noGrp="1"/>
          </p:cNvSpPr>
          <p:nvPr>
            <p:ph idx="1"/>
          </p:nvPr>
        </p:nvSpPr>
        <p:spPr>
          <a:xfrm>
            <a:off x="533400" y="1600200"/>
            <a:ext cx="8381999" cy="4953000"/>
          </a:xfrm>
        </p:spPr>
        <p:txBody>
          <a:bodyPr>
            <a:normAutofit fontScale="92500"/>
          </a:bodyPr>
          <a:lstStyle/>
          <a:p>
            <a:r>
              <a:rPr lang="en-US" sz="3200" dirty="0" smtClean="0"/>
              <a:t>You will have exactly 30 minutes to respond to </a:t>
            </a:r>
            <a:r>
              <a:rPr lang="en-US" sz="3200" u="sng" dirty="0" smtClean="0"/>
              <a:t>one</a:t>
            </a:r>
            <a:r>
              <a:rPr lang="en-US" sz="3200" dirty="0" smtClean="0"/>
              <a:t> of the following prompts. </a:t>
            </a:r>
          </a:p>
          <a:p>
            <a:r>
              <a:rPr lang="en-US" sz="3200" dirty="0" smtClean="0"/>
              <a:t>You may use your books and any notes you have taken. </a:t>
            </a:r>
          </a:p>
          <a:p>
            <a:r>
              <a:rPr lang="en-US" sz="3200" dirty="0" smtClean="0"/>
              <a:t>You must have a thesis, use cited evidence, and provide analysis that is not just a restatement of the evidence. </a:t>
            </a:r>
          </a:p>
          <a:p>
            <a:r>
              <a:rPr lang="en-US" sz="3200" dirty="0" smtClean="0"/>
              <a:t>You will not get any extra time. </a:t>
            </a:r>
          </a:p>
          <a:p>
            <a:r>
              <a:rPr lang="en-US" sz="3200" dirty="0" smtClean="0"/>
              <a:t>Grading using Humanities rubric.</a:t>
            </a:r>
            <a:endParaRPr lang="en-US" sz="3200" dirty="0"/>
          </a:p>
        </p:txBody>
      </p:sp>
    </p:spTree>
    <p:extLst>
      <p:ext uri="{BB962C8B-B14F-4D97-AF65-F5344CB8AC3E}">
        <p14:creationId xmlns:p14="http://schemas.microsoft.com/office/powerpoint/2010/main" val="32526801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rmAutofit fontScale="90000"/>
          </a:bodyPr>
          <a:lstStyle/>
          <a:p>
            <a:r>
              <a:rPr lang="en-US" dirty="0" smtClean="0"/>
              <a:t>Timed Write Prompts</a:t>
            </a:r>
            <a:endParaRPr lang="en-US" dirty="0"/>
          </a:p>
        </p:txBody>
      </p:sp>
      <p:sp>
        <p:nvSpPr>
          <p:cNvPr id="3" name="Content Placeholder 2"/>
          <p:cNvSpPr>
            <a:spLocks noGrp="1"/>
          </p:cNvSpPr>
          <p:nvPr>
            <p:ph idx="1"/>
          </p:nvPr>
        </p:nvSpPr>
        <p:spPr>
          <a:xfrm>
            <a:off x="685800" y="1371600"/>
            <a:ext cx="8229599" cy="5105400"/>
          </a:xfrm>
        </p:spPr>
        <p:txBody>
          <a:bodyPr>
            <a:normAutofit fontScale="92500" lnSpcReduction="10000"/>
          </a:bodyPr>
          <a:lstStyle/>
          <a:p>
            <a:pPr>
              <a:buFont typeface="+mj-lt"/>
              <a:buAutoNum type="arabicPeriod"/>
            </a:pPr>
            <a:r>
              <a:rPr lang="en-US" sz="4000" dirty="0"/>
              <a:t>Determine the social commentary presented by Twain in </a:t>
            </a:r>
            <a:r>
              <a:rPr lang="en-US" sz="4000" i="1" dirty="0"/>
              <a:t>Huck Finn</a:t>
            </a:r>
            <a:r>
              <a:rPr lang="en-US" sz="4000" dirty="0"/>
              <a:t>. Use both historical and literary references in your response.</a:t>
            </a:r>
          </a:p>
          <a:p>
            <a:pPr>
              <a:buFont typeface="+mj-lt"/>
              <a:buAutoNum type="arabicPeriod"/>
            </a:pPr>
            <a:r>
              <a:rPr lang="en-US" sz="4000" dirty="0"/>
              <a:t>Twain examines the idea of humanity and inhumanity. How is this examination depicted in the novel?</a:t>
            </a:r>
          </a:p>
          <a:p>
            <a:pPr marL="0" indent="0">
              <a:buNone/>
            </a:pPr>
            <a:endParaRPr lang="en-US" dirty="0"/>
          </a:p>
        </p:txBody>
      </p:sp>
    </p:spTree>
    <p:extLst>
      <p:ext uri="{BB962C8B-B14F-4D97-AF65-F5344CB8AC3E}">
        <p14:creationId xmlns:p14="http://schemas.microsoft.com/office/powerpoint/2010/main" val="22007720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93700"/>
            <a:ext cx="9144000" cy="6065251"/>
          </a:xfrm>
          <a:prstGeom prst="rect">
            <a:avLst/>
          </a:prstGeom>
        </p:spPr>
      </p:pic>
      <p:sp>
        <p:nvSpPr>
          <p:cNvPr id="2" name="Title 1"/>
          <p:cNvSpPr>
            <a:spLocks noGrp="1"/>
          </p:cNvSpPr>
          <p:nvPr>
            <p:ph type="ctrTitle"/>
          </p:nvPr>
        </p:nvSpPr>
        <p:spPr>
          <a:xfrm>
            <a:off x="533400" y="2514600"/>
            <a:ext cx="8009467" cy="2262782"/>
          </a:xfrm>
        </p:spPr>
        <p:txBody>
          <a:bodyPr>
            <a:noAutofit/>
          </a:bodyPr>
          <a:lstStyle/>
          <a:p>
            <a:pPr algn="ctr"/>
            <a:r>
              <a:rPr lang="en-US" sz="6000" b="1" dirty="0" smtClean="0">
                <a:solidFill>
                  <a:schemeClr val="tx1"/>
                </a:solidFill>
              </a:rPr>
              <a:t>American Folklore &amp; Tall Tales</a:t>
            </a:r>
            <a:endParaRPr lang="en-US" sz="6000" b="1" dirty="0">
              <a:solidFill>
                <a:schemeClr val="tx1"/>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49637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442690"/>
          </a:xfrm>
        </p:spPr>
        <p:txBody>
          <a:bodyPr>
            <a:normAutofit fontScale="90000"/>
          </a:bodyPr>
          <a:lstStyle/>
          <a:p>
            <a:r>
              <a:rPr lang="en-US" dirty="0" smtClean="0"/>
              <a:t>Learning Targets </a:t>
            </a:r>
            <a:endParaRPr lang="en-US" dirty="0"/>
          </a:p>
        </p:txBody>
      </p:sp>
      <p:sp>
        <p:nvSpPr>
          <p:cNvPr id="3" name="Content Placeholder 2"/>
          <p:cNvSpPr>
            <a:spLocks noGrp="1"/>
          </p:cNvSpPr>
          <p:nvPr>
            <p:ph idx="1"/>
          </p:nvPr>
        </p:nvSpPr>
        <p:spPr>
          <a:xfrm>
            <a:off x="533400" y="1371600"/>
            <a:ext cx="8381999" cy="5334000"/>
          </a:xfrm>
        </p:spPr>
        <p:txBody>
          <a:bodyPr/>
          <a:lstStyle/>
          <a:p>
            <a:pPr>
              <a:buFont typeface="+mj-lt"/>
              <a:buAutoNum type="arabicPeriod"/>
            </a:pPr>
            <a:r>
              <a:rPr lang="en-US" sz="4800" dirty="0" smtClean="0"/>
              <a:t>I can evaluate the value of tall tales.</a:t>
            </a:r>
          </a:p>
          <a:p>
            <a:pPr>
              <a:buFont typeface="+mj-lt"/>
              <a:buAutoNum type="arabicPeriod"/>
            </a:pPr>
            <a:r>
              <a:rPr lang="en-US" sz="4800" dirty="0" smtClean="0"/>
              <a:t>I can collaborate to create a visual representation of a tall tale</a:t>
            </a:r>
          </a:p>
          <a:p>
            <a:pPr>
              <a:buFont typeface="+mj-lt"/>
              <a:buAutoNum type="arabicPeriod"/>
            </a:pPr>
            <a:endParaRPr lang="en-US" dirty="0" smtClean="0"/>
          </a:p>
        </p:txBody>
      </p:sp>
    </p:spTree>
    <p:extLst>
      <p:ext uri="{BB962C8B-B14F-4D97-AF65-F5344CB8AC3E}">
        <p14:creationId xmlns:p14="http://schemas.microsoft.com/office/powerpoint/2010/main" val="188908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199"/>
            <a:ext cx="6716889" cy="5486401"/>
          </a:xfrm>
        </p:spPr>
        <p:txBody>
          <a:bodyPr>
            <a:normAutofit/>
          </a:bodyPr>
          <a:lstStyle/>
          <a:p>
            <a:pPr>
              <a:lnSpc>
                <a:spcPct val="80000"/>
              </a:lnSpc>
              <a:defRPr/>
            </a:pPr>
            <a:r>
              <a:rPr lang="en-US" sz="2800" b="1" dirty="0">
                <a:latin typeface="Garamond" charset="0"/>
              </a:rPr>
              <a:t>One of the forms of literature that came about as a result of this new imaginative way of thinking was </a:t>
            </a:r>
            <a:r>
              <a:rPr lang="en-US" sz="2800" b="1" dirty="0">
                <a:solidFill>
                  <a:srgbClr val="FF0000"/>
                </a:solidFill>
                <a:latin typeface="Garamond" charset="0"/>
              </a:rPr>
              <a:t>the American folklore and tall tales</a:t>
            </a:r>
            <a:r>
              <a:rPr lang="en-US" sz="2800" b="1" dirty="0">
                <a:latin typeface="Garamond" charset="0"/>
              </a:rPr>
              <a:t>.  </a:t>
            </a:r>
          </a:p>
          <a:p>
            <a:pPr>
              <a:lnSpc>
                <a:spcPct val="80000"/>
              </a:lnSpc>
              <a:defRPr/>
            </a:pPr>
            <a:r>
              <a:rPr lang="en-US" sz="2800" b="1" dirty="0">
                <a:latin typeface="Garamond" charset="0"/>
              </a:rPr>
              <a:t>By the Romantic time period, the pilgrims landed almost 200 years before.  </a:t>
            </a:r>
          </a:p>
          <a:p>
            <a:pPr lvl="1">
              <a:lnSpc>
                <a:spcPct val="80000"/>
              </a:lnSpc>
              <a:defRPr/>
            </a:pPr>
            <a:r>
              <a:rPr lang="en-US" sz="2400" b="1" dirty="0" smtClean="0">
                <a:latin typeface="Garamond" charset="0"/>
              </a:rPr>
              <a:t>Americans </a:t>
            </a:r>
            <a:r>
              <a:rPr lang="en-US" sz="2400" b="1" dirty="0">
                <a:latin typeface="Garamond" charset="0"/>
              </a:rPr>
              <a:t>began to long for some of their own </a:t>
            </a:r>
            <a:r>
              <a:rPr lang="ja-JP" altLang="en-US" sz="2400" b="1" dirty="0">
                <a:latin typeface="Arial"/>
              </a:rPr>
              <a:t>“</a:t>
            </a:r>
            <a:r>
              <a:rPr lang="en-US" sz="2400" b="1" dirty="0">
                <a:latin typeface="Garamond" charset="0"/>
              </a:rPr>
              <a:t>origins</a:t>
            </a:r>
            <a:r>
              <a:rPr lang="ja-JP" altLang="en-US" sz="2400" b="1" dirty="0">
                <a:latin typeface="Arial"/>
              </a:rPr>
              <a:t>”</a:t>
            </a:r>
            <a:r>
              <a:rPr lang="en-US" sz="2400" b="1" dirty="0">
                <a:latin typeface="Garamond" charset="0"/>
              </a:rPr>
              <a:t> and stories that taught moral </a:t>
            </a:r>
            <a:r>
              <a:rPr lang="en-US" sz="2400" b="1" dirty="0" smtClean="0">
                <a:latin typeface="Garamond" charset="0"/>
              </a:rPr>
              <a:t>lessons</a:t>
            </a:r>
            <a:endParaRPr lang="en-US" sz="2400" b="1" dirty="0">
              <a:latin typeface="Garamond" charset="0"/>
            </a:endParaRPr>
          </a:p>
          <a:p>
            <a:pPr>
              <a:lnSpc>
                <a:spcPct val="80000"/>
              </a:lnSpc>
              <a:defRPr/>
            </a:pPr>
            <a:r>
              <a:rPr lang="en-US" sz="2800" b="1" dirty="0">
                <a:latin typeface="Garamond" charset="0"/>
              </a:rPr>
              <a:t>The </a:t>
            </a:r>
            <a:r>
              <a:rPr lang="en-US" sz="2800" b="1" dirty="0" smtClean="0">
                <a:latin typeface="Garamond" charset="0"/>
              </a:rPr>
              <a:t>Romantic </a:t>
            </a:r>
            <a:r>
              <a:rPr lang="en-US" sz="2800" b="1" dirty="0">
                <a:latin typeface="Garamond" charset="0"/>
              </a:rPr>
              <a:t>authors embraced this need and, using the ideals of romanticism (the American forms of chivalry), developed some of the best folk stories of American literature. </a:t>
            </a:r>
          </a:p>
          <a:p>
            <a:endParaRPr lang="en-US" dirty="0"/>
          </a:p>
        </p:txBody>
      </p:sp>
      <p:pic>
        <p:nvPicPr>
          <p:cNvPr id="5" name="Picture 5" descr="440098"/>
          <p:cNvPicPr>
            <a:picLocks noChangeAspect="1" noChangeArrowheads="1"/>
          </p:cNvPicPr>
          <p:nvPr/>
        </p:nvPicPr>
        <p:blipFill>
          <a:blip r:embed="rId2">
            <a:extLst>
              <a:ext uri="{28A0092B-C50C-407E-A947-70E740481C1C}">
                <a14:useLocalDpi xmlns:a14="http://schemas.microsoft.com/office/drawing/2010/main" val="0"/>
              </a:ext>
            </a:extLst>
          </a:blip>
          <a:srcRect l="9412" t="4572" r="5882" b="13142"/>
          <a:stretch>
            <a:fillRect/>
          </a:stretch>
        </p:blipFill>
        <p:spPr bwMode="auto">
          <a:xfrm>
            <a:off x="6633762" y="1617861"/>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147638"/>
            <a:ext cx="8229600" cy="699029"/>
          </a:xfrm>
        </p:spPr>
        <p:txBody>
          <a:bodyPr>
            <a:normAutofit/>
          </a:bodyPr>
          <a:lstStyle/>
          <a:p>
            <a:r>
              <a:rPr lang="en-US" dirty="0" smtClean="0"/>
              <a:t>Origin </a:t>
            </a:r>
            <a:r>
              <a:rPr lang="en-US" smtClean="0"/>
              <a:t>of Tall Tales</a:t>
            </a:r>
            <a:endParaRPr lang="en-US" dirty="0"/>
          </a:p>
        </p:txBody>
      </p:sp>
    </p:spTree>
    <p:extLst>
      <p:ext uri="{BB962C8B-B14F-4D97-AF65-F5344CB8AC3E}">
        <p14:creationId xmlns:p14="http://schemas.microsoft.com/office/powerpoint/2010/main" val="301984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699029"/>
          </a:xfrm>
        </p:spPr>
        <p:txBody>
          <a:bodyPr>
            <a:normAutofit/>
          </a:bodyPr>
          <a:lstStyle/>
          <a:p>
            <a:r>
              <a:rPr lang="en-US" dirty="0" smtClean="0"/>
              <a:t>Style of the story</a:t>
            </a:r>
            <a:endParaRPr lang="en-US" dirty="0"/>
          </a:p>
        </p:txBody>
      </p:sp>
      <p:sp>
        <p:nvSpPr>
          <p:cNvPr id="3" name="Content Placeholder 2"/>
          <p:cNvSpPr>
            <a:spLocks noGrp="1"/>
          </p:cNvSpPr>
          <p:nvPr>
            <p:ph idx="1"/>
          </p:nvPr>
        </p:nvSpPr>
        <p:spPr>
          <a:xfrm>
            <a:off x="2892779" y="846667"/>
            <a:ext cx="6138332" cy="5799665"/>
          </a:xfrm>
        </p:spPr>
        <p:txBody>
          <a:bodyPr>
            <a:normAutofit/>
          </a:bodyPr>
          <a:lstStyle/>
          <a:p>
            <a:pPr>
              <a:lnSpc>
                <a:spcPct val="80000"/>
              </a:lnSpc>
              <a:defRPr/>
            </a:pPr>
            <a:r>
              <a:rPr lang="en-US" sz="2600" b="1" dirty="0">
                <a:latin typeface="Garamond" charset="0"/>
              </a:rPr>
              <a:t>In America, tall tales were first told by settlers who made their homes in the American wilderness. In those days, before TV and movies, people depended on storytelling for entertainment. </a:t>
            </a:r>
          </a:p>
          <a:p>
            <a:pPr>
              <a:lnSpc>
                <a:spcPct val="80000"/>
              </a:lnSpc>
              <a:defRPr/>
            </a:pPr>
            <a:r>
              <a:rPr lang="en-US" sz="2600" b="1" dirty="0">
                <a:latin typeface="Garamond" charset="0"/>
              </a:rPr>
              <a:t>After a long day</a:t>
            </a:r>
            <a:r>
              <a:rPr lang="ja-JP" altLang="en-US" sz="2600" b="1" dirty="0">
                <a:latin typeface="Arial"/>
              </a:rPr>
              <a:t>’</a:t>
            </a:r>
            <a:r>
              <a:rPr lang="en-US" sz="2600" b="1" dirty="0">
                <a:latin typeface="Garamond" charset="0"/>
              </a:rPr>
              <a:t>s work, people gathered to tell each other funny tales.  </a:t>
            </a:r>
          </a:p>
          <a:p>
            <a:pPr>
              <a:lnSpc>
                <a:spcPct val="80000"/>
              </a:lnSpc>
              <a:defRPr/>
            </a:pPr>
            <a:r>
              <a:rPr lang="en-US" sz="2600" b="1" dirty="0">
                <a:latin typeface="Garamond" charset="0"/>
              </a:rPr>
              <a:t>Each group of workers (cowboys, loggers, and railroad and steel workers) had its own tall-tale hero. </a:t>
            </a:r>
          </a:p>
          <a:p>
            <a:pPr>
              <a:lnSpc>
                <a:spcPct val="80000"/>
              </a:lnSpc>
              <a:defRPr/>
            </a:pPr>
            <a:r>
              <a:rPr lang="en-US" sz="2600" b="1" dirty="0">
                <a:latin typeface="Garamond" charset="0"/>
              </a:rPr>
              <a:t>Having a superhuman hero with the same job somehow made their lives easier; perhaps it gave them strength or courage to do their difficult and dangerous work. </a:t>
            </a:r>
          </a:p>
          <a:p>
            <a:endParaRPr lang="en-US" dirty="0"/>
          </a:p>
        </p:txBody>
      </p:sp>
      <p:pic>
        <p:nvPicPr>
          <p:cNvPr id="4" name="Picture 8" descr="johnnyapple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4" y="1868311"/>
            <a:ext cx="2857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4682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12443"/>
            <a:ext cx="6589199" cy="538646"/>
          </a:xfrm>
        </p:spPr>
        <p:txBody>
          <a:bodyPr>
            <a:normAutofit fontScale="90000"/>
          </a:bodyPr>
          <a:lstStyle/>
          <a:p>
            <a:r>
              <a:rPr lang="en-US" dirty="0" smtClean="0"/>
              <a:t>Style of the Story</a:t>
            </a:r>
            <a:endParaRPr lang="en-US" dirty="0"/>
          </a:p>
        </p:txBody>
      </p:sp>
      <p:sp>
        <p:nvSpPr>
          <p:cNvPr id="3" name="Content Placeholder 2"/>
          <p:cNvSpPr>
            <a:spLocks noGrp="1"/>
          </p:cNvSpPr>
          <p:nvPr>
            <p:ph idx="1"/>
          </p:nvPr>
        </p:nvSpPr>
        <p:spPr>
          <a:xfrm>
            <a:off x="112889" y="1600200"/>
            <a:ext cx="5163290" cy="5074356"/>
          </a:xfrm>
        </p:spPr>
        <p:txBody>
          <a:bodyPr>
            <a:normAutofit lnSpcReduction="10000"/>
          </a:bodyPr>
          <a:lstStyle/>
          <a:p>
            <a:pPr>
              <a:lnSpc>
                <a:spcPct val="80000"/>
              </a:lnSpc>
              <a:defRPr/>
            </a:pPr>
            <a:r>
              <a:rPr lang="en-US" sz="2800" b="1" dirty="0">
                <a:latin typeface="Garamond" charset="0"/>
              </a:rPr>
              <a:t>Tall Tales and Folklore were more than just stories.  </a:t>
            </a:r>
          </a:p>
          <a:p>
            <a:pPr lvl="1">
              <a:lnSpc>
                <a:spcPct val="80000"/>
              </a:lnSpc>
              <a:defRPr/>
            </a:pPr>
            <a:r>
              <a:rPr lang="en-US" sz="2400" b="1" dirty="0">
                <a:latin typeface="Garamond" charset="0"/>
              </a:rPr>
              <a:t>They take the normal story:  </a:t>
            </a:r>
            <a:endParaRPr lang="en-US" sz="2400" b="1" i="1" dirty="0">
              <a:latin typeface="Garamond" charset="0"/>
            </a:endParaRPr>
          </a:p>
          <a:p>
            <a:pPr lvl="2">
              <a:lnSpc>
                <a:spcPct val="80000"/>
              </a:lnSpc>
              <a:defRPr/>
            </a:pPr>
            <a:r>
              <a:rPr lang="ja-JP" altLang="en-US" sz="2000" i="1" dirty="0">
                <a:latin typeface="Arial"/>
              </a:rPr>
              <a:t>“</a:t>
            </a:r>
            <a:r>
              <a:rPr lang="en-US" sz="2000" i="1" dirty="0">
                <a:latin typeface="Garamond" charset="0"/>
              </a:rPr>
              <a:t>John met Mary at her house. They said hello, and started to walk to school. When they turned the corner, they saw a dog…</a:t>
            </a:r>
            <a:r>
              <a:rPr lang="ja-JP" altLang="en-US" sz="2000" i="1" dirty="0">
                <a:latin typeface="Arial"/>
              </a:rPr>
              <a:t>”</a:t>
            </a:r>
            <a:r>
              <a:rPr lang="en-US" sz="2000" b="1" i="1" dirty="0">
                <a:latin typeface="Garamond" charset="0"/>
              </a:rPr>
              <a:t> </a:t>
            </a:r>
            <a:endParaRPr lang="en-US" sz="2000" b="1" dirty="0">
              <a:latin typeface="Garamond" charset="0"/>
            </a:endParaRPr>
          </a:p>
          <a:p>
            <a:pPr lvl="1">
              <a:lnSpc>
                <a:spcPct val="80000"/>
              </a:lnSpc>
              <a:defRPr/>
            </a:pPr>
            <a:r>
              <a:rPr lang="en-US" sz="2400" b="1" dirty="0">
                <a:latin typeface="Garamond" charset="0"/>
              </a:rPr>
              <a:t>and turn it in to a fantastical story:  </a:t>
            </a:r>
            <a:endParaRPr lang="en-US" sz="2400" b="1" i="1" dirty="0">
              <a:latin typeface="Garamond" charset="0"/>
            </a:endParaRPr>
          </a:p>
          <a:p>
            <a:pPr lvl="2">
              <a:lnSpc>
                <a:spcPct val="80000"/>
              </a:lnSpc>
              <a:defRPr/>
            </a:pPr>
            <a:r>
              <a:rPr lang="ja-JP" altLang="en-US" sz="2000" i="1" dirty="0">
                <a:latin typeface="Arial"/>
              </a:rPr>
              <a:t>“</a:t>
            </a:r>
            <a:r>
              <a:rPr lang="en-US" sz="2000" i="1" dirty="0">
                <a:latin typeface="Garamond" charset="0"/>
              </a:rPr>
              <a:t>John met Mary at her twelve-story mansion. The house, which was bigger than a football stadium, had solid gold walls that shone as bright as the sun on a summer day. John and Mary greeted each other with a jubilant hello and started to skip to school. When they turned the corner, they saw a ferocious hell hound with giant globs of saliva dripping from his teeth.</a:t>
            </a:r>
            <a:r>
              <a:rPr lang="ja-JP" altLang="en-US" sz="2000" i="1" dirty="0">
                <a:latin typeface="Arial"/>
              </a:rPr>
              <a:t>”</a:t>
            </a:r>
            <a:r>
              <a:rPr lang="en-US" sz="2000" dirty="0">
                <a:latin typeface="Garamond" charset="0"/>
              </a:rPr>
              <a:t> </a:t>
            </a:r>
          </a:p>
          <a:p>
            <a:endParaRPr lang="en-US" dirty="0"/>
          </a:p>
        </p:txBody>
      </p:sp>
      <p:pic>
        <p:nvPicPr>
          <p:cNvPr id="4" name="Picture 4" descr="landmark_johnhenr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179" y="1811867"/>
            <a:ext cx="3853882" cy="421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0053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67600" cy="824971"/>
          </a:xfrm>
        </p:spPr>
        <p:txBody>
          <a:bodyPr/>
          <a:lstStyle/>
          <a:p>
            <a:r>
              <a:rPr lang="en-US" dirty="0" smtClean="0"/>
              <a:t>Conventions of a Tall Tale:</a:t>
            </a:r>
            <a:endParaRPr lang="en-US" dirty="0"/>
          </a:p>
        </p:txBody>
      </p:sp>
      <p:sp>
        <p:nvSpPr>
          <p:cNvPr id="3" name="Content Placeholder 2"/>
          <p:cNvSpPr>
            <a:spLocks noGrp="1"/>
          </p:cNvSpPr>
          <p:nvPr>
            <p:ph idx="1"/>
          </p:nvPr>
        </p:nvSpPr>
        <p:spPr>
          <a:xfrm>
            <a:off x="457200" y="1371600"/>
            <a:ext cx="5935133" cy="5486400"/>
          </a:xfrm>
        </p:spPr>
        <p:txBody>
          <a:bodyPr>
            <a:normAutofit/>
          </a:bodyPr>
          <a:lstStyle/>
          <a:p>
            <a:pPr>
              <a:lnSpc>
                <a:spcPct val="80000"/>
              </a:lnSpc>
              <a:defRPr/>
            </a:pPr>
            <a:r>
              <a:rPr lang="en-US" sz="2800" b="1" dirty="0">
                <a:solidFill>
                  <a:srgbClr val="800000"/>
                </a:solidFill>
                <a:latin typeface="Garamond" charset="0"/>
              </a:rPr>
              <a:t>Characters:  </a:t>
            </a:r>
            <a:r>
              <a:rPr lang="en-US" sz="2800" b="1" dirty="0">
                <a:latin typeface="Garamond" charset="0"/>
              </a:rPr>
              <a:t>a larger-than-life, or superhuman, main character with a specific job who (attempts) to do impossible things.</a:t>
            </a:r>
          </a:p>
          <a:p>
            <a:pPr>
              <a:lnSpc>
                <a:spcPct val="80000"/>
              </a:lnSpc>
              <a:defRPr/>
            </a:pPr>
            <a:r>
              <a:rPr lang="en-US" sz="2800" b="1" dirty="0">
                <a:solidFill>
                  <a:srgbClr val="800000"/>
                </a:solidFill>
                <a:latin typeface="Garamond" charset="0"/>
              </a:rPr>
              <a:t>Humor:  </a:t>
            </a:r>
            <a:r>
              <a:rPr lang="en-US" sz="2800" b="1" dirty="0">
                <a:latin typeface="Garamond" charset="0"/>
              </a:rPr>
              <a:t>a problem that is solved in a funny way.</a:t>
            </a:r>
          </a:p>
          <a:p>
            <a:pPr>
              <a:lnSpc>
                <a:spcPct val="80000"/>
              </a:lnSpc>
              <a:defRPr/>
            </a:pPr>
            <a:r>
              <a:rPr lang="en-US" sz="2800" b="1" dirty="0">
                <a:solidFill>
                  <a:srgbClr val="800000"/>
                </a:solidFill>
                <a:latin typeface="Garamond" charset="0"/>
              </a:rPr>
              <a:t>Exaggeration:  </a:t>
            </a:r>
            <a:r>
              <a:rPr lang="en-US" sz="2800" b="1" dirty="0">
                <a:latin typeface="Garamond" charset="0"/>
              </a:rPr>
              <a:t>exaggerated details that describe things as greater than they really are.</a:t>
            </a:r>
          </a:p>
          <a:p>
            <a:pPr>
              <a:lnSpc>
                <a:spcPct val="80000"/>
              </a:lnSpc>
              <a:defRPr/>
            </a:pPr>
            <a:r>
              <a:rPr lang="en-US" sz="2800" b="1" dirty="0">
                <a:solidFill>
                  <a:srgbClr val="800000"/>
                </a:solidFill>
                <a:latin typeface="Garamond" charset="0"/>
              </a:rPr>
              <a:t>Use of Colorful Idioms: </a:t>
            </a:r>
            <a:r>
              <a:rPr lang="en-US" sz="2800" b="1" dirty="0">
                <a:latin typeface="Garamond" charset="0"/>
              </a:rPr>
              <a:t>characters that use everyday language.</a:t>
            </a:r>
          </a:p>
          <a:p>
            <a:pPr>
              <a:lnSpc>
                <a:spcPct val="80000"/>
              </a:lnSpc>
              <a:defRPr/>
            </a:pPr>
            <a:r>
              <a:rPr lang="en-US" sz="2800" b="1" dirty="0">
                <a:solidFill>
                  <a:srgbClr val="800000"/>
                </a:solidFill>
                <a:latin typeface="Garamond" charset="0"/>
              </a:rPr>
              <a:t>Literary Devices:  </a:t>
            </a:r>
            <a:r>
              <a:rPr lang="en-US" sz="2800" b="1" dirty="0">
                <a:latin typeface="Garamond" charset="0"/>
              </a:rPr>
              <a:t>the use of similes and metaphor.  </a:t>
            </a:r>
          </a:p>
          <a:p>
            <a:endParaRPr lang="en-US" dirty="0"/>
          </a:p>
        </p:txBody>
      </p:sp>
      <p:pic>
        <p:nvPicPr>
          <p:cNvPr id="4" name="Picture 6" descr="buny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042" y="2441222"/>
            <a:ext cx="2834958" cy="32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8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a:bodyPr>
          <a:lstStyle/>
          <a:p>
            <a:r>
              <a:rPr lang="en-US" dirty="0"/>
              <a:t>Chapter 2</a:t>
            </a:r>
          </a:p>
        </p:txBody>
      </p:sp>
      <p:sp>
        <p:nvSpPr>
          <p:cNvPr id="3" name="Content Placeholder 2"/>
          <p:cNvSpPr>
            <a:spLocks noGrp="1"/>
          </p:cNvSpPr>
          <p:nvPr>
            <p:ph idx="1"/>
          </p:nvPr>
        </p:nvSpPr>
        <p:spPr>
          <a:xfrm>
            <a:off x="457200" y="1524000"/>
            <a:ext cx="8229600" cy="5050536"/>
          </a:xfrm>
        </p:spPr>
        <p:txBody>
          <a:bodyPr>
            <a:normAutofit fontScale="92500" lnSpcReduction="20000"/>
          </a:bodyPr>
          <a:lstStyle/>
          <a:p>
            <a:r>
              <a:rPr lang="en-US" sz="3600" dirty="0"/>
              <a:t>Plot: Huck and Tom play a trick on Jim. Jim is a celebrity amongst the slaves. The “Tom Sawyer Gang” forms. They are going to be a gang that robs and murders people (keep women prisoners)</a:t>
            </a:r>
          </a:p>
          <a:p>
            <a:endParaRPr lang="en-US" sz="3600" dirty="0"/>
          </a:p>
          <a:p>
            <a:r>
              <a:rPr lang="en-US" sz="3600" dirty="0"/>
              <a:t>Quote: “Jim was most ruined for a servant, because he got stuck up on account of having seen the devil and been rode by witches” (6)</a:t>
            </a:r>
          </a:p>
          <a:p>
            <a:endParaRPr lang="en-US" dirty="0"/>
          </a:p>
        </p:txBody>
      </p:sp>
    </p:spTree>
    <p:extLst>
      <p:ext uri="{BB962C8B-B14F-4D97-AF65-F5344CB8AC3E}">
        <p14:creationId xmlns:p14="http://schemas.microsoft.com/office/powerpoint/2010/main" val="38695502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589199" cy="442690"/>
          </a:xfrm>
        </p:spPr>
        <p:txBody>
          <a:bodyPr>
            <a:normAutofit fontScale="90000"/>
          </a:bodyPr>
          <a:lstStyle/>
          <a:p>
            <a:r>
              <a:rPr lang="en-US" dirty="0" smtClean="0"/>
              <a:t>Historical Motivations</a:t>
            </a:r>
            <a:endParaRPr lang="en-US" dirty="0"/>
          </a:p>
        </p:txBody>
      </p:sp>
      <p:sp>
        <p:nvSpPr>
          <p:cNvPr id="3" name="Content Placeholder 2"/>
          <p:cNvSpPr>
            <a:spLocks noGrp="1"/>
          </p:cNvSpPr>
          <p:nvPr>
            <p:ph idx="1"/>
          </p:nvPr>
        </p:nvSpPr>
        <p:spPr>
          <a:xfrm>
            <a:off x="533400" y="1295400"/>
            <a:ext cx="8381999" cy="5410200"/>
          </a:xfrm>
        </p:spPr>
        <p:txBody>
          <a:bodyPr>
            <a:normAutofit/>
          </a:bodyPr>
          <a:lstStyle/>
          <a:p>
            <a:pPr>
              <a:lnSpc>
                <a:spcPct val="90000"/>
              </a:lnSpc>
              <a:defRPr/>
            </a:pPr>
            <a:r>
              <a:rPr lang="en-US" sz="4400" b="1" dirty="0" smtClean="0">
                <a:latin typeface="Garamond" charset="0"/>
              </a:rPr>
              <a:t>Westward </a:t>
            </a:r>
            <a:r>
              <a:rPr lang="en-US" sz="4400" b="1" dirty="0">
                <a:latin typeface="Garamond" charset="0"/>
              </a:rPr>
              <a:t>migration/exploration </a:t>
            </a:r>
          </a:p>
          <a:p>
            <a:pPr>
              <a:lnSpc>
                <a:spcPct val="90000"/>
              </a:lnSpc>
              <a:defRPr/>
            </a:pPr>
            <a:r>
              <a:rPr lang="en-US" sz="4400" b="1" dirty="0">
                <a:latin typeface="Garamond" charset="0"/>
              </a:rPr>
              <a:t>Introspection and debate over issues and ideals surrounding Civil War (sectionalism, slavery) </a:t>
            </a:r>
          </a:p>
          <a:p>
            <a:pPr>
              <a:lnSpc>
                <a:spcPct val="90000"/>
              </a:lnSpc>
              <a:defRPr/>
            </a:pPr>
            <a:r>
              <a:rPr lang="en-US" sz="4400" b="1" dirty="0">
                <a:latin typeface="Garamond" charset="0"/>
              </a:rPr>
              <a:t>Pain/death/ destruction resulting from Civil War itself </a:t>
            </a:r>
          </a:p>
          <a:p>
            <a:pPr>
              <a:lnSpc>
                <a:spcPct val="90000"/>
              </a:lnSpc>
              <a:defRPr/>
            </a:pPr>
            <a:r>
              <a:rPr lang="en-US" sz="4400" b="1" dirty="0">
                <a:latin typeface="Garamond" charset="0"/>
              </a:rPr>
              <a:t>Religious/philosophical ideals </a:t>
            </a:r>
          </a:p>
          <a:p>
            <a:endParaRPr lang="en-US" dirty="0"/>
          </a:p>
        </p:txBody>
      </p:sp>
    </p:spTree>
    <p:extLst>
      <p:ext uri="{BB962C8B-B14F-4D97-AF65-F5344CB8AC3E}">
        <p14:creationId xmlns:p14="http://schemas.microsoft.com/office/powerpoint/2010/main" val="25529767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20"/>
            <a:ext cx="8229600" cy="769071"/>
          </a:xfrm>
        </p:spPr>
        <p:txBody>
          <a:bodyPr/>
          <a:lstStyle/>
          <a:p>
            <a:r>
              <a:rPr lang="en-US" dirty="0" smtClean="0"/>
              <a:t>Working with Tall Tales</a:t>
            </a:r>
            <a:endParaRPr lang="en-US" dirty="0"/>
          </a:p>
        </p:txBody>
      </p:sp>
      <p:sp>
        <p:nvSpPr>
          <p:cNvPr id="3" name="Content Placeholder 2"/>
          <p:cNvSpPr>
            <a:spLocks noGrp="1"/>
          </p:cNvSpPr>
          <p:nvPr>
            <p:ph idx="1"/>
          </p:nvPr>
        </p:nvSpPr>
        <p:spPr>
          <a:xfrm>
            <a:off x="457200" y="925946"/>
            <a:ext cx="8458200" cy="5703454"/>
          </a:xfrm>
        </p:spPr>
        <p:txBody>
          <a:bodyPr>
            <a:noAutofit/>
          </a:bodyPr>
          <a:lstStyle/>
          <a:p>
            <a:pPr marL="0" indent="0" algn="ctr">
              <a:buNone/>
            </a:pPr>
            <a:r>
              <a:rPr lang="en-US" sz="2800" dirty="0" smtClean="0"/>
              <a:t>As a table group, read the tall tale or summary of the tall tale</a:t>
            </a:r>
          </a:p>
          <a:p>
            <a:r>
              <a:rPr lang="en-US" sz="2800" dirty="0" smtClean="0"/>
              <a:t>Create a children’s book cover for your tall tale</a:t>
            </a:r>
          </a:p>
          <a:p>
            <a:r>
              <a:rPr lang="en-US" sz="2800" b="1" dirty="0" smtClean="0"/>
              <a:t>Front:</a:t>
            </a:r>
          </a:p>
          <a:p>
            <a:pPr lvl="1"/>
            <a:r>
              <a:rPr lang="en-US" dirty="0" smtClean="0"/>
              <a:t>Symbolic illustration</a:t>
            </a:r>
          </a:p>
          <a:p>
            <a:pPr lvl="1"/>
            <a:r>
              <a:rPr lang="en-US" dirty="0" smtClean="0"/>
              <a:t>Title</a:t>
            </a:r>
          </a:p>
          <a:p>
            <a:pPr lvl="1"/>
            <a:r>
              <a:rPr lang="en-US" dirty="0" smtClean="0"/>
              <a:t>Idiom that captures the spirit of the story</a:t>
            </a:r>
          </a:p>
          <a:p>
            <a:r>
              <a:rPr lang="en-US" sz="2800" b="1" dirty="0"/>
              <a:t>Back</a:t>
            </a:r>
            <a:r>
              <a:rPr lang="en-US" sz="2800" b="1" dirty="0" smtClean="0"/>
              <a:t>:</a:t>
            </a:r>
          </a:p>
          <a:p>
            <a:pPr lvl="1"/>
            <a:r>
              <a:rPr lang="en-US" dirty="0" smtClean="0"/>
              <a:t>Identify the elements that make this a tall tale</a:t>
            </a:r>
          </a:p>
          <a:p>
            <a:pPr lvl="1"/>
            <a:r>
              <a:rPr lang="en-US" dirty="0" smtClean="0"/>
              <a:t>What is the moral of this tale?</a:t>
            </a:r>
          </a:p>
          <a:p>
            <a:pPr lvl="1"/>
            <a:r>
              <a:rPr lang="en-US" dirty="0" smtClean="0"/>
              <a:t>What are the historical connections?</a:t>
            </a:r>
          </a:p>
          <a:p>
            <a:pPr lvl="2"/>
            <a:r>
              <a:rPr lang="en-US" dirty="0" smtClean="0"/>
              <a:t>(Look these up if you are stumped! Research!)</a:t>
            </a:r>
          </a:p>
        </p:txBody>
      </p:sp>
    </p:spTree>
    <p:extLst>
      <p:ext uri="{BB962C8B-B14F-4D97-AF65-F5344CB8AC3E}">
        <p14:creationId xmlns:p14="http://schemas.microsoft.com/office/powerpoint/2010/main" val="41667627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589199" cy="518890"/>
          </a:xfrm>
        </p:spPr>
        <p:txBody>
          <a:bodyPr>
            <a:normAutofit fontScale="90000"/>
          </a:bodyPr>
          <a:lstStyle/>
          <a:p>
            <a:r>
              <a:rPr lang="en-US" dirty="0" smtClean="0"/>
              <a:t>Tall Tale Options</a:t>
            </a:r>
            <a:endParaRPr lang="en-US" dirty="0"/>
          </a:p>
        </p:txBody>
      </p:sp>
      <p:sp>
        <p:nvSpPr>
          <p:cNvPr id="3" name="Content Placeholder 2"/>
          <p:cNvSpPr>
            <a:spLocks noGrp="1"/>
          </p:cNvSpPr>
          <p:nvPr>
            <p:ph idx="1"/>
          </p:nvPr>
        </p:nvSpPr>
        <p:spPr>
          <a:xfrm>
            <a:off x="533400" y="1524000"/>
            <a:ext cx="8381999" cy="5105400"/>
          </a:xfrm>
        </p:spPr>
        <p:txBody>
          <a:bodyPr>
            <a:normAutofit/>
          </a:bodyPr>
          <a:lstStyle/>
          <a:p>
            <a:pPr marL="514350" indent="-514350">
              <a:buFont typeface="+mj-lt"/>
              <a:buAutoNum type="arabicPeriod"/>
            </a:pPr>
            <a:r>
              <a:rPr lang="en-US" sz="3200" dirty="0" smtClean="0"/>
              <a:t>Paul Bunyan</a:t>
            </a:r>
          </a:p>
          <a:p>
            <a:pPr marL="514350" indent="-514350">
              <a:buFont typeface="+mj-lt"/>
              <a:buAutoNum type="arabicPeriod"/>
            </a:pPr>
            <a:r>
              <a:rPr lang="en-US" sz="3200" dirty="0" smtClean="0"/>
              <a:t>Johnny Appleseed</a:t>
            </a:r>
          </a:p>
          <a:p>
            <a:pPr marL="514350" indent="-514350">
              <a:buFont typeface="+mj-lt"/>
              <a:buAutoNum type="arabicPeriod"/>
            </a:pPr>
            <a:r>
              <a:rPr lang="en-US" sz="3200" dirty="0" smtClean="0"/>
              <a:t>John Henry </a:t>
            </a:r>
          </a:p>
          <a:p>
            <a:pPr marL="514350" indent="-514350">
              <a:buFont typeface="+mj-lt"/>
              <a:buAutoNum type="arabicPeriod"/>
            </a:pPr>
            <a:r>
              <a:rPr lang="en-US" sz="3200" dirty="0" smtClean="0"/>
              <a:t>Pecos Bill</a:t>
            </a:r>
          </a:p>
          <a:p>
            <a:pPr marL="514350" indent="-514350">
              <a:buFont typeface="+mj-lt"/>
              <a:buAutoNum type="arabicPeriod"/>
            </a:pPr>
            <a:r>
              <a:rPr lang="en-US" sz="3200" dirty="0" smtClean="0"/>
              <a:t>Davy Crockett</a:t>
            </a:r>
          </a:p>
          <a:p>
            <a:pPr marL="514350" indent="-514350">
              <a:buFont typeface="+mj-lt"/>
              <a:buAutoNum type="arabicPeriod"/>
            </a:pPr>
            <a:r>
              <a:rPr lang="en-US" sz="3200" dirty="0" smtClean="0"/>
              <a:t>“The Notorious Jumping Frog of Calaveras County” </a:t>
            </a:r>
            <a:endParaRPr lang="en-US" sz="3200" dirty="0"/>
          </a:p>
        </p:txBody>
      </p:sp>
    </p:spTree>
    <p:extLst>
      <p:ext uri="{BB962C8B-B14F-4D97-AF65-F5344CB8AC3E}">
        <p14:creationId xmlns:p14="http://schemas.microsoft.com/office/powerpoint/2010/main" val="2852768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lstStyle/>
          <a:p>
            <a:r>
              <a:rPr lang="en-US" dirty="0" smtClean="0"/>
              <a:t>Individual Reflection </a:t>
            </a:r>
            <a:endParaRPr lang="en-US" dirty="0"/>
          </a:p>
        </p:txBody>
      </p:sp>
      <p:sp>
        <p:nvSpPr>
          <p:cNvPr id="3" name="Content Placeholder 2"/>
          <p:cNvSpPr>
            <a:spLocks noGrp="1"/>
          </p:cNvSpPr>
          <p:nvPr>
            <p:ph idx="1"/>
          </p:nvPr>
        </p:nvSpPr>
        <p:spPr>
          <a:xfrm>
            <a:off x="381000" y="1524000"/>
            <a:ext cx="8458199" cy="5029200"/>
          </a:xfrm>
        </p:spPr>
        <p:txBody>
          <a:bodyPr>
            <a:normAutofit/>
          </a:bodyPr>
          <a:lstStyle/>
          <a:p>
            <a:r>
              <a:rPr lang="en-US" sz="3200" dirty="0" smtClean="0"/>
              <a:t>This will be going in a homework packet, so please make sure you answer these two questions on something you can submit. </a:t>
            </a:r>
          </a:p>
          <a:p>
            <a:pPr marL="514350" indent="-514350">
              <a:buFont typeface="+mj-lt"/>
              <a:buAutoNum type="arabicPeriod"/>
            </a:pPr>
            <a:r>
              <a:rPr lang="en-US" sz="3200" dirty="0" smtClean="0"/>
              <a:t>To what extent can we use tall tales as a way to understand American culture and history? </a:t>
            </a:r>
          </a:p>
          <a:p>
            <a:pPr marL="514350" indent="-514350">
              <a:buFont typeface="+mj-lt"/>
              <a:buAutoNum type="arabicPeriod"/>
            </a:pPr>
            <a:r>
              <a:rPr lang="en-US" sz="3200" dirty="0" smtClean="0"/>
              <a:t>Determine the value of tall tales in American history and culture. </a:t>
            </a:r>
            <a:endParaRPr lang="en-US" sz="3200" dirty="0"/>
          </a:p>
        </p:txBody>
      </p:sp>
    </p:spTree>
    <p:extLst>
      <p:ext uri="{BB962C8B-B14F-4D97-AF65-F5344CB8AC3E}">
        <p14:creationId xmlns:p14="http://schemas.microsoft.com/office/powerpoint/2010/main" val="3853243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Is </a:t>
            </a:r>
            <a:r>
              <a:rPr lang="en-US" i="1" dirty="0" smtClean="0"/>
              <a:t>Huck Finn </a:t>
            </a:r>
            <a:r>
              <a:rPr lang="en-US" dirty="0" smtClean="0"/>
              <a:t>a racist novel?</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98216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71290"/>
          </a:xfrm>
        </p:spPr>
        <p:txBody>
          <a:bodyPr/>
          <a:lstStyle/>
          <a:p>
            <a:r>
              <a:rPr lang="en-US" dirty="0" smtClean="0"/>
              <a:t>Learning Targets</a:t>
            </a:r>
            <a:endParaRPr lang="en-US" dirty="0"/>
          </a:p>
        </p:txBody>
      </p:sp>
      <p:sp>
        <p:nvSpPr>
          <p:cNvPr id="3" name="Content Placeholder 2"/>
          <p:cNvSpPr>
            <a:spLocks noGrp="1"/>
          </p:cNvSpPr>
          <p:nvPr>
            <p:ph idx="1"/>
          </p:nvPr>
        </p:nvSpPr>
        <p:spPr>
          <a:xfrm>
            <a:off x="381000" y="1524000"/>
            <a:ext cx="8610600" cy="5105400"/>
          </a:xfrm>
        </p:spPr>
        <p:txBody>
          <a:bodyPr>
            <a:noAutofit/>
          </a:bodyPr>
          <a:lstStyle/>
          <a:p>
            <a:pPr>
              <a:buFont typeface="+mj-lt"/>
              <a:buAutoNum type="arabicPeriod"/>
            </a:pPr>
            <a:r>
              <a:rPr lang="en-US" sz="4000" dirty="0" smtClean="0"/>
              <a:t>I can critically read the article highlighting important evidence and analysis</a:t>
            </a:r>
          </a:p>
          <a:p>
            <a:pPr>
              <a:buFont typeface="+mj-lt"/>
              <a:buAutoNum type="arabicPeriod"/>
            </a:pPr>
            <a:r>
              <a:rPr lang="en-US" sz="4000" dirty="0" smtClean="0"/>
              <a:t>I can come to a conclusion about whether </a:t>
            </a:r>
            <a:r>
              <a:rPr lang="en-US" sz="4000" i="1" dirty="0" smtClean="0"/>
              <a:t>Huck Finn</a:t>
            </a:r>
            <a:r>
              <a:rPr lang="en-US" sz="4000" dirty="0" smtClean="0"/>
              <a:t> is a racist novel</a:t>
            </a:r>
          </a:p>
          <a:p>
            <a:pPr>
              <a:buFont typeface="+mj-lt"/>
              <a:buAutoNum type="arabicPeriod"/>
            </a:pPr>
            <a:r>
              <a:rPr lang="en-US" sz="4000" dirty="0" smtClean="0"/>
              <a:t>I can use evidence from the reading to prove my argument</a:t>
            </a:r>
            <a:endParaRPr lang="en-US" sz="4000" dirty="0"/>
          </a:p>
        </p:txBody>
      </p:sp>
    </p:spTree>
    <p:extLst>
      <p:ext uri="{BB962C8B-B14F-4D97-AF65-F5344CB8AC3E}">
        <p14:creationId xmlns:p14="http://schemas.microsoft.com/office/powerpoint/2010/main" val="580318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589199" cy="671290"/>
          </a:xfrm>
        </p:spPr>
        <p:txBody>
          <a:bodyPr/>
          <a:lstStyle/>
          <a:p>
            <a:r>
              <a:rPr lang="en-US" dirty="0" smtClean="0"/>
              <a:t>Assignment </a:t>
            </a:r>
            <a:endParaRPr lang="en-US" dirty="0"/>
          </a:p>
        </p:txBody>
      </p:sp>
      <p:sp>
        <p:nvSpPr>
          <p:cNvPr id="3" name="Content Placeholder 2"/>
          <p:cNvSpPr>
            <a:spLocks noGrp="1"/>
          </p:cNvSpPr>
          <p:nvPr>
            <p:ph idx="1"/>
          </p:nvPr>
        </p:nvSpPr>
        <p:spPr>
          <a:xfrm>
            <a:off x="533400" y="1524000"/>
            <a:ext cx="8381999" cy="5181600"/>
          </a:xfrm>
        </p:spPr>
        <p:txBody>
          <a:bodyPr/>
          <a:lstStyle/>
          <a:p>
            <a:r>
              <a:rPr lang="en-US" sz="3600" dirty="0" smtClean="0"/>
              <a:t>Critically read the article “Is </a:t>
            </a:r>
            <a:r>
              <a:rPr lang="en-US" sz="3600" i="1" dirty="0" smtClean="0"/>
              <a:t>Huck Finn </a:t>
            </a:r>
            <a:r>
              <a:rPr lang="en-US" sz="3600" dirty="0" smtClean="0"/>
              <a:t>a Racist Book?” by Peter </a:t>
            </a:r>
            <a:r>
              <a:rPr lang="en-US" sz="3600" dirty="0" err="1" smtClean="0"/>
              <a:t>Salwen</a:t>
            </a:r>
            <a:endParaRPr lang="en-US" sz="3600" dirty="0" smtClean="0"/>
          </a:p>
          <a:p>
            <a:r>
              <a:rPr lang="en-US" sz="3600" dirty="0" smtClean="0"/>
              <a:t>Answer the questions on the back of the reading</a:t>
            </a:r>
          </a:p>
          <a:p>
            <a:r>
              <a:rPr lang="en-US" sz="3600" dirty="0" smtClean="0"/>
              <a:t>Be prepared to have a class discussion using evidence from the reading and your own analysis</a:t>
            </a:r>
          </a:p>
          <a:p>
            <a:endParaRPr lang="en-US" dirty="0" smtClean="0"/>
          </a:p>
          <a:p>
            <a:endParaRPr lang="en-US" dirty="0"/>
          </a:p>
        </p:txBody>
      </p:sp>
    </p:spTree>
    <p:extLst>
      <p:ext uri="{BB962C8B-B14F-4D97-AF65-F5344CB8AC3E}">
        <p14:creationId xmlns:p14="http://schemas.microsoft.com/office/powerpoint/2010/main" val="221777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609600"/>
            <a:ext cx="7452118" cy="2262781"/>
          </a:xfrm>
        </p:spPr>
        <p:txBody>
          <a:bodyPr>
            <a:normAutofit/>
          </a:bodyPr>
          <a:lstStyle/>
          <a:p>
            <a:r>
              <a:rPr lang="en-US" dirty="0">
                <a:solidFill>
                  <a:schemeClr val="tx1"/>
                </a:solidFill>
              </a:rPr>
              <a:t>Satire and </a:t>
            </a:r>
            <a:r>
              <a:rPr lang="en-US" i="1" dirty="0">
                <a:solidFill>
                  <a:schemeClr val="tx1"/>
                </a:solidFill>
              </a:rPr>
              <a:t>Huck Finn</a:t>
            </a:r>
            <a:endParaRPr lang="en-US" dirty="0">
              <a:solidFill>
                <a:schemeClr val="tx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525042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3F56-0F69-4195-B0B5-A8985F5A9BA3}"/>
              </a:ext>
            </a:extLst>
          </p:cNvPr>
          <p:cNvSpPr>
            <a:spLocks noGrp="1"/>
          </p:cNvSpPr>
          <p:nvPr>
            <p:ph type="title"/>
          </p:nvPr>
        </p:nvSpPr>
        <p:spPr>
          <a:xfrm>
            <a:off x="1600200" y="381000"/>
            <a:ext cx="6589199" cy="671290"/>
          </a:xfrm>
        </p:spPr>
        <p:txBody>
          <a:bodyPr/>
          <a:lstStyle/>
          <a:p>
            <a:r>
              <a:rPr lang="en-US" dirty="0"/>
              <a:t>Learning Targets</a:t>
            </a:r>
          </a:p>
        </p:txBody>
      </p:sp>
      <p:sp>
        <p:nvSpPr>
          <p:cNvPr id="3" name="Content Placeholder 2">
            <a:extLst>
              <a:ext uri="{FF2B5EF4-FFF2-40B4-BE49-F238E27FC236}">
                <a16:creationId xmlns:a16="http://schemas.microsoft.com/office/drawing/2014/main" id="{45BA9F94-EC2A-4AE9-A5BE-D18F172F29A2}"/>
              </a:ext>
            </a:extLst>
          </p:cNvPr>
          <p:cNvSpPr>
            <a:spLocks noGrp="1"/>
          </p:cNvSpPr>
          <p:nvPr>
            <p:ph idx="1"/>
          </p:nvPr>
        </p:nvSpPr>
        <p:spPr>
          <a:xfrm>
            <a:off x="685800" y="1371600"/>
            <a:ext cx="8077200" cy="5257800"/>
          </a:xfrm>
        </p:spPr>
        <p:txBody>
          <a:bodyPr>
            <a:normAutofit fontScale="92500" lnSpcReduction="10000"/>
          </a:bodyPr>
          <a:lstStyle/>
          <a:p>
            <a:pPr marL="514350" indent="-514350">
              <a:buFont typeface="+mj-lt"/>
              <a:buAutoNum type="arabicPeriod"/>
            </a:pPr>
            <a:r>
              <a:rPr lang="en-US" sz="3600" dirty="0"/>
              <a:t>I can correctly identify </a:t>
            </a:r>
            <a:r>
              <a:rPr lang="en-US" sz="3600" dirty="0" smtClean="0"/>
              <a:t>a </a:t>
            </a:r>
            <a:r>
              <a:rPr lang="en-US" sz="3600" dirty="0"/>
              <a:t>statement as satire or not</a:t>
            </a:r>
          </a:p>
          <a:p>
            <a:pPr marL="514350" indent="-514350">
              <a:buFont typeface="+mj-lt"/>
              <a:buAutoNum type="arabicPeriod"/>
            </a:pPr>
            <a:r>
              <a:rPr lang="en-US" sz="3600" dirty="0"/>
              <a:t>I can determine what Mark Twain was satirizing when he wrote </a:t>
            </a:r>
            <a:r>
              <a:rPr lang="en-US" sz="3600" i="1" dirty="0"/>
              <a:t>Huck </a:t>
            </a:r>
            <a:r>
              <a:rPr lang="en-US" sz="3600" i="1" dirty="0" smtClean="0"/>
              <a:t>Finn</a:t>
            </a:r>
          </a:p>
          <a:p>
            <a:pPr marL="514350" indent="-514350">
              <a:buFont typeface="+mj-lt"/>
              <a:buAutoNum type="arabicPeriod"/>
            </a:pPr>
            <a:r>
              <a:rPr lang="en-US" sz="3600" dirty="0" smtClean="0"/>
              <a:t>I can determine why Twain </a:t>
            </a:r>
            <a:r>
              <a:rPr lang="en-US" sz="3600" dirty="0"/>
              <a:t>use satire to describe the plight of his </a:t>
            </a:r>
            <a:r>
              <a:rPr lang="en-US" sz="3600" dirty="0" smtClean="0"/>
              <a:t>characters</a:t>
            </a:r>
            <a:endParaRPr lang="en-US" sz="3600" i="1" dirty="0"/>
          </a:p>
          <a:p>
            <a:pPr marL="514350" indent="-514350">
              <a:buFont typeface="+mj-lt"/>
              <a:buAutoNum type="arabicPeriod"/>
            </a:pPr>
            <a:r>
              <a:rPr lang="en-US" sz="3600" dirty="0"/>
              <a:t>I can create an assignment showcasing Twain’s satire</a:t>
            </a:r>
          </a:p>
        </p:txBody>
      </p:sp>
    </p:spTree>
    <p:extLst>
      <p:ext uri="{BB962C8B-B14F-4D97-AF65-F5344CB8AC3E}">
        <p14:creationId xmlns:p14="http://schemas.microsoft.com/office/powerpoint/2010/main" val="36978663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772400" cy="715962"/>
          </a:xfrm>
        </p:spPr>
        <p:txBody>
          <a:bodyPr>
            <a:normAutofit/>
          </a:bodyPr>
          <a:lstStyle/>
          <a:p>
            <a:r>
              <a:rPr lang="en-US" dirty="0"/>
              <a:t>Reminder</a:t>
            </a:r>
          </a:p>
        </p:txBody>
      </p:sp>
      <p:sp>
        <p:nvSpPr>
          <p:cNvPr id="3" name="Content Placeholder 2"/>
          <p:cNvSpPr>
            <a:spLocks noGrp="1"/>
          </p:cNvSpPr>
          <p:nvPr>
            <p:ph idx="1"/>
          </p:nvPr>
        </p:nvSpPr>
        <p:spPr>
          <a:xfrm>
            <a:off x="685800" y="1143000"/>
            <a:ext cx="8229600" cy="5257800"/>
          </a:xfrm>
        </p:spPr>
        <p:txBody>
          <a:bodyPr>
            <a:normAutofit fontScale="92500" lnSpcReduction="10000"/>
          </a:bodyPr>
          <a:lstStyle/>
          <a:p>
            <a:r>
              <a:rPr lang="en-US" sz="2800" dirty="0"/>
              <a:t>Satire: Used to ridicule or make fun of human vice or weakness, often with the intent of correcting, or changing</a:t>
            </a:r>
          </a:p>
          <a:p>
            <a:r>
              <a:rPr lang="en-US" sz="2800" dirty="0"/>
              <a:t>Twain does not necessarily use humor in the novel</a:t>
            </a:r>
          </a:p>
          <a:p>
            <a:r>
              <a:rPr lang="en-US" sz="2800" dirty="0"/>
              <a:t>Presents events as serious, but meant to seem ridiculous</a:t>
            </a:r>
          </a:p>
          <a:p>
            <a:pPr lvl="1"/>
            <a:r>
              <a:rPr lang="en-US" sz="2800" dirty="0"/>
              <a:t>This is his use of satire</a:t>
            </a:r>
          </a:p>
          <a:p>
            <a:r>
              <a:rPr lang="en-US" sz="2800" dirty="0"/>
              <a:t>Feud: presented as this honorable fight between these aristocratic families</a:t>
            </a:r>
          </a:p>
          <a:p>
            <a:pPr lvl="1"/>
            <a:r>
              <a:rPr lang="en-US" sz="2800" dirty="0"/>
              <a:t>Reality: look how stupid rich white people are. They fight for no reason, kill children</a:t>
            </a:r>
          </a:p>
          <a:p>
            <a:endParaRPr lang="en-US" sz="4800" dirty="0"/>
          </a:p>
          <a:p>
            <a:pPr>
              <a:buNone/>
            </a:pPr>
            <a:endParaRPr lang="en-US" dirty="0"/>
          </a:p>
          <a:p>
            <a:endParaRPr lang="en-US" dirty="0"/>
          </a:p>
        </p:txBody>
      </p:sp>
    </p:spTree>
    <p:extLst>
      <p:ext uri="{BB962C8B-B14F-4D97-AF65-F5344CB8AC3E}">
        <p14:creationId xmlns:p14="http://schemas.microsoft.com/office/powerpoint/2010/main" val="606703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dirty="0"/>
              <a:t>Chapter 3</a:t>
            </a:r>
          </a:p>
        </p:txBody>
      </p:sp>
      <p:sp>
        <p:nvSpPr>
          <p:cNvPr id="3" name="Content Placeholder 2"/>
          <p:cNvSpPr>
            <a:spLocks noGrp="1"/>
          </p:cNvSpPr>
          <p:nvPr>
            <p:ph idx="1"/>
          </p:nvPr>
        </p:nvSpPr>
        <p:spPr>
          <a:xfrm>
            <a:off x="457200" y="1447800"/>
            <a:ext cx="8229600" cy="5126736"/>
          </a:xfrm>
        </p:spPr>
        <p:txBody>
          <a:bodyPr>
            <a:normAutofit/>
          </a:bodyPr>
          <a:lstStyle/>
          <a:p>
            <a:pPr lvl="0"/>
            <a:r>
              <a:rPr lang="en-US" sz="2400" dirty="0"/>
              <a:t>Plot: Miss Watson tries to explain prayers to Huck. Rumor that Huck’s Pa has been found dead, but it later turns out to be a woman dressed as a man. The gang disbands after no robbing or murdering actually happens. Huck tells the reader about game they play where they raid picnics and pretend they are raiding a caravan of Arabs and Spaniards. </a:t>
            </a:r>
          </a:p>
          <a:p>
            <a:endParaRPr lang="en-US" sz="2400" dirty="0"/>
          </a:p>
          <a:p>
            <a:r>
              <a:rPr lang="en-US" sz="2400" dirty="0"/>
              <a:t>Quote: “I went and told the widow about it, and she said the thing a body could get by praying for it was “spiritual gifts”. This was too many for me…” (11)</a:t>
            </a:r>
          </a:p>
          <a:p>
            <a:endParaRPr lang="en-US" dirty="0"/>
          </a:p>
        </p:txBody>
      </p:sp>
    </p:spTree>
    <p:extLst>
      <p:ext uri="{BB962C8B-B14F-4D97-AF65-F5344CB8AC3E}">
        <p14:creationId xmlns:p14="http://schemas.microsoft.com/office/powerpoint/2010/main" val="1538351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Twain Uses </a:t>
            </a:r>
            <a:r>
              <a:rPr lang="en-US" dirty="0" smtClean="0"/>
              <a:t>Satire</a:t>
            </a:r>
            <a:endParaRPr lang="en-US" dirty="0"/>
          </a:p>
        </p:txBody>
      </p:sp>
      <p:sp>
        <p:nvSpPr>
          <p:cNvPr id="3" name="Content Placeholder 2"/>
          <p:cNvSpPr>
            <a:spLocks noGrp="1"/>
          </p:cNvSpPr>
          <p:nvPr>
            <p:ph sz="half" idx="1"/>
          </p:nvPr>
        </p:nvSpPr>
        <p:spPr>
          <a:xfrm>
            <a:off x="762000" y="1447800"/>
            <a:ext cx="4114800" cy="5105400"/>
          </a:xfrm>
        </p:spPr>
        <p:txBody>
          <a:bodyPr>
            <a:normAutofit/>
          </a:bodyPr>
          <a:lstStyle/>
          <a:p>
            <a:r>
              <a:rPr lang="en-US" sz="2400" dirty="0" smtClean="0">
                <a:solidFill>
                  <a:schemeClr val="tx1"/>
                </a:solidFill>
              </a:rPr>
              <a:t>Pap’s </a:t>
            </a:r>
            <a:r>
              <a:rPr lang="en-US" sz="2400" dirty="0">
                <a:solidFill>
                  <a:schemeClr val="tx1"/>
                </a:solidFill>
              </a:rPr>
              <a:t>complaints about not getting any justice from the government when he has had “all the anxiety and expense” raising a child.</a:t>
            </a:r>
          </a:p>
          <a:p>
            <a:r>
              <a:rPr lang="en-US" sz="2400" dirty="0">
                <a:solidFill>
                  <a:schemeClr val="tx1"/>
                </a:solidFill>
              </a:rPr>
              <a:t>Pap berates a government that allows a black professor to vote right along with a white man like Pap.</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1600199"/>
            <a:ext cx="3048000" cy="4835611"/>
          </a:xfrm>
        </p:spPr>
      </p:pic>
    </p:spTree>
    <p:extLst>
      <p:ext uri="{BB962C8B-B14F-4D97-AF65-F5344CB8AC3E}">
        <p14:creationId xmlns:p14="http://schemas.microsoft.com/office/powerpoint/2010/main" val="310749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00" y="228600"/>
            <a:ext cx="6589200" cy="609600"/>
          </a:xfrm>
        </p:spPr>
        <p:txBody>
          <a:bodyPr>
            <a:normAutofit fontScale="90000"/>
          </a:bodyPr>
          <a:lstStyle/>
          <a:p>
            <a:r>
              <a:rPr lang="en-US" i="1" dirty="0" smtClean="0"/>
              <a:t>The </a:t>
            </a:r>
            <a:r>
              <a:rPr lang="en-US" i="1" dirty="0" err="1" smtClean="0"/>
              <a:t>Grangerfords</a:t>
            </a:r>
            <a:endParaRPr lang="en-US" i="1" dirty="0"/>
          </a:p>
        </p:txBody>
      </p:sp>
      <p:sp>
        <p:nvSpPr>
          <p:cNvPr id="3" name="Content Placeholder 2"/>
          <p:cNvSpPr>
            <a:spLocks noGrp="1"/>
          </p:cNvSpPr>
          <p:nvPr>
            <p:ph sz="half" idx="1"/>
          </p:nvPr>
        </p:nvSpPr>
        <p:spPr>
          <a:xfrm>
            <a:off x="533400" y="1371600"/>
            <a:ext cx="4114800" cy="5029200"/>
          </a:xfrm>
        </p:spPr>
        <p:txBody>
          <a:bodyPr>
            <a:normAutofit lnSpcReduction="10000"/>
          </a:bodyPr>
          <a:lstStyle/>
          <a:p>
            <a:r>
              <a:rPr lang="en-US" sz="2000" dirty="0">
                <a:solidFill>
                  <a:schemeClr val="tx1"/>
                </a:solidFill>
              </a:rPr>
              <a:t>“Everybody was sorry [Emmeline </a:t>
            </a:r>
            <a:r>
              <a:rPr lang="en-US" sz="2000" dirty="0" err="1">
                <a:solidFill>
                  <a:schemeClr val="tx1"/>
                </a:solidFill>
              </a:rPr>
              <a:t>Grangerford</a:t>
            </a:r>
            <a:r>
              <a:rPr lang="en-US" sz="2000" dirty="0">
                <a:solidFill>
                  <a:schemeClr val="tx1"/>
                </a:solidFill>
              </a:rPr>
              <a:t>] died…but I reckon, that with her disposition, she was having a better time in the graveyard.”</a:t>
            </a:r>
          </a:p>
          <a:p>
            <a:r>
              <a:rPr lang="en-US" sz="2000" dirty="0">
                <a:solidFill>
                  <a:schemeClr val="tx1"/>
                </a:solidFill>
              </a:rPr>
              <a:t>Huck is naïve and means this statement literally: Emmeline doted on death and therefore would presumably be happiest among the dead.</a:t>
            </a:r>
          </a:p>
          <a:p>
            <a:r>
              <a:rPr lang="en-US" sz="2000" dirty="0">
                <a:solidFill>
                  <a:schemeClr val="tx1"/>
                </a:solidFill>
              </a:rPr>
              <a:t>Twain, in contrast, is clearly laughing at the poetic justice of </a:t>
            </a:r>
            <a:r>
              <a:rPr lang="en-US" sz="2000" dirty="0" err="1">
                <a:solidFill>
                  <a:schemeClr val="tx1"/>
                </a:solidFill>
              </a:rPr>
              <a:t>Emmeline’s</a:t>
            </a:r>
            <a:r>
              <a:rPr lang="en-US" sz="2000" dirty="0">
                <a:solidFill>
                  <a:schemeClr val="tx1"/>
                </a:solidFill>
              </a:rPr>
              <a:t> early death.</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09711" y="1646238"/>
            <a:ext cx="2715577" cy="4525962"/>
          </a:xfrm>
        </p:spPr>
      </p:pic>
    </p:spTree>
    <p:extLst>
      <p:ext uri="{BB962C8B-B14F-4D97-AF65-F5344CB8AC3E}">
        <p14:creationId xmlns:p14="http://schemas.microsoft.com/office/powerpoint/2010/main" val="28722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7" y="304800"/>
            <a:ext cx="6589200" cy="518890"/>
          </a:xfrm>
        </p:spPr>
        <p:txBody>
          <a:bodyPr>
            <a:normAutofit fontScale="90000"/>
          </a:bodyPr>
          <a:lstStyle/>
          <a:p>
            <a:r>
              <a:rPr lang="en-US" i="1" dirty="0" smtClean="0"/>
              <a:t>Epic Poetry</a:t>
            </a:r>
            <a:endParaRPr lang="en-US" i="1" dirty="0"/>
          </a:p>
        </p:txBody>
      </p:sp>
      <p:sp>
        <p:nvSpPr>
          <p:cNvPr id="3" name="Content Placeholder 2"/>
          <p:cNvSpPr>
            <a:spLocks noGrp="1"/>
          </p:cNvSpPr>
          <p:nvPr>
            <p:ph sz="half" idx="1"/>
          </p:nvPr>
        </p:nvSpPr>
        <p:spPr>
          <a:xfrm>
            <a:off x="533400" y="1447800"/>
            <a:ext cx="5334000" cy="5105400"/>
          </a:xfrm>
        </p:spPr>
        <p:txBody>
          <a:bodyPr>
            <a:normAutofit/>
          </a:bodyPr>
          <a:lstStyle/>
          <a:p>
            <a:r>
              <a:rPr lang="en-US" sz="2400" dirty="0">
                <a:solidFill>
                  <a:schemeClr val="tx1"/>
                </a:solidFill>
              </a:rPr>
              <a:t>“Buck said [</a:t>
            </a:r>
            <a:r>
              <a:rPr lang="en-US" sz="2400" dirty="0" err="1">
                <a:solidFill>
                  <a:schemeClr val="tx1"/>
                </a:solidFill>
              </a:rPr>
              <a:t>Emmeline</a:t>
            </a:r>
            <a:r>
              <a:rPr lang="en-US" sz="2400" dirty="0">
                <a:solidFill>
                  <a:schemeClr val="tx1"/>
                </a:solidFill>
              </a:rPr>
              <a:t>] could rattle off poetry like nothing. She didn’t ever have to stop to think.”</a:t>
            </a:r>
          </a:p>
          <a:p>
            <a:r>
              <a:rPr lang="en-US" sz="2400" dirty="0">
                <a:solidFill>
                  <a:schemeClr val="tx1"/>
                </a:solidFill>
              </a:rPr>
              <a:t>Huck’s tone is one of admiration for Emmeline’s ability. </a:t>
            </a:r>
            <a:endParaRPr lang="en-US" sz="2400" dirty="0" smtClean="0">
              <a:solidFill>
                <a:schemeClr val="tx1"/>
              </a:solidFill>
            </a:endParaRPr>
          </a:p>
          <a:p>
            <a:r>
              <a:rPr lang="en-US" sz="2400" dirty="0" smtClean="0">
                <a:solidFill>
                  <a:schemeClr val="tx1"/>
                </a:solidFill>
              </a:rPr>
              <a:t>Twain </a:t>
            </a:r>
            <a:r>
              <a:rPr lang="en-US" sz="2400" dirty="0">
                <a:solidFill>
                  <a:schemeClr val="tx1"/>
                </a:solidFill>
              </a:rPr>
              <a:t>knows that one cannot “rattle off”  good poetry and that “stopping to think” is necessary; he is laughing at Emmeline’s verse-writing abilities.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482969"/>
            <a:ext cx="2715577" cy="4525962"/>
          </a:xfrm>
        </p:spPr>
      </p:pic>
    </p:spTree>
    <p:extLst>
      <p:ext uri="{BB962C8B-B14F-4D97-AF65-F5344CB8AC3E}">
        <p14:creationId xmlns:p14="http://schemas.microsoft.com/office/powerpoint/2010/main" val="25855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589200" cy="595090"/>
          </a:xfrm>
        </p:spPr>
        <p:txBody>
          <a:bodyPr>
            <a:normAutofit fontScale="90000"/>
          </a:bodyPr>
          <a:lstStyle/>
          <a:p>
            <a:r>
              <a:rPr lang="en-US" i="1" dirty="0" smtClean="0"/>
              <a:t>Religion</a:t>
            </a:r>
            <a:endParaRPr lang="en-US" i="1" dirty="0"/>
          </a:p>
        </p:txBody>
      </p:sp>
      <p:sp>
        <p:nvSpPr>
          <p:cNvPr id="3" name="Content Placeholder 2"/>
          <p:cNvSpPr>
            <a:spLocks noGrp="1"/>
          </p:cNvSpPr>
          <p:nvPr>
            <p:ph sz="half" idx="1"/>
          </p:nvPr>
        </p:nvSpPr>
        <p:spPr>
          <a:xfrm>
            <a:off x="533400" y="1447800"/>
            <a:ext cx="4876800" cy="5181600"/>
          </a:xfrm>
        </p:spPr>
        <p:txBody>
          <a:bodyPr>
            <a:noAutofit/>
          </a:bodyPr>
          <a:lstStyle/>
          <a:p>
            <a:r>
              <a:rPr lang="en-US" sz="2600" dirty="0">
                <a:solidFill>
                  <a:schemeClr val="tx1"/>
                </a:solidFill>
              </a:rPr>
              <a:t>“Next Sunday we all went to church…The men took their guns along…It was pretty ornery preaching – all about brotherly love, and such-like tiresomeness; but everybody said it was a good sermon, and they all talked it over going home, and had such a powerful lot to say about faith, and good works…”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8800" y="1600200"/>
            <a:ext cx="3281507" cy="4525962"/>
          </a:xfrm>
        </p:spPr>
      </p:pic>
    </p:spTree>
    <p:extLst>
      <p:ext uri="{BB962C8B-B14F-4D97-AF65-F5344CB8AC3E}">
        <p14:creationId xmlns:p14="http://schemas.microsoft.com/office/powerpoint/2010/main" val="20226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0" y="228600"/>
            <a:ext cx="6589200" cy="595090"/>
          </a:xfrm>
        </p:spPr>
        <p:txBody>
          <a:bodyPr>
            <a:normAutofit fontScale="90000"/>
          </a:bodyPr>
          <a:lstStyle/>
          <a:p>
            <a:r>
              <a:rPr lang="en-US" i="1" dirty="0" smtClean="0"/>
              <a:t>Religion</a:t>
            </a:r>
            <a:endParaRPr lang="en-US" i="1" dirty="0"/>
          </a:p>
        </p:txBody>
      </p:sp>
      <p:sp>
        <p:nvSpPr>
          <p:cNvPr id="3" name="Content Placeholder 2"/>
          <p:cNvSpPr>
            <a:spLocks noGrp="1"/>
          </p:cNvSpPr>
          <p:nvPr>
            <p:ph sz="half" idx="1"/>
          </p:nvPr>
        </p:nvSpPr>
        <p:spPr>
          <a:xfrm>
            <a:off x="838200" y="1219200"/>
            <a:ext cx="3502331" cy="5334000"/>
          </a:xfrm>
        </p:spPr>
        <p:txBody>
          <a:bodyPr>
            <a:noAutofit/>
          </a:bodyPr>
          <a:lstStyle/>
          <a:p>
            <a:r>
              <a:rPr lang="en-US" dirty="0">
                <a:solidFill>
                  <a:schemeClr val="tx1"/>
                </a:solidFill>
              </a:rPr>
              <a:t>Huck is simply telling what happened, his reaction to it, and the reactions of the </a:t>
            </a:r>
            <a:r>
              <a:rPr lang="en-US" dirty="0" err="1">
                <a:solidFill>
                  <a:schemeClr val="tx1"/>
                </a:solidFill>
              </a:rPr>
              <a:t>Grangerfords</a:t>
            </a:r>
            <a:r>
              <a:rPr lang="en-US" dirty="0">
                <a:solidFill>
                  <a:schemeClr val="tx1"/>
                </a:solidFill>
              </a:rPr>
              <a:t>.</a:t>
            </a:r>
          </a:p>
          <a:p>
            <a:r>
              <a:rPr lang="en-US" dirty="0">
                <a:solidFill>
                  <a:schemeClr val="tx1"/>
                </a:solidFill>
              </a:rPr>
              <a:t>Twain is conscious of many ironies: </a:t>
            </a:r>
          </a:p>
          <a:p>
            <a:pPr lvl="1"/>
            <a:r>
              <a:rPr lang="en-US" sz="1800" dirty="0">
                <a:solidFill>
                  <a:schemeClr val="tx1"/>
                </a:solidFill>
              </a:rPr>
              <a:t>The men took their guns to church to hear a sermon about brotherly love.</a:t>
            </a:r>
          </a:p>
          <a:p>
            <a:pPr lvl="1"/>
            <a:r>
              <a:rPr lang="en-US" sz="1800" dirty="0">
                <a:solidFill>
                  <a:schemeClr val="tx1"/>
                </a:solidFill>
              </a:rPr>
              <a:t>Although Huck found the sermon tiresome and ornery, he was the most civilized and religious person in the audience.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6651" y="63607"/>
            <a:ext cx="4187349" cy="3276600"/>
          </a:xfrm>
        </p:spPr>
      </p:pic>
      <p:sp>
        <p:nvSpPr>
          <p:cNvPr id="4" name="Rectangle 3"/>
          <p:cNvSpPr/>
          <p:nvPr/>
        </p:nvSpPr>
        <p:spPr>
          <a:xfrm>
            <a:off x="4956651" y="3886200"/>
            <a:ext cx="4034949"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butt of the criticism here is not only the </a:t>
            </a:r>
            <a:r>
              <a:rPr lang="en-US" sz="2400" dirty="0" err="1">
                <a:solidFill>
                  <a:schemeClr val="tx1"/>
                </a:solidFill>
              </a:rPr>
              <a:t>Grangerfords</a:t>
            </a:r>
            <a:r>
              <a:rPr lang="en-US" sz="2400" dirty="0">
                <a:solidFill>
                  <a:schemeClr val="tx1"/>
                </a:solidFill>
              </a:rPr>
              <a:t> but also the church, for it is implied that the church is lacking in true vitality.</a:t>
            </a:r>
          </a:p>
          <a:p>
            <a:pPr algn="ctr"/>
            <a:endParaRPr lang="en-US" dirty="0"/>
          </a:p>
        </p:txBody>
      </p:sp>
    </p:spTree>
    <p:extLst>
      <p:ext uri="{BB962C8B-B14F-4D97-AF65-F5344CB8AC3E}">
        <p14:creationId xmlns:p14="http://schemas.microsoft.com/office/powerpoint/2010/main" val="14817064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589200" cy="762000"/>
          </a:xfrm>
        </p:spPr>
        <p:txBody>
          <a:bodyPr>
            <a:normAutofit/>
          </a:bodyPr>
          <a:lstStyle/>
          <a:p>
            <a:r>
              <a:rPr lang="en-US" i="1" dirty="0" smtClean="0"/>
              <a:t>Religion</a:t>
            </a:r>
            <a:endParaRPr lang="en-US" i="1" dirty="0"/>
          </a:p>
        </p:txBody>
      </p:sp>
      <p:sp>
        <p:nvSpPr>
          <p:cNvPr id="3" name="Content Placeholder 2"/>
          <p:cNvSpPr>
            <a:spLocks noGrp="1"/>
          </p:cNvSpPr>
          <p:nvPr>
            <p:ph sz="half" idx="1"/>
          </p:nvPr>
        </p:nvSpPr>
        <p:spPr>
          <a:xfrm>
            <a:off x="457200" y="1524000"/>
            <a:ext cx="4191000" cy="5181600"/>
          </a:xfrm>
        </p:spPr>
        <p:txBody>
          <a:bodyPr>
            <a:normAutofit/>
          </a:bodyPr>
          <a:lstStyle/>
          <a:p>
            <a:r>
              <a:rPr lang="en-US" sz="2000" dirty="0">
                <a:solidFill>
                  <a:schemeClr val="tx1"/>
                </a:solidFill>
              </a:rPr>
              <a:t>“…There weren’t anybody at the church, except maybe a hog or two…If you notice, most folks don’t go to church only when they’ve got to; but a hog is different.”</a:t>
            </a:r>
          </a:p>
          <a:p>
            <a:r>
              <a:rPr lang="en-US" sz="2000" dirty="0">
                <a:solidFill>
                  <a:schemeClr val="tx1"/>
                </a:solidFill>
              </a:rPr>
              <a:t>Again, Huck mainly reports the facts as he observes them.</a:t>
            </a:r>
          </a:p>
          <a:p>
            <a:r>
              <a:rPr lang="en-US" sz="2000" dirty="0">
                <a:solidFill>
                  <a:schemeClr val="tx1"/>
                </a:solidFill>
              </a:rPr>
              <a:t>Twain, however, is clearly implying that so far as going to church is concerned, hogs are more faithful than human beings.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981200"/>
            <a:ext cx="4303252" cy="2971800"/>
          </a:xfrm>
        </p:spPr>
      </p:pic>
    </p:spTree>
    <p:extLst>
      <p:ext uri="{BB962C8B-B14F-4D97-AF65-F5344CB8AC3E}">
        <p14:creationId xmlns:p14="http://schemas.microsoft.com/office/powerpoint/2010/main" val="36423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89199" cy="518890"/>
          </a:xfrm>
        </p:spPr>
        <p:txBody>
          <a:bodyPr>
            <a:normAutofit fontScale="90000"/>
          </a:bodyPr>
          <a:lstStyle/>
          <a:p>
            <a:r>
              <a:rPr lang="en-US" dirty="0"/>
              <a:t>Practice</a:t>
            </a:r>
          </a:p>
        </p:txBody>
      </p:sp>
      <p:sp>
        <p:nvSpPr>
          <p:cNvPr id="3" name="Content Placeholder 2"/>
          <p:cNvSpPr>
            <a:spLocks noGrp="1"/>
          </p:cNvSpPr>
          <p:nvPr>
            <p:ph idx="1"/>
          </p:nvPr>
        </p:nvSpPr>
        <p:spPr>
          <a:xfrm>
            <a:off x="914401" y="1371600"/>
            <a:ext cx="7620000" cy="5181600"/>
          </a:xfrm>
        </p:spPr>
        <p:txBody>
          <a:bodyPr>
            <a:normAutofit/>
          </a:bodyPr>
          <a:lstStyle/>
          <a:p>
            <a:r>
              <a:rPr lang="en-US" sz="2400" u="sng" dirty="0"/>
              <a:t>Satire or not satire</a:t>
            </a:r>
            <a:r>
              <a:rPr lang="en-US" sz="2400" dirty="0"/>
              <a:t>: </a:t>
            </a:r>
          </a:p>
          <a:p>
            <a:pPr marL="514350" lvl="1" indent="-514350">
              <a:buFont typeface="Wingdings" pitchFamily="2" charset="2"/>
              <a:buChar char="q"/>
            </a:pPr>
            <a:r>
              <a:rPr lang="en-US" sz="2000" dirty="0"/>
              <a:t>“Next Sunday we all went to church…the </a:t>
            </a:r>
            <a:r>
              <a:rPr lang="en-US" sz="2000" dirty="0" err="1"/>
              <a:t>Shepherdsons</a:t>
            </a:r>
            <a:r>
              <a:rPr lang="en-US" sz="2000" dirty="0"/>
              <a:t> done the same” (speaking of Grangerfords and Shepherdsons)</a:t>
            </a:r>
          </a:p>
          <a:p>
            <a:pPr marL="914400" lvl="2" indent="-514350">
              <a:buFont typeface="Wingdings" pitchFamily="2" charset="2"/>
              <a:buChar char="ü"/>
            </a:pPr>
            <a:r>
              <a:rPr lang="en-US" sz="1800" dirty="0"/>
              <a:t> Satire! Aristocracy, Christianity</a:t>
            </a:r>
          </a:p>
          <a:p>
            <a:pPr marL="514350" indent="-514350">
              <a:buFont typeface="Wingdings" pitchFamily="2" charset="2"/>
              <a:buChar char="q"/>
            </a:pPr>
            <a:r>
              <a:rPr lang="en-US" sz="2400" dirty="0"/>
              <a:t>“I fell in the river, we got five catfish off the lines and went home” (Huck)</a:t>
            </a:r>
          </a:p>
          <a:p>
            <a:pPr marL="914400" lvl="1" indent="-514350">
              <a:buFont typeface="Calibri" pitchFamily="34" charset="0"/>
              <a:buChar char="Ø"/>
            </a:pPr>
            <a:r>
              <a:rPr lang="en-US" sz="2000" dirty="0"/>
              <a:t>Not satire</a:t>
            </a:r>
          </a:p>
          <a:p>
            <a:pPr marL="514350" indent="-514350">
              <a:buFont typeface="Wingdings" pitchFamily="2" charset="2"/>
              <a:buChar char="q"/>
            </a:pPr>
            <a:r>
              <a:rPr lang="en-US" sz="2400" dirty="0"/>
              <a:t>“She </a:t>
            </a:r>
            <a:r>
              <a:rPr lang="en-US" sz="2400" dirty="0" err="1"/>
              <a:t>qwyne</a:t>
            </a:r>
            <a:r>
              <a:rPr lang="en-US" sz="2400" dirty="0"/>
              <a:t> to sell me down to Orleans” (Jim, about Miss Watson)</a:t>
            </a:r>
          </a:p>
          <a:p>
            <a:pPr marL="914400" lvl="1" indent="-514350">
              <a:buFont typeface="Wingdings" pitchFamily="2" charset="2"/>
              <a:buChar char="ü"/>
            </a:pPr>
            <a:r>
              <a:rPr lang="en-US" sz="2000" dirty="0"/>
              <a:t>Satire! Christianity </a:t>
            </a:r>
          </a:p>
          <a:p>
            <a:pPr marL="514350" indent="-514350">
              <a:buFont typeface="+mj-lt"/>
              <a:buAutoNum type="arabicPeriod" startAt="2"/>
            </a:pPr>
            <a:endParaRPr lang="en-US" dirty="0"/>
          </a:p>
        </p:txBody>
      </p:sp>
    </p:spTree>
    <p:extLst>
      <p:ext uri="{BB962C8B-B14F-4D97-AF65-F5344CB8AC3E}">
        <p14:creationId xmlns:p14="http://schemas.microsoft.com/office/powerpoint/2010/main" val="62189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589199" cy="595090"/>
          </a:xfrm>
        </p:spPr>
        <p:txBody>
          <a:bodyPr>
            <a:normAutofit fontScale="90000"/>
          </a:bodyPr>
          <a:lstStyle/>
          <a:p>
            <a:r>
              <a:rPr lang="en-US" dirty="0"/>
              <a:t>Practice</a:t>
            </a:r>
          </a:p>
        </p:txBody>
      </p:sp>
      <p:sp>
        <p:nvSpPr>
          <p:cNvPr id="3" name="Content Placeholder 2"/>
          <p:cNvSpPr>
            <a:spLocks noGrp="1"/>
          </p:cNvSpPr>
          <p:nvPr>
            <p:ph idx="1"/>
          </p:nvPr>
        </p:nvSpPr>
        <p:spPr>
          <a:xfrm>
            <a:off x="609601" y="1295400"/>
            <a:ext cx="7924800" cy="5257800"/>
          </a:xfrm>
        </p:spPr>
        <p:txBody>
          <a:bodyPr>
            <a:normAutofit lnSpcReduction="10000"/>
          </a:bodyPr>
          <a:lstStyle/>
          <a:p>
            <a:r>
              <a:rPr lang="en-US" sz="2400" u="sng" dirty="0"/>
              <a:t>Satire or not satire</a:t>
            </a:r>
            <a:r>
              <a:rPr lang="en-US" sz="2400" dirty="0"/>
              <a:t>: </a:t>
            </a:r>
          </a:p>
          <a:p>
            <a:pPr marL="514350" indent="-514350">
              <a:buFont typeface="Wingdings" pitchFamily="2" charset="2"/>
              <a:buChar char="q"/>
            </a:pPr>
            <a:r>
              <a:rPr lang="en-US" sz="2400" dirty="0"/>
              <a:t>“Why don’t your juries hang murderers? Because they’re afraid the man’s best friend will shoot them in the back” (Colonel </a:t>
            </a:r>
            <a:r>
              <a:rPr lang="en-US" sz="2400" dirty="0" err="1"/>
              <a:t>Sherburn</a:t>
            </a:r>
            <a:r>
              <a:rPr lang="en-US" sz="2400" dirty="0"/>
              <a:t>)</a:t>
            </a:r>
          </a:p>
          <a:p>
            <a:pPr marL="914400" lvl="1" indent="-514350">
              <a:buFont typeface="Wingdings" pitchFamily="2" charset="2"/>
              <a:buChar char="ü"/>
            </a:pPr>
            <a:r>
              <a:rPr lang="en-US" sz="2000" dirty="0"/>
              <a:t>Satire! Men are sheep and cowards</a:t>
            </a:r>
          </a:p>
          <a:p>
            <a:pPr marL="514350" indent="-514350">
              <a:buFont typeface="Wingdings" pitchFamily="2" charset="2"/>
              <a:buChar char="q"/>
            </a:pPr>
            <a:r>
              <a:rPr lang="en-US" sz="2400" dirty="0"/>
              <a:t>“…and better for a while if people treated him according to his rights, and got down on one knee…always call him ‘Your Majesty’” (Huck on the duke and dauphin)</a:t>
            </a:r>
          </a:p>
          <a:p>
            <a:pPr marL="914400" lvl="2" indent="-514350">
              <a:buFont typeface="Wingdings" pitchFamily="2" charset="2"/>
              <a:buChar char="ü"/>
            </a:pPr>
            <a:r>
              <a:rPr lang="en-US" sz="1800" dirty="0"/>
              <a:t>Satire! Educated white people are fools, easily tricked</a:t>
            </a:r>
          </a:p>
          <a:p>
            <a:pPr marL="514350" lvl="1" indent="-514350">
              <a:buFont typeface="Wingdings" pitchFamily="2" charset="2"/>
              <a:buChar char="q"/>
            </a:pPr>
            <a:r>
              <a:rPr lang="en-US" sz="2000" dirty="0"/>
              <a:t>“Oh no. The list with tearful eye, whilst his fate do tell. His soul did from this world fly by calling down a well” (Emmeline and her poetry)</a:t>
            </a:r>
          </a:p>
          <a:p>
            <a:pPr marL="914400" lvl="2" indent="-514350">
              <a:buFont typeface="Wingdings" pitchFamily="2" charset="2"/>
              <a:buChar char="ü"/>
            </a:pPr>
            <a:r>
              <a:rPr lang="en-US" sz="1800" dirty="0"/>
              <a:t>Satire! Mocking Romantics/poetry (odes)</a:t>
            </a:r>
          </a:p>
          <a:p>
            <a:pPr marL="514350" lvl="1" indent="-514350">
              <a:buFont typeface="Wingdings" pitchFamily="2" charset="2"/>
              <a:buChar char="ü"/>
            </a:pPr>
            <a:endParaRPr lang="en-US" dirty="0"/>
          </a:p>
          <a:p>
            <a:pPr marL="914400" lvl="2" indent="-514350">
              <a:buFont typeface="Wingdings" pitchFamily="2" charset="2"/>
              <a:buChar char="ü"/>
            </a:pPr>
            <a:endParaRPr lang="en-US" dirty="0"/>
          </a:p>
          <a:p>
            <a:pPr marL="514350" indent="-514350">
              <a:buFont typeface="+mj-lt"/>
              <a:buAutoNum type="arabicPeriod"/>
            </a:pPr>
            <a:endParaRPr lang="en-US" dirty="0"/>
          </a:p>
          <a:p>
            <a:pPr marL="914400" lvl="1" indent="-514350"/>
            <a:endParaRPr lang="en-US" dirty="0"/>
          </a:p>
        </p:txBody>
      </p:sp>
    </p:spTree>
    <p:extLst>
      <p:ext uri="{BB962C8B-B14F-4D97-AF65-F5344CB8AC3E}">
        <p14:creationId xmlns:p14="http://schemas.microsoft.com/office/powerpoint/2010/main" val="25571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plus(i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533400"/>
            <a:ext cx="6589199" cy="671290"/>
          </a:xfrm>
        </p:spPr>
        <p:txBody>
          <a:bodyPr/>
          <a:lstStyle/>
          <a:p>
            <a:r>
              <a:rPr lang="en-US" dirty="0"/>
              <a:t>Practice</a:t>
            </a:r>
          </a:p>
        </p:txBody>
      </p:sp>
      <p:sp>
        <p:nvSpPr>
          <p:cNvPr id="2" name="Content Placeholder 1"/>
          <p:cNvSpPr>
            <a:spLocks noGrp="1"/>
          </p:cNvSpPr>
          <p:nvPr>
            <p:ph idx="1"/>
          </p:nvPr>
        </p:nvSpPr>
        <p:spPr>
          <a:xfrm>
            <a:off x="838201" y="1295400"/>
            <a:ext cx="7696200" cy="5257800"/>
          </a:xfrm>
        </p:spPr>
        <p:txBody>
          <a:bodyPr>
            <a:normAutofit lnSpcReduction="10000"/>
          </a:bodyPr>
          <a:lstStyle/>
          <a:p>
            <a:r>
              <a:rPr lang="en-US" sz="2400" u="sng" dirty="0"/>
              <a:t>Satire or not satire</a:t>
            </a:r>
            <a:r>
              <a:rPr lang="en-US" sz="2400" dirty="0"/>
              <a:t>: </a:t>
            </a:r>
          </a:p>
          <a:p>
            <a:pPr>
              <a:buFont typeface="Wingdings" panose="05000000000000000000" pitchFamily="2" charset="2"/>
              <a:buChar char="q"/>
            </a:pPr>
            <a:r>
              <a:rPr lang="en-US" sz="2400" dirty="0"/>
              <a:t>“We got six thousand dollars a piece…Judge Thatcher he took it and put it at interest and fetched us a dollar a day a piece”</a:t>
            </a:r>
          </a:p>
          <a:p>
            <a:pPr lvl="1">
              <a:buFont typeface="Constantia" pitchFamily="18" charset="0"/>
              <a:buChar char="Ø"/>
            </a:pPr>
            <a:r>
              <a:rPr lang="en-US" sz="2000" dirty="0"/>
              <a:t>Not satire </a:t>
            </a:r>
          </a:p>
          <a:p>
            <a:pPr>
              <a:buFont typeface="Wingdings" panose="05000000000000000000" pitchFamily="2" charset="2"/>
              <a:buChar char="q"/>
            </a:pPr>
            <a:r>
              <a:rPr lang="en-US" sz="2400" dirty="0"/>
              <a:t>“The men took their own guns along…and kept them between their knees” (Shepherdsons and Grangerfords in church)</a:t>
            </a:r>
          </a:p>
          <a:p>
            <a:pPr lvl="1">
              <a:buFont typeface="Wingdings" pitchFamily="2" charset="2"/>
              <a:buChar char="ü"/>
            </a:pPr>
            <a:r>
              <a:rPr lang="en-US" sz="2000" dirty="0"/>
              <a:t>Satire! Religion, white aristocracy, civilized men</a:t>
            </a:r>
          </a:p>
          <a:p>
            <a:pPr>
              <a:buFont typeface="Wingdings" panose="05000000000000000000" pitchFamily="2" charset="2"/>
              <a:buChar char="q"/>
            </a:pPr>
            <a:r>
              <a:rPr lang="en-US" sz="2400" dirty="0"/>
              <a:t>“It didn’t take me long to make up my mind that these liars </a:t>
            </a:r>
            <a:r>
              <a:rPr lang="en-US" sz="2400" dirty="0" err="1"/>
              <a:t>warn’t</a:t>
            </a:r>
            <a:r>
              <a:rPr lang="en-US" sz="2400" dirty="0"/>
              <a:t> no kings or dukes at all” (Huck on duke and dauphin)</a:t>
            </a:r>
          </a:p>
          <a:p>
            <a:pPr lvl="1">
              <a:buFont typeface="Constantia" pitchFamily="18" charset="0"/>
              <a:buChar char="Ø"/>
            </a:pPr>
            <a:r>
              <a:rPr lang="en-US" sz="2000" dirty="0"/>
              <a:t>Not satire</a:t>
            </a:r>
          </a:p>
        </p:txBody>
      </p:sp>
    </p:spTree>
    <p:extLst>
      <p:ext uri="{BB962C8B-B14F-4D97-AF65-F5344CB8AC3E}">
        <p14:creationId xmlns:p14="http://schemas.microsoft.com/office/powerpoint/2010/main" val="18051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4)">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down)">
                                      <p:cBhvr>
                                        <p:cTn id="38" dur="145">
                                          <p:stCondLst>
                                            <p:cond delay="0"/>
                                          </p:stCondLst>
                                        </p:cTn>
                                        <p:tgtEl>
                                          <p:spTgt spid="2">
                                            <p:txEl>
                                              <p:pRg st="6" end="6"/>
                                            </p:txEl>
                                          </p:spTgt>
                                        </p:tgtEl>
                                      </p:cBhvr>
                                    </p:animEffect>
                                    <p:anim calcmode="lin" valueType="num">
                                      <p:cBhvr>
                                        <p:cTn id="39" dur="456"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40" dur="166"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41" dur="166" tmFilter="0, 0; 0.125,0.2665; 0.25,0.4; 0.375,0.465; 0.5,0.5;  0.625,0.535; 0.75,0.6; 0.875,0.7335; 1,1">
                                          <p:stCondLst>
                                            <p:cond delay="166"/>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42" dur="83" tmFilter="0, 0; 0.125,0.2665; 0.25,0.4; 0.375,0.465; 0.5,0.5;  0.625,0.535; 0.75,0.6; 0.875,0.7335; 1,1">
                                          <p:stCondLst>
                                            <p:cond delay="331"/>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43" dur="41" tmFilter="0, 0; 0.125,0.2665; 0.25,0.4; 0.375,0.465; 0.5,0.5;  0.625,0.535; 0.75,0.6; 0.875,0.7335; 1,1">
                                          <p:stCondLst>
                                            <p:cond delay="414"/>
                                          </p:stCondLst>
                                        </p:cTn>
                                        <p:tgtEl>
                                          <p:spTgt spid="2">
                                            <p:txEl>
                                              <p:pRg st="6" end="6"/>
                                            </p:txEl>
                                          </p:spTgt>
                                        </p:tgtEl>
                                        <p:attrNameLst>
                                          <p:attrName>ppt_y</p:attrName>
                                        </p:attrNameLst>
                                      </p:cBhvr>
                                      <p:tavLst>
                                        <p:tav tm="0" fmla="#ppt_y-sin(pi*$)/81">
                                          <p:val>
                                            <p:fltVal val="0"/>
                                          </p:val>
                                        </p:tav>
                                        <p:tav tm="100000">
                                          <p:val>
                                            <p:fltVal val="1"/>
                                          </p:val>
                                        </p:tav>
                                      </p:tavLst>
                                    </p:anim>
                                    <p:animScale>
                                      <p:cBhvr>
                                        <p:cTn id="44" dur="7">
                                          <p:stCondLst>
                                            <p:cond delay="163"/>
                                          </p:stCondLst>
                                        </p:cTn>
                                        <p:tgtEl>
                                          <p:spTgt spid="2">
                                            <p:txEl>
                                              <p:pRg st="6" end="6"/>
                                            </p:txEl>
                                          </p:spTgt>
                                        </p:tgtEl>
                                      </p:cBhvr>
                                      <p:to x="100000" y="60000"/>
                                    </p:animScale>
                                    <p:animScale>
                                      <p:cBhvr>
                                        <p:cTn id="45" dur="42" decel="50000">
                                          <p:stCondLst>
                                            <p:cond delay="169"/>
                                          </p:stCondLst>
                                        </p:cTn>
                                        <p:tgtEl>
                                          <p:spTgt spid="2">
                                            <p:txEl>
                                              <p:pRg st="6" end="6"/>
                                            </p:txEl>
                                          </p:spTgt>
                                        </p:tgtEl>
                                      </p:cBhvr>
                                      <p:to x="100000" y="100000"/>
                                    </p:animScale>
                                    <p:animScale>
                                      <p:cBhvr>
                                        <p:cTn id="46" dur="7">
                                          <p:stCondLst>
                                            <p:cond delay="328"/>
                                          </p:stCondLst>
                                        </p:cTn>
                                        <p:tgtEl>
                                          <p:spTgt spid="2">
                                            <p:txEl>
                                              <p:pRg st="6" end="6"/>
                                            </p:txEl>
                                          </p:spTgt>
                                        </p:tgtEl>
                                      </p:cBhvr>
                                      <p:to x="100000" y="80000"/>
                                    </p:animScale>
                                    <p:animScale>
                                      <p:cBhvr>
                                        <p:cTn id="47" dur="42" decel="50000">
                                          <p:stCondLst>
                                            <p:cond delay="335"/>
                                          </p:stCondLst>
                                        </p:cTn>
                                        <p:tgtEl>
                                          <p:spTgt spid="2">
                                            <p:txEl>
                                              <p:pRg st="6" end="6"/>
                                            </p:txEl>
                                          </p:spTgt>
                                        </p:tgtEl>
                                      </p:cBhvr>
                                      <p:to x="100000" y="100000"/>
                                    </p:animScale>
                                    <p:animScale>
                                      <p:cBhvr>
                                        <p:cTn id="48" dur="7">
                                          <p:stCondLst>
                                            <p:cond delay="411"/>
                                          </p:stCondLst>
                                        </p:cTn>
                                        <p:tgtEl>
                                          <p:spTgt spid="2">
                                            <p:txEl>
                                              <p:pRg st="6" end="6"/>
                                            </p:txEl>
                                          </p:spTgt>
                                        </p:tgtEl>
                                      </p:cBhvr>
                                      <p:to x="100000" y="90000"/>
                                    </p:animScale>
                                    <p:animScale>
                                      <p:cBhvr>
                                        <p:cTn id="49" dur="42" decel="50000">
                                          <p:stCondLst>
                                            <p:cond delay="417"/>
                                          </p:stCondLst>
                                        </p:cTn>
                                        <p:tgtEl>
                                          <p:spTgt spid="2">
                                            <p:txEl>
                                              <p:pRg st="6" end="6"/>
                                            </p:txEl>
                                          </p:spTgt>
                                        </p:tgtEl>
                                      </p:cBhvr>
                                      <p:to x="100000" y="100000"/>
                                    </p:animScale>
                                    <p:animScale>
                                      <p:cBhvr>
                                        <p:cTn id="50" dur="7">
                                          <p:stCondLst>
                                            <p:cond delay="452"/>
                                          </p:stCondLst>
                                        </p:cTn>
                                        <p:tgtEl>
                                          <p:spTgt spid="2">
                                            <p:txEl>
                                              <p:pRg st="6" end="6"/>
                                            </p:txEl>
                                          </p:spTgt>
                                        </p:tgtEl>
                                      </p:cBhvr>
                                      <p:to x="100000" y="95000"/>
                                    </p:animScale>
                                    <p:animScale>
                                      <p:cBhvr>
                                        <p:cTn id="51" dur="42" decel="50000">
                                          <p:stCondLst>
                                            <p:cond delay="459"/>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589199" cy="671290"/>
          </a:xfrm>
        </p:spPr>
        <p:txBody>
          <a:bodyPr/>
          <a:lstStyle/>
          <a:p>
            <a:r>
              <a:rPr lang="en-US" dirty="0" smtClean="0"/>
              <a:t>Satire through irony</a:t>
            </a:r>
            <a:endParaRPr lang="en-US" dirty="0"/>
          </a:p>
        </p:txBody>
      </p:sp>
      <p:sp>
        <p:nvSpPr>
          <p:cNvPr id="3" name="Content Placeholder 2"/>
          <p:cNvSpPr>
            <a:spLocks noGrp="1"/>
          </p:cNvSpPr>
          <p:nvPr>
            <p:ph idx="1"/>
          </p:nvPr>
        </p:nvSpPr>
        <p:spPr>
          <a:xfrm>
            <a:off x="381000" y="1371600"/>
            <a:ext cx="8610599" cy="5257800"/>
          </a:xfrm>
        </p:spPr>
        <p:txBody>
          <a:bodyPr>
            <a:normAutofit fontScale="92500" lnSpcReduction="10000"/>
          </a:bodyPr>
          <a:lstStyle/>
          <a:p>
            <a:r>
              <a:rPr lang="en-US" sz="2800" dirty="0" smtClean="0"/>
              <a:t>“</a:t>
            </a:r>
            <a:r>
              <a:rPr lang="en-US" sz="2800" dirty="0"/>
              <a:t>Pretty soon I wanted to smoke, and asked the widow to let me. But she wouldn't. She said it was </a:t>
            </a:r>
            <a:r>
              <a:rPr lang="en-US" sz="2800" dirty="0" smtClean="0"/>
              <a:t>a </a:t>
            </a:r>
            <a:r>
              <a:rPr lang="en-US" sz="2800" dirty="0"/>
              <a:t>mean practice and wasn't clean, and I must try to not do it any more</a:t>
            </a:r>
            <a:r>
              <a:rPr lang="en-US" sz="2800" dirty="0" smtClean="0"/>
              <a:t>. And </a:t>
            </a:r>
            <a:r>
              <a:rPr lang="en-US" sz="2800" dirty="0"/>
              <a:t>she took snuff, too; of course that was all right, because she done it herself</a:t>
            </a:r>
            <a:r>
              <a:rPr lang="en-US" sz="2800" dirty="0" smtClean="0"/>
              <a:t>.”</a:t>
            </a:r>
          </a:p>
          <a:p>
            <a:r>
              <a:rPr lang="en-US" sz="2800" dirty="0" smtClean="0"/>
              <a:t>“</a:t>
            </a:r>
            <a:r>
              <a:rPr lang="en-US" sz="2800" dirty="0"/>
              <a:t>They talked it over, and they was going to rule me </a:t>
            </a:r>
            <a:r>
              <a:rPr lang="en-US" sz="2800" dirty="0" smtClean="0"/>
              <a:t>out</a:t>
            </a:r>
            <a:r>
              <a:rPr lang="en-US" sz="2800" dirty="0"/>
              <a:t>, because they said every boy must have a family or somebody to kill, or else it wouldn't be fair and square for the others</a:t>
            </a:r>
            <a:r>
              <a:rPr lang="en-US" sz="2800" dirty="0" smtClean="0"/>
              <a:t>.”</a:t>
            </a:r>
            <a:r>
              <a:rPr lang="en-US" sz="2800" dirty="0"/>
              <a:t> </a:t>
            </a:r>
            <a:endParaRPr lang="en-US" sz="2800" dirty="0" smtClean="0"/>
          </a:p>
          <a:p>
            <a:r>
              <a:rPr lang="en-US" sz="2800" b="1" dirty="0" smtClean="0">
                <a:solidFill>
                  <a:srgbClr val="FF0000"/>
                </a:solidFill>
              </a:rPr>
              <a:t>Your turn: Find another quotation that is satirical, ironic or humorous from the Twain we’ve read thus far.</a:t>
            </a:r>
          </a:p>
          <a:p>
            <a:endParaRPr lang="en-US" dirty="0"/>
          </a:p>
        </p:txBody>
      </p:sp>
    </p:spTree>
    <p:extLst>
      <p:ext uri="{BB962C8B-B14F-4D97-AF65-F5344CB8AC3E}">
        <p14:creationId xmlns:p14="http://schemas.microsoft.com/office/powerpoint/2010/main" val="1283124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2400"/>
            <a:ext cx="8229600" cy="609600"/>
          </a:xfrm>
        </p:spPr>
        <p:txBody>
          <a:bodyPr>
            <a:normAutofit fontScale="90000"/>
          </a:bodyPr>
          <a:lstStyle/>
          <a:p>
            <a:r>
              <a:rPr lang="en-US" dirty="0"/>
              <a:t>Chapter 4</a:t>
            </a:r>
          </a:p>
        </p:txBody>
      </p:sp>
      <p:sp>
        <p:nvSpPr>
          <p:cNvPr id="3" name="Content Placeholder 2"/>
          <p:cNvSpPr>
            <a:spLocks noGrp="1"/>
          </p:cNvSpPr>
          <p:nvPr>
            <p:ph idx="1"/>
          </p:nvPr>
        </p:nvSpPr>
        <p:spPr>
          <a:xfrm>
            <a:off x="457200" y="1371600"/>
            <a:ext cx="8229600" cy="5202936"/>
          </a:xfrm>
        </p:spPr>
        <p:txBody>
          <a:bodyPr>
            <a:normAutofit fontScale="92500" lnSpcReduction="20000"/>
          </a:bodyPr>
          <a:lstStyle/>
          <a:p>
            <a:pPr lvl="0"/>
            <a:r>
              <a:rPr lang="en-US" sz="3200" dirty="0"/>
              <a:t>Plot: Huck going to school and accepting his religious and school education. He sees the boot with the cross in the snow, gets Judge Thatcher to take control of the money he has. Jim has the oracle ox hairball and tells Huck that there are two angels surrounding Pa (one good, one bad), but that Huck is safe for right now. Pa is in Huck’s room.</a:t>
            </a:r>
          </a:p>
          <a:p>
            <a:endParaRPr lang="en-US" sz="3200" dirty="0"/>
          </a:p>
          <a:p>
            <a:r>
              <a:rPr lang="en-US" sz="3200" dirty="0"/>
              <a:t>Quote: “I liked the old ways best, but I was getting so I liked the new ones too, a little bit” (15). </a:t>
            </a:r>
          </a:p>
          <a:p>
            <a:endParaRPr lang="en-US" dirty="0"/>
          </a:p>
        </p:txBody>
      </p:sp>
    </p:spTree>
    <p:extLst>
      <p:ext uri="{BB962C8B-B14F-4D97-AF65-F5344CB8AC3E}">
        <p14:creationId xmlns:p14="http://schemas.microsoft.com/office/powerpoint/2010/main" val="18988406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2" name="Content Placeholder 1"/>
          <p:cNvSpPr>
            <a:spLocks noGrp="1"/>
          </p:cNvSpPr>
          <p:nvPr>
            <p:ph idx="1"/>
          </p:nvPr>
        </p:nvSpPr>
        <p:spPr>
          <a:xfrm>
            <a:off x="1066800" y="1676400"/>
            <a:ext cx="7467600" cy="4724400"/>
          </a:xfrm>
        </p:spPr>
        <p:txBody>
          <a:bodyPr>
            <a:normAutofit/>
          </a:bodyPr>
          <a:lstStyle/>
          <a:p>
            <a:pPr marL="0" indent="0" algn="ctr">
              <a:buNone/>
            </a:pPr>
            <a:r>
              <a:rPr lang="en-US" sz="5400" dirty="0"/>
              <a:t>Anything you are still unsure about (in terms of </a:t>
            </a:r>
            <a:r>
              <a:rPr lang="en-US" sz="5400" i="1" dirty="0"/>
              <a:t>Huck </a:t>
            </a:r>
            <a:r>
              <a:rPr lang="en-US" sz="5400" dirty="0"/>
              <a:t>and satire)?</a:t>
            </a:r>
          </a:p>
        </p:txBody>
      </p:sp>
    </p:spTree>
    <p:extLst>
      <p:ext uri="{BB962C8B-B14F-4D97-AF65-F5344CB8AC3E}">
        <p14:creationId xmlns:p14="http://schemas.microsoft.com/office/powerpoint/2010/main" val="36454117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589199" cy="685800"/>
          </a:xfrm>
        </p:spPr>
        <p:txBody>
          <a:bodyPr/>
          <a:lstStyle/>
          <a:p>
            <a:r>
              <a:rPr lang="en-US" dirty="0" smtClean="0"/>
              <a:t>Satire Poster</a:t>
            </a:r>
            <a:endParaRPr lang="en-US" dirty="0"/>
          </a:p>
        </p:txBody>
      </p:sp>
      <p:sp>
        <p:nvSpPr>
          <p:cNvPr id="3" name="Content Placeholder 2"/>
          <p:cNvSpPr>
            <a:spLocks noGrp="1"/>
          </p:cNvSpPr>
          <p:nvPr>
            <p:ph idx="1"/>
          </p:nvPr>
        </p:nvSpPr>
        <p:spPr>
          <a:xfrm>
            <a:off x="457200" y="1447800"/>
            <a:ext cx="8534399" cy="5181600"/>
          </a:xfrm>
        </p:spPr>
        <p:txBody>
          <a:bodyPr>
            <a:normAutofit/>
          </a:bodyPr>
          <a:lstStyle/>
          <a:p>
            <a:r>
              <a:rPr lang="en-US" sz="3600" dirty="0" smtClean="0"/>
              <a:t>Create a satirical cover for </a:t>
            </a:r>
            <a:r>
              <a:rPr lang="en-US" sz="3600" i="1" dirty="0" smtClean="0"/>
              <a:t>Huck Finn</a:t>
            </a:r>
            <a:r>
              <a:rPr lang="en-US" sz="3600" dirty="0" smtClean="0"/>
              <a:t>, </a:t>
            </a:r>
          </a:p>
          <a:p>
            <a:r>
              <a:rPr lang="en-US" sz="3600" dirty="0" smtClean="0"/>
              <a:t>On the back, write a satirical novel description</a:t>
            </a:r>
          </a:p>
          <a:p>
            <a:r>
              <a:rPr lang="en-US" sz="3600" dirty="0" smtClean="0"/>
              <a:t>Remember: Satire is used </a:t>
            </a:r>
            <a:r>
              <a:rPr lang="en-US" sz="3600" dirty="0"/>
              <a:t>to ridicule or make fun of human vice or weakness, often with the intent of correcting, or changing</a:t>
            </a:r>
          </a:p>
          <a:p>
            <a:endParaRPr lang="en-US" dirty="0"/>
          </a:p>
        </p:txBody>
      </p:sp>
    </p:spTree>
    <p:extLst>
      <p:ext uri="{BB962C8B-B14F-4D97-AF65-F5344CB8AC3E}">
        <p14:creationId xmlns:p14="http://schemas.microsoft.com/office/powerpoint/2010/main" val="1747073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Social Reform and Mark Twain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12143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95090"/>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457200" y="1600200"/>
            <a:ext cx="8534400" cy="5257800"/>
          </a:xfrm>
        </p:spPr>
        <p:txBody>
          <a:bodyPr>
            <a:normAutofit/>
          </a:bodyPr>
          <a:lstStyle/>
          <a:p>
            <a:pPr>
              <a:buFont typeface="+mj-lt"/>
              <a:buAutoNum type="arabicPeriod"/>
            </a:pPr>
            <a:r>
              <a:rPr lang="en-US" sz="4000" dirty="0" smtClean="0"/>
              <a:t>I can determine and explain how Mark Twain feels about issues in society</a:t>
            </a:r>
          </a:p>
          <a:p>
            <a:pPr>
              <a:buFont typeface="+mj-lt"/>
              <a:buAutoNum type="arabicPeriod"/>
            </a:pPr>
            <a:r>
              <a:rPr lang="en-US" sz="4000" dirty="0" smtClean="0"/>
              <a:t>I can use evidence from </a:t>
            </a:r>
            <a:r>
              <a:rPr lang="en-US" sz="4000" i="1" dirty="0" smtClean="0"/>
              <a:t>Huck Finn</a:t>
            </a:r>
            <a:r>
              <a:rPr lang="en-US" sz="4000" dirty="0" smtClean="0"/>
              <a:t> to support my analysis</a:t>
            </a:r>
          </a:p>
          <a:p>
            <a:pPr>
              <a:buFont typeface="+mj-lt"/>
              <a:buAutoNum type="arabicPeriod"/>
            </a:pPr>
            <a:r>
              <a:rPr lang="en-US" sz="4000" dirty="0" smtClean="0"/>
              <a:t>I can collaborate with classmates to determine Twain’s social commentary </a:t>
            </a:r>
            <a:endParaRPr lang="en-US" sz="4000" dirty="0"/>
          </a:p>
        </p:txBody>
      </p:sp>
    </p:spTree>
    <p:extLst>
      <p:ext uri="{BB962C8B-B14F-4D97-AF65-F5344CB8AC3E}">
        <p14:creationId xmlns:p14="http://schemas.microsoft.com/office/powerpoint/2010/main" val="19474528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rmAutofit fontScale="90000"/>
          </a:bodyPr>
          <a:lstStyle/>
          <a:p>
            <a:r>
              <a:rPr lang="en-US" dirty="0"/>
              <a:t>Your assignment</a:t>
            </a:r>
          </a:p>
        </p:txBody>
      </p:sp>
      <p:sp>
        <p:nvSpPr>
          <p:cNvPr id="3" name="Content Placeholder 2"/>
          <p:cNvSpPr>
            <a:spLocks noGrp="1"/>
          </p:cNvSpPr>
          <p:nvPr>
            <p:ph idx="1"/>
          </p:nvPr>
        </p:nvSpPr>
        <p:spPr>
          <a:xfrm>
            <a:off x="685800" y="1447800"/>
            <a:ext cx="8229599" cy="5105400"/>
          </a:xfrm>
        </p:spPr>
        <p:txBody>
          <a:bodyPr>
            <a:normAutofit lnSpcReduction="10000"/>
          </a:bodyPr>
          <a:lstStyle/>
          <a:p>
            <a:r>
              <a:rPr lang="en-US" sz="2400" dirty="0">
                <a:solidFill>
                  <a:schemeClr val="tx1"/>
                </a:solidFill>
              </a:rPr>
              <a:t>This can be done in collaboration with your group…not divided and conquered. </a:t>
            </a:r>
          </a:p>
          <a:p>
            <a:r>
              <a:rPr lang="en-US" sz="2400" dirty="0">
                <a:solidFill>
                  <a:schemeClr val="tx1"/>
                </a:solidFill>
              </a:rPr>
              <a:t> For each issue listed, come to a conclusion about how Mark Twain felt about the stated issue and give cited examples from the book that support your conclusion. </a:t>
            </a:r>
          </a:p>
          <a:p>
            <a:r>
              <a:rPr lang="en-US" sz="2400" dirty="0">
                <a:solidFill>
                  <a:schemeClr val="tx1"/>
                </a:solidFill>
              </a:rPr>
              <a:t>Issues: </a:t>
            </a:r>
          </a:p>
          <a:p>
            <a:pPr lvl="1"/>
            <a:r>
              <a:rPr lang="en-US" sz="2000" dirty="0">
                <a:solidFill>
                  <a:schemeClr val="tx1"/>
                </a:solidFill>
              </a:rPr>
              <a:t>Temperance</a:t>
            </a:r>
          </a:p>
          <a:p>
            <a:pPr lvl="1"/>
            <a:r>
              <a:rPr lang="en-US" sz="2000" dirty="0">
                <a:solidFill>
                  <a:schemeClr val="tx1"/>
                </a:solidFill>
              </a:rPr>
              <a:t>Women’s Rights</a:t>
            </a:r>
          </a:p>
          <a:p>
            <a:pPr lvl="1"/>
            <a:r>
              <a:rPr lang="en-US" sz="2000" dirty="0">
                <a:solidFill>
                  <a:schemeClr val="tx1"/>
                </a:solidFill>
              </a:rPr>
              <a:t>Abolition of Slavery</a:t>
            </a:r>
          </a:p>
          <a:p>
            <a:pPr lvl="1"/>
            <a:r>
              <a:rPr lang="en-US" sz="2000" dirty="0">
                <a:solidFill>
                  <a:schemeClr val="tx1"/>
                </a:solidFill>
              </a:rPr>
              <a:t>Education Reform</a:t>
            </a:r>
          </a:p>
          <a:p>
            <a:pPr lvl="1"/>
            <a:r>
              <a:rPr lang="en-US" sz="2000" dirty="0">
                <a:solidFill>
                  <a:schemeClr val="tx1"/>
                </a:solidFill>
              </a:rPr>
              <a:t>Prison Reform</a:t>
            </a:r>
          </a:p>
          <a:p>
            <a:pPr lvl="1"/>
            <a:r>
              <a:rPr lang="en-US" sz="2000" dirty="0">
                <a:solidFill>
                  <a:schemeClr val="tx1"/>
                </a:solidFill>
              </a:rPr>
              <a:t>Revivals </a:t>
            </a:r>
          </a:p>
          <a:p>
            <a:pPr lvl="1"/>
            <a:endParaRPr lang="en-US" dirty="0"/>
          </a:p>
        </p:txBody>
      </p:sp>
    </p:spTree>
    <p:extLst>
      <p:ext uri="{BB962C8B-B14F-4D97-AF65-F5344CB8AC3E}">
        <p14:creationId xmlns:p14="http://schemas.microsoft.com/office/powerpoint/2010/main" val="3450694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Socratic Seminar</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78138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4099" y="457200"/>
            <a:ext cx="6589199" cy="595090"/>
          </a:xfrm>
        </p:spPr>
        <p:txBody>
          <a:bodyPr>
            <a:normAutofit fontScale="90000"/>
          </a:bodyPr>
          <a:lstStyle/>
          <a:p>
            <a:r>
              <a:rPr lang="en-US" dirty="0"/>
              <a:t>Socratic Seminar</a:t>
            </a:r>
          </a:p>
        </p:txBody>
      </p:sp>
      <p:sp>
        <p:nvSpPr>
          <p:cNvPr id="2" name="Content Placeholder 1"/>
          <p:cNvSpPr>
            <a:spLocks noGrp="1"/>
          </p:cNvSpPr>
          <p:nvPr>
            <p:ph idx="1"/>
          </p:nvPr>
        </p:nvSpPr>
        <p:spPr>
          <a:xfrm>
            <a:off x="685800" y="1295400"/>
            <a:ext cx="8305799" cy="5334000"/>
          </a:xfrm>
        </p:spPr>
        <p:txBody>
          <a:bodyPr>
            <a:normAutofit/>
          </a:bodyPr>
          <a:lstStyle/>
          <a:p>
            <a:r>
              <a:rPr lang="en-US" sz="3200" dirty="0"/>
              <a:t>Having a graded Socratic seminar on </a:t>
            </a:r>
            <a:r>
              <a:rPr lang="en-US" sz="3200" dirty="0" smtClean="0"/>
              <a:t>Thursday 10/25  </a:t>
            </a:r>
            <a:endParaRPr lang="en-US" sz="3200" dirty="0"/>
          </a:p>
          <a:p>
            <a:r>
              <a:rPr lang="en-US" sz="3200" dirty="0"/>
              <a:t>Complete the prep work questions</a:t>
            </a:r>
          </a:p>
          <a:p>
            <a:pPr lvl="1"/>
            <a:r>
              <a:rPr lang="en-US" sz="3200" dirty="0"/>
              <a:t>Prep work goes in participation (10 points)</a:t>
            </a:r>
          </a:p>
          <a:p>
            <a:pPr lvl="1"/>
            <a:r>
              <a:rPr lang="en-US" sz="3200" dirty="0"/>
              <a:t>Seminar grade in Culminating (30 points)</a:t>
            </a:r>
          </a:p>
          <a:p>
            <a:pPr lvl="1"/>
            <a:r>
              <a:rPr lang="en-US" sz="3200" dirty="0"/>
              <a:t>Use quotes and direct evidence in your prep work </a:t>
            </a:r>
          </a:p>
        </p:txBody>
      </p:sp>
    </p:spTree>
    <p:extLst>
      <p:ext uri="{BB962C8B-B14F-4D97-AF65-F5344CB8AC3E}">
        <p14:creationId xmlns:p14="http://schemas.microsoft.com/office/powerpoint/2010/main" val="39352564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 of Socratic seminar</a:t>
            </a:r>
          </a:p>
        </p:txBody>
      </p:sp>
      <p:sp>
        <p:nvSpPr>
          <p:cNvPr id="2" name="Content Placeholder 1"/>
          <p:cNvSpPr>
            <a:spLocks noGrp="1"/>
          </p:cNvSpPr>
          <p:nvPr>
            <p:ph idx="1"/>
          </p:nvPr>
        </p:nvSpPr>
        <p:spPr>
          <a:xfrm>
            <a:off x="685800" y="1447800"/>
            <a:ext cx="8305799" cy="5257800"/>
          </a:xfrm>
        </p:spPr>
        <p:txBody>
          <a:bodyPr>
            <a:normAutofit/>
          </a:bodyPr>
          <a:lstStyle/>
          <a:p>
            <a:r>
              <a:rPr lang="en-US" sz="3200" dirty="0"/>
              <a:t>Split class in half (A and </a:t>
            </a:r>
            <a:r>
              <a:rPr lang="en-US" sz="3200" dirty="0" smtClean="0"/>
              <a:t>B’s) </a:t>
            </a:r>
            <a:endParaRPr lang="en-US" sz="3200" dirty="0"/>
          </a:p>
          <a:p>
            <a:r>
              <a:rPr lang="en-US" sz="3200" dirty="0"/>
              <a:t>Each half will then be split again</a:t>
            </a:r>
          </a:p>
          <a:p>
            <a:pPr lvl="1"/>
            <a:r>
              <a:rPr lang="en-US" sz="3200" dirty="0"/>
              <a:t>Will be two small groups (the inner circle and the outer circle)</a:t>
            </a:r>
          </a:p>
          <a:p>
            <a:pPr lvl="1"/>
            <a:r>
              <a:rPr lang="en-US" sz="3200" dirty="0"/>
              <a:t>Inner circle: only people talking</a:t>
            </a:r>
          </a:p>
          <a:p>
            <a:pPr lvl="1"/>
            <a:r>
              <a:rPr lang="en-US" sz="3200" dirty="0"/>
              <a:t>Outer circle: participating in a silent board discussion</a:t>
            </a:r>
          </a:p>
          <a:p>
            <a:pPr lvl="1"/>
            <a:r>
              <a:rPr lang="en-US" sz="3200" dirty="0" smtClean="0"/>
              <a:t>Will </a:t>
            </a:r>
            <a:r>
              <a:rPr lang="en-US" sz="3200" dirty="0"/>
              <a:t>switch after 20 minutes</a:t>
            </a:r>
          </a:p>
        </p:txBody>
      </p:sp>
    </p:spTree>
    <p:extLst>
      <p:ext uri="{BB962C8B-B14F-4D97-AF65-F5344CB8AC3E}">
        <p14:creationId xmlns:p14="http://schemas.microsoft.com/office/powerpoint/2010/main" val="22960804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a:t>Questions to Answer</a:t>
            </a:r>
          </a:p>
        </p:txBody>
      </p:sp>
      <p:sp>
        <p:nvSpPr>
          <p:cNvPr id="3" name="Content Placeholder 2"/>
          <p:cNvSpPr>
            <a:spLocks noGrp="1"/>
          </p:cNvSpPr>
          <p:nvPr>
            <p:ph idx="1"/>
          </p:nvPr>
        </p:nvSpPr>
        <p:spPr>
          <a:xfrm>
            <a:off x="304800" y="1219200"/>
            <a:ext cx="8686800" cy="5334000"/>
          </a:xfrm>
        </p:spPr>
        <p:txBody>
          <a:bodyPr>
            <a:normAutofit/>
          </a:bodyPr>
          <a:lstStyle/>
          <a:p>
            <a:pPr marL="514350" indent="-514350">
              <a:buFont typeface="+mj-lt"/>
              <a:buAutoNum type="arabicPeriod"/>
            </a:pPr>
            <a:r>
              <a:rPr lang="en-US" dirty="0"/>
              <a:t>Huck begins and ends the novel by resisting being "</a:t>
            </a:r>
            <a:r>
              <a:rPr lang="en-US" dirty="0" err="1"/>
              <a:t>sivilized</a:t>
            </a:r>
            <a:r>
              <a:rPr lang="en-US" dirty="0"/>
              <a:t>." What do you think Huck means by this? Do you think he means the same thing in the beginning of the novel as he does in the end? </a:t>
            </a:r>
          </a:p>
          <a:p>
            <a:pPr marL="514350" indent="-514350">
              <a:buFont typeface="+mj-lt"/>
              <a:buAutoNum type="arabicPeriod"/>
            </a:pPr>
            <a:r>
              <a:rPr lang="en-US" dirty="0"/>
              <a:t> Describe the relationship between Huck and Jim. Does their relationship truly change over time? In what way? If you believe it changes, is it a lasting change?</a:t>
            </a:r>
          </a:p>
          <a:p>
            <a:pPr marL="514350" indent="-514350">
              <a:buFont typeface="+mj-lt"/>
              <a:buAutoNum type="arabicPeriod"/>
            </a:pPr>
            <a:r>
              <a:rPr lang="en-US" dirty="0" smtClean="0"/>
              <a:t>What </a:t>
            </a:r>
            <a:r>
              <a:rPr lang="en-US" dirty="0"/>
              <a:t>did freedom mean to Huck? What did it mean to Jim</a:t>
            </a:r>
            <a:r>
              <a:rPr lang="en-US" dirty="0" smtClean="0"/>
              <a:t>? </a:t>
            </a:r>
            <a:r>
              <a:rPr lang="en-US" dirty="0"/>
              <a:t>To what extent do their means reflect pre and post-Civil War Americans?</a:t>
            </a:r>
          </a:p>
          <a:p>
            <a:pPr marL="514350" indent="-514350">
              <a:buFont typeface="+mj-lt"/>
              <a:buAutoNum type="arabicPeriod"/>
            </a:pPr>
            <a:r>
              <a:rPr lang="en-US" dirty="0" smtClean="0"/>
              <a:t>Determine the social commentary presented by Twain in </a:t>
            </a:r>
            <a:r>
              <a:rPr lang="en-US" i="1" dirty="0" smtClean="0"/>
              <a:t>Huck Finn</a:t>
            </a:r>
            <a:r>
              <a:rPr lang="en-US" dirty="0" smtClean="0"/>
              <a:t>. Use both historical and literary references in your response.</a:t>
            </a:r>
            <a:endParaRPr lang="en-US" dirty="0"/>
          </a:p>
          <a:p>
            <a:pPr marL="514350" indent="-514350">
              <a:buFont typeface="+mj-lt"/>
              <a:buAutoNum type="arabicPeriod"/>
            </a:pPr>
            <a:r>
              <a:rPr lang="en-US" dirty="0"/>
              <a:t>Twain examines the idea of humanity and inhumanity. How is this examination depicted in </a:t>
            </a:r>
            <a:r>
              <a:rPr lang="en-US" dirty="0" smtClean="0"/>
              <a:t>the novel?</a:t>
            </a:r>
          </a:p>
          <a:p>
            <a:pPr marL="514350" indent="-514350">
              <a:buFont typeface="+mj-lt"/>
              <a:buAutoNum type="arabicPeriod"/>
            </a:pPr>
            <a:r>
              <a:rPr lang="en-US" dirty="0" smtClean="0"/>
              <a:t>Investigate how </a:t>
            </a:r>
            <a:r>
              <a:rPr lang="en-US" i="1" dirty="0" smtClean="0"/>
              <a:t>Huck Finn</a:t>
            </a:r>
            <a:r>
              <a:rPr lang="en-US" dirty="0" smtClean="0"/>
              <a:t> is a reaction to the Civil War and Reconstruction. Conclude the message Twain wants the reader to understand. What are his thoughts of this time period?</a:t>
            </a:r>
            <a:endParaRPr lang="en-US" dirty="0"/>
          </a:p>
        </p:txBody>
      </p:sp>
    </p:spTree>
    <p:extLst>
      <p:ext uri="{BB962C8B-B14F-4D97-AF65-F5344CB8AC3E}">
        <p14:creationId xmlns:p14="http://schemas.microsoft.com/office/powerpoint/2010/main" val="14180793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lstStyle/>
          <a:p>
            <a:r>
              <a:rPr lang="en-US" dirty="0" smtClean="0"/>
              <a:t>Outside Group Discussion </a:t>
            </a:r>
            <a:endParaRPr lang="en-US" dirty="0"/>
          </a:p>
        </p:txBody>
      </p:sp>
      <p:sp>
        <p:nvSpPr>
          <p:cNvPr id="3" name="Content Placeholder 2"/>
          <p:cNvSpPr>
            <a:spLocks noGrp="1"/>
          </p:cNvSpPr>
          <p:nvPr>
            <p:ph idx="1"/>
          </p:nvPr>
        </p:nvSpPr>
        <p:spPr>
          <a:xfrm>
            <a:off x="838200" y="1600200"/>
            <a:ext cx="8000999" cy="4953000"/>
          </a:xfrm>
        </p:spPr>
        <p:txBody>
          <a:bodyPr>
            <a:normAutofit/>
          </a:bodyPr>
          <a:lstStyle/>
          <a:p>
            <a:pPr>
              <a:buFont typeface="+mj-lt"/>
              <a:buAutoNum type="arabicPeriod"/>
            </a:pPr>
            <a:r>
              <a:rPr lang="en-US" sz="4800" dirty="0" smtClean="0"/>
              <a:t>Social criticism </a:t>
            </a:r>
          </a:p>
          <a:p>
            <a:pPr>
              <a:buFont typeface="+mj-lt"/>
              <a:buAutoNum type="arabicPeriod"/>
            </a:pPr>
            <a:r>
              <a:rPr lang="en-US" sz="4800" dirty="0" smtClean="0"/>
              <a:t>Reconstruction </a:t>
            </a:r>
          </a:p>
          <a:p>
            <a:pPr>
              <a:buFont typeface="+mj-lt"/>
              <a:buAutoNum type="arabicPeriod"/>
            </a:pPr>
            <a:r>
              <a:rPr lang="en-US" sz="4800" dirty="0" smtClean="0"/>
              <a:t>Random Musings</a:t>
            </a:r>
          </a:p>
          <a:p>
            <a:pPr>
              <a:buFont typeface="+mj-lt"/>
              <a:buAutoNum type="arabicPeriod"/>
            </a:pPr>
            <a:r>
              <a:rPr lang="en-US" sz="4800" dirty="0" smtClean="0"/>
              <a:t>Lost Cause </a:t>
            </a:r>
          </a:p>
          <a:p>
            <a:pPr>
              <a:buFont typeface="+mj-lt"/>
              <a:buAutoNum type="arabicPeriod"/>
            </a:pPr>
            <a:r>
              <a:rPr lang="en-US" sz="4800" dirty="0" smtClean="0"/>
              <a:t>Commentary on Racism </a:t>
            </a:r>
            <a:endParaRPr lang="en-US" sz="4800" dirty="0"/>
          </a:p>
        </p:txBody>
      </p:sp>
    </p:spTree>
    <p:extLst>
      <p:ext uri="{BB962C8B-B14F-4D97-AF65-F5344CB8AC3E}">
        <p14:creationId xmlns:p14="http://schemas.microsoft.com/office/powerpoint/2010/main" val="1419300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2518</TotalTime>
  <Words>6754</Words>
  <Application>Microsoft Office PowerPoint</Application>
  <PresentationFormat>On-screen Show (4:3)</PresentationFormat>
  <Paragraphs>680</Paragraphs>
  <Slides>130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130</vt:i4>
      </vt:variant>
    </vt:vector>
  </HeadingPairs>
  <TitlesOfParts>
    <vt:vector size="142" baseType="lpstr">
      <vt:lpstr>メイリオ</vt:lpstr>
      <vt:lpstr>Algerian</vt:lpstr>
      <vt:lpstr>Arial</vt:lpstr>
      <vt:lpstr>Baskerville Old Face</vt:lpstr>
      <vt:lpstr>Calibri</vt:lpstr>
      <vt:lpstr>Century Gothic</vt:lpstr>
      <vt:lpstr>Constantia</vt:lpstr>
      <vt:lpstr>Garamond</vt:lpstr>
      <vt:lpstr>Times New Roman</vt:lpstr>
      <vt:lpstr>Wingdings</vt:lpstr>
      <vt:lpstr>Wingdings 3</vt:lpstr>
      <vt:lpstr>Wisp</vt:lpstr>
      <vt:lpstr>Daily Lessons</vt:lpstr>
      <vt:lpstr>Huck Finn presentations </vt:lpstr>
      <vt:lpstr>Requirements</vt:lpstr>
      <vt:lpstr>Chapter Presentations</vt:lpstr>
      <vt:lpstr>Day Of</vt:lpstr>
      <vt:lpstr>Chapter 1</vt:lpstr>
      <vt:lpstr>Chapter 2</vt:lpstr>
      <vt:lpstr>Chapter 3</vt:lpstr>
      <vt:lpstr>Chapter 4</vt:lpstr>
      <vt:lpstr>Emily Dickinson Poetry </vt:lpstr>
      <vt:lpstr>Dickinson Background</vt:lpstr>
      <vt:lpstr>Determine the role of nature/society in identity formation.  </vt:lpstr>
      <vt:lpstr>Requirements </vt:lpstr>
      <vt:lpstr>Groups</vt:lpstr>
      <vt:lpstr>Slave Narratives</vt:lpstr>
      <vt:lpstr>Learning Targets</vt:lpstr>
      <vt:lpstr>Genre: Slave Narrative</vt:lpstr>
      <vt:lpstr>Style &amp; Purpose</vt:lpstr>
      <vt:lpstr>Frederick Douglass</vt:lpstr>
      <vt:lpstr>Harriet Jacobs</vt:lpstr>
      <vt:lpstr>Relation to Huck Finn</vt:lpstr>
      <vt:lpstr>Slave Narrative Jigsaw</vt:lpstr>
      <vt:lpstr>Reading Questions  </vt:lpstr>
      <vt:lpstr>Slave Narrative Jigsaw </vt:lpstr>
      <vt:lpstr>Walt Whitman Poetry</vt:lpstr>
      <vt:lpstr>Learning Targets</vt:lpstr>
      <vt:lpstr>“Do I contradict myself? Very well, then I contradict myself, I am large, I contain multitudes.” </vt:lpstr>
      <vt:lpstr>Walt Whitman</vt:lpstr>
      <vt:lpstr>Evolution of a Writer</vt:lpstr>
      <vt:lpstr>Leaves of Grass</vt:lpstr>
      <vt:lpstr>His Poetry</vt:lpstr>
      <vt:lpstr>His Beliefs</vt:lpstr>
      <vt:lpstr>His influence…</vt:lpstr>
      <vt:lpstr>“I Hear America Singing” (532)</vt:lpstr>
      <vt:lpstr>Modernism and Huck Finn</vt:lpstr>
      <vt:lpstr>Learning Targets</vt:lpstr>
      <vt:lpstr>Ernest Hemingway said: </vt:lpstr>
      <vt:lpstr>The first modern novel</vt:lpstr>
      <vt:lpstr>Literary Periods We Study </vt:lpstr>
      <vt:lpstr>Review of writing techniques</vt:lpstr>
      <vt:lpstr>Modernism: A new type of literature</vt:lpstr>
      <vt:lpstr>Genres </vt:lpstr>
      <vt:lpstr>Modernist Literature</vt:lpstr>
      <vt:lpstr>Modernist Technique: Stream of Consciousness </vt:lpstr>
      <vt:lpstr>Quote analysis</vt:lpstr>
      <vt:lpstr>Huck is a Progressive novel, too</vt:lpstr>
      <vt:lpstr>Early American Feminism </vt:lpstr>
      <vt:lpstr>Four Stereotypes of Females</vt:lpstr>
      <vt:lpstr>Table Discussion</vt:lpstr>
      <vt:lpstr>Brainstorming</vt:lpstr>
      <vt:lpstr>PowerPoint Presentation</vt:lpstr>
      <vt:lpstr>Learning Targets</vt:lpstr>
      <vt:lpstr>   Feud /fyo͞od/   (n)  </vt:lpstr>
      <vt:lpstr>PowerPoint Presentation</vt:lpstr>
      <vt:lpstr>PowerPoint Presentation</vt:lpstr>
      <vt:lpstr>PowerPoint Presentation</vt:lpstr>
      <vt:lpstr>Yellow Journalism </vt:lpstr>
      <vt:lpstr>Hatfield’s and McCoy’s</vt:lpstr>
      <vt:lpstr>The Feud Reflection</vt:lpstr>
      <vt:lpstr>Huck Finn Timed Write</vt:lpstr>
      <vt:lpstr>Learning Target </vt:lpstr>
      <vt:lpstr>Timed Write Directions</vt:lpstr>
      <vt:lpstr>Timed Write Prompts</vt:lpstr>
      <vt:lpstr>American Folklore &amp; Tall Tales</vt:lpstr>
      <vt:lpstr>Learning Targets </vt:lpstr>
      <vt:lpstr>Origin of Tall Tales</vt:lpstr>
      <vt:lpstr>Style of the story</vt:lpstr>
      <vt:lpstr>Style of the Story</vt:lpstr>
      <vt:lpstr>Conventions of a Tall Tale:</vt:lpstr>
      <vt:lpstr>Historical Motivations</vt:lpstr>
      <vt:lpstr>Working with Tall Tales</vt:lpstr>
      <vt:lpstr>Tall Tale Options</vt:lpstr>
      <vt:lpstr>Individual Reflection </vt:lpstr>
      <vt:lpstr>Is Huck Finn a racist novel?</vt:lpstr>
      <vt:lpstr>Learning Targets</vt:lpstr>
      <vt:lpstr>Assignment </vt:lpstr>
      <vt:lpstr>Satire and Huck Finn</vt:lpstr>
      <vt:lpstr>Learning Targets</vt:lpstr>
      <vt:lpstr>Reminder</vt:lpstr>
      <vt:lpstr>How Twain Uses Satire</vt:lpstr>
      <vt:lpstr>The Grangerfords</vt:lpstr>
      <vt:lpstr>Epic Poetry</vt:lpstr>
      <vt:lpstr>Religion</vt:lpstr>
      <vt:lpstr>Religion</vt:lpstr>
      <vt:lpstr>Religion</vt:lpstr>
      <vt:lpstr>Practice</vt:lpstr>
      <vt:lpstr>Practice</vt:lpstr>
      <vt:lpstr>Practice</vt:lpstr>
      <vt:lpstr>Satire through irony</vt:lpstr>
      <vt:lpstr>Questions</vt:lpstr>
      <vt:lpstr>Satire Poster</vt:lpstr>
      <vt:lpstr>Social Reform and Mark Twain </vt:lpstr>
      <vt:lpstr>Learning Targets</vt:lpstr>
      <vt:lpstr>Your assignment</vt:lpstr>
      <vt:lpstr>Socratic Seminar</vt:lpstr>
      <vt:lpstr>Socratic Seminar</vt:lpstr>
      <vt:lpstr>Format of Socratic seminar</vt:lpstr>
      <vt:lpstr>Questions to Answer</vt:lpstr>
      <vt:lpstr>Outside Group Discussion </vt:lpstr>
      <vt:lpstr>Huck Finn and Reconstruction </vt:lpstr>
      <vt:lpstr>Learning Targets</vt:lpstr>
      <vt:lpstr>Huck Finn and Reconstruction</vt:lpstr>
      <vt:lpstr>Things that must be included</vt:lpstr>
      <vt:lpstr>Symbols</vt:lpstr>
      <vt:lpstr>Older Files</vt:lpstr>
      <vt:lpstr>In groups</vt:lpstr>
      <vt:lpstr>Tasks</vt:lpstr>
      <vt:lpstr>Tall tales</vt:lpstr>
      <vt:lpstr>PowerPoint Presentation</vt:lpstr>
      <vt:lpstr>Mark Twain and Tall Tales </vt:lpstr>
      <vt:lpstr>Mark Twain and Tall Tales </vt:lpstr>
      <vt:lpstr>Purpose of tall tales? </vt:lpstr>
      <vt:lpstr>Satire</vt:lpstr>
      <vt:lpstr>Questions to Answer</vt:lpstr>
      <vt:lpstr>What role does nature/society play in shaping our identity and who we are?</vt:lpstr>
      <vt:lpstr>Poems</vt:lpstr>
      <vt:lpstr>Metaphor</vt:lpstr>
      <vt:lpstr>Rubric</vt:lpstr>
      <vt:lpstr>Turn in</vt:lpstr>
      <vt:lpstr>Local Color Revisited</vt:lpstr>
      <vt:lpstr>Huck Finn</vt:lpstr>
      <vt:lpstr>Huck Finn</vt:lpstr>
      <vt:lpstr>Chapter the last</vt:lpstr>
      <vt:lpstr>Last chapters reflection</vt:lpstr>
      <vt:lpstr>Huck Finn chapters 22-31 Discussion</vt:lpstr>
      <vt:lpstr>Chapter 5</vt:lpstr>
      <vt:lpstr>Timed Write </vt:lpstr>
      <vt:lpstr>Outside Groups</vt:lpstr>
      <vt:lpstr>Huck Finn review</vt:lpstr>
      <vt:lpstr>River Illustration </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Lessons</dc:title>
  <dc:creator>Windows User</dc:creator>
  <cp:lastModifiedBy>Woldendorp, Kirsten    SHS-Staff</cp:lastModifiedBy>
  <cp:revision>290</cp:revision>
  <dcterms:created xsi:type="dcterms:W3CDTF">2011-10-25T14:15:43Z</dcterms:created>
  <dcterms:modified xsi:type="dcterms:W3CDTF">2018-10-24T17:43:57Z</dcterms:modified>
</cp:coreProperties>
</file>