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8" r:id="rId38"/>
    <p:sldId id="300" r:id="rId39"/>
    <p:sldId id="301" r:id="rId40"/>
    <p:sldId id="302" r:id="rId41"/>
    <p:sldId id="303" r:id="rId42"/>
    <p:sldId id="304" r:id="rId43"/>
    <p:sldId id="305" r:id="rId44"/>
    <p:sldId id="306"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9" autoAdjust="0"/>
    <p:restoredTop sz="94660"/>
  </p:normalViewPr>
  <p:slideViewPr>
    <p:cSldViewPr snapToGrid="0">
      <p:cViewPr varScale="1">
        <p:scale>
          <a:sx n="96" d="100"/>
          <a:sy n="96" d="100"/>
        </p:scale>
        <p:origin x="96" y="9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F2D40-6B32-452B-B4FA-06873FE555BD}"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DA7C3-9D4A-475F-B0CC-8EEA862F6093}" type="slidenum">
              <a:rPr lang="en-US" smtClean="0"/>
              <a:t>‹#›</a:t>
            </a:fld>
            <a:endParaRPr lang="en-US"/>
          </a:p>
        </p:txBody>
      </p:sp>
    </p:spTree>
    <p:extLst>
      <p:ext uri="{BB962C8B-B14F-4D97-AF65-F5344CB8AC3E}">
        <p14:creationId xmlns:p14="http://schemas.microsoft.com/office/powerpoint/2010/main" val="166972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51138C-9397-4BB0-8925-12EAEA177FF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82055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1138C-9397-4BB0-8925-12EAEA177FF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345369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1138C-9397-4BB0-8925-12EAEA177FF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D234C-CEB4-43FE-93B2-7C6393C264E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0479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C51138C-9397-4BB0-8925-12EAEA177FF4}"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398997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C51138C-9397-4BB0-8925-12EAEA177FF4}"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D234C-CEB4-43FE-93B2-7C6393C264E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3895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C51138C-9397-4BB0-8925-12EAEA177FF4}"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2713149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51138C-9397-4BB0-8925-12EAEA177FF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3186605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51138C-9397-4BB0-8925-12EAEA177FF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86595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C51138C-9397-4BB0-8925-12EAEA177FF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98244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51138C-9397-4BB0-8925-12EAEA177FF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2215959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C51138C-9397-4BB0-8925-12EAEA177FF4}"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1384805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C51138C-9397-4BB0-8925-12EAEA177FF4}"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363326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C51138C-9397-4BB0-8925-12EAEA177FF4}"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1276626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1138C-9397-4BB0-8925-12EAEA177FF4}"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32377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1138C-9397-4BB0-8925-12EAEA177FF4}"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312210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51138C-9397-4BB0-8925-12EAEA177FF4}"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CD234C-CEB4-43FE-93B2-7C6393C264E1}" type="slidenum">
              <a:rPr lang="en-US" smtClean="0"/>
              <a:t>‹#›</a:t>
            </a:fld>
            <a:endParaRPr lang="en-US"/>
          </a:p>
        </p:txBody>
      </p:sp>
    </p:spTree>
    <p:extLst>
      <p:ext uri="{BB962C8B-B14F-4D97-AF65-F5344CB8AC3E}">
        <p14:creationId xmlns:p14="http://schemas.microsoft.com/office/powerpoint/2010/main" val="69779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51138C-9397-4BB0-8925-12EAEA177FF4}" type="datetimeFigureOut">
              <a:rPr lang="en-US" smtClean="0"/>
              <a:t>10/24/2016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CD234C-CEB4-43FE-93B2-7C6393C264E1}" type="slidenum">
              <a:rPr lang="en-US" smtClean="0"/>
              <a:t>‹#›</a:t>
            </a:fld>
            <a:endParaRPr lang="en-US"/>
          </a:p>
        </p:txBody>
      </p:sp>
    </p:spTree>
    <p:extLst>
      <p:ext uri="{BB962C8B-B14F-4D97-AF65-F5344CB8AC3E}">
        <p14:creationId xmlns:p14="http://schemas.microsoft.com/office/powerpoint/2010/main" val="28528140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Huck Finn</a:t>
            </a:r>
            <a:r>
              <a:rPr lang="en-US" dirty="0" smtClean="0"/>
              <a:t> Chapter Presentations</a:t>
            </a:r>
            <a:endParaRPr lang="en-US" i="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69533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41019"/>
          </a:xfrm>
        </p:spPr>
        <p:txBody>
          <a:bodyPr/>
          <a:lstStyle/>
          <a:p>
            <a:r>
              <a:rPr lang="en-US" dirty="0" smtClean="0"/>
              <a:t>Chapter 9</a:t>
            </a:r>
            <a:endParaRPr lang="en-US" dirty="0"/>
          </a:p>
        </p:txBody>
      </p:sp>
      <p:sp>
        <p:nvSpPr>
          <p:cNvPr id="3" name="Content Placeholder 2"/>
          <p:cNvSpPr>
            <a:spLocks noGrp="1"/>
          </p:cNvSpPr>
          <p:nvPr>
            <p:ph idx="1"/>
          </p:nvPr>
        </p:nvSpPr>
        <p:spPr>
          <a:xfrm>
            <a:off x="1979112" y="1490597"/>
            <a:ext cx="9525500" cy="4972833"/>
          </a:xfrm>
        </p:spPr>
        <p:txBody>
          <a:bodyPr>
            <a:noAutofit/>
          </a:bodyPr>
          <a:lstStyle/>
          <a:p>
            <a:r>
              <a:rPr lang="en-US" sz="2400" dirty="0"/>
              <a:t>Plot: Huck and Jim take the canoe into a large cave, using it as a hiding place to avoid any visitors, should any arrive on the island. Jim then predicts that it will begin to rain, which he is correct about as it begins to rain shortly after. The rain causes the river to flood and </a:t>
            </a:r>
            <a:r>
              <a:rPr lang="en-US" sz="2400" dirty="0" err="1"/>
              <a:t>and</a:t>
            </a:r>
            <a:r>
              <a:rPr lang="en-US" sz="2400" dirty="0"/>
              <a:t> a washed-out house slowly floats down the river. Inside the house, Huck and Jim find the dead body of someone who was shot in the back. </a:t>
            </a:r>
          </a:p>
          <a:p>
            <a:r>
              <a:rPr lang="en-US" sz="2400" dirty="0"/>
              <a:t>Quote: “He went, and bent down and looked, and says: ‘It’s a dead man. Yes, </a:t>
            </a:r>
            <a:r>
              <a:rPr lang="en-US" sz="2400" dirty="0" err="1"/>
              <a:t>indeedy</a:t>
            </a:r>
            <a:r>
              <a:rPr lang="en-US" sz="2400" dirty="0"/>
              <a:t>; naked, too. He’s been shot in de back. I </a:t>
            </a:r>
            <a:r>
              <a:rPr lang="en-US" sz="2400" dirty="0" err="1"/>
              <a:t>reck’n</a:t>
            </a:r>
            <a:r>
              <a:rPr lang="en-US" sz="2400" dirty="0"/>
              <a:t> he’s been dead two </a:t>
            </a:r>
            <a:r>
              <a:rPr lang="en-US" sz="2400" dirty="0" err="1"/>
              <a:t>er</a:t>
            </a:r>
            <a:r>
              <a:rPr lang="en-US" sz="2400" dirty="0"/>
              <a:t> three days. Come in, Huck, but </a:t>
            </a:r>
            <a:r>
              <a:rPr lang="en-US" sz="2400" dirty="0" err="1"/>
              <a:t>doan</a:t>
            </a:r>
            <a:r>
              <a:rPr lang="en-US" sz="2400" dirty="0"/>
              <a:t> look at his face--it’s too </a:t>
            </a:r>
            <a:r>
              <a:rPr lang="en-US" sz="2400" dirty="0" err="1"/>
              <a:t>gashly</a:t>
            </a:r>
            <a:r>
              <a:rPr lang="en-US" sz="2400" dirty="0"/>
              <a:t>’” (Twain 50)</a:t>
            </a:r>
          </a:p>
        </p:txBody>
      </p:sp>
    </p:spTree>
    <p:extLst>
      <p:ext uri="{BB962C8B-B14F-4D97-AF65-F5344CB8AC3E}">
        <p14:creationId xmlns:p14="http://schemas.microsoft.com/office/powerpoint/2010/main" val="3232970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90915"/>
          </a:xfrm>
        </p:spPr>
        <p:txBody>
          <a:bodyPr>
            <a:normAutofit fontScale="90000"/>
          </a:bodyPr>
          <a:lstStyle/>
          <a:p>
            <a:r>
              <a:rPr lang="en-US" dirty="0" smtClean="0"/>
              <a:t>Chapter 10</a:t>
            </a:r>
            <a:endParaRPr lang="en-US" dirty="0"/>
          </a:p>
        </p:txBody>
      </p:sp>
      <p:sp>
        <p:nvSpPr>
          <p:cNvPr id="3" name="Content Placeholder 2"/>
          <p:cNvSpPr>
            <a:spLocks noGrp="1"/>
          </p:cNvSpPr>
          <p:nvPr>
            <p:ph idx="1"/>
          </p:nvPr>
        </p:nvSpPr>
        <p:spPr>
          <a:xfrm>
            <a:off x="2063119" y="1419615"/>
            <a:ext cx="9348092" cy="4943607"/>
          </a:xfrm>
        </p:spPr>
        <p:txBody>
          <a:bodyPr>
            <a:normAutofit/>
          </a:bodyPr>
          <a:lstStyle/>
          <a:p>
            <a:r>
              <a:rPr lang="en-US" sz="2000" dirty="0"/>
              <a:t>Summary: Jim and Huck discuss the dead man that they had found, and Jim says they shouldn’t talk about it because the man could come haunt them or bring bad luck. Jim had also told Huck previously that touching a snake’s skin was the worst bad luck, so Huck thought it would be fun to mess with Jim by placing a dead snake on his blanket. Jim then gets bit by the rattlesnake’s “mate” who had come to lay with their partner. Jim’s leg swells, leaving him inactive for four days. After Jim is better, Huck and Jim catch an extremely large catfish. Huck decides he wants to cross the river to see what has been happening in the village, but he decides to disguise himself as a girl with old clothing from the washed up house. He practices acting like a girl and crosses the river, arriving at a house in which he sees a woman inside.</a:t>
            </a:r>
          </a:p>
          <a:p>
            <a:r>
              <a:rPr lang="en-US" sz="2000" dirty="0"/>
              <a:t>Quote: “I didn’t know her face; she was a stranger for you couldn’t start a face in that town that I didn’t know” (Twain 52). </a:t>
            </a:r>
          </a:p>
        </p:txBody>
      </p:sp>
    </p:spTree>
    <p:extLst>
      <p:ext uri="{BB962C8B-B14F-4D97-AF65-F5344CB8AC3E}">
        <p14:creationId xmlns:p14="http://schemas.microsoft.com/office/powerpoint/2010/main" val="963421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65654"/>
          </a:xfrm>
        </p:spPr>
        <p:txBody>
          <a:bodyPr>
            <a:normAutofit fontScale="90000"/>
          </a:bodyPr>
          <a:lstStyle/>
          <a:p>
            <a:r>
              <a:rPr lang="en-US" dirty="0" smtClean="0"/>
              <a:t>Chapter 11</a:t>
            </a:r>
            <a:endParaRPr lang="en-US" dirty="0"/>
          </a:p>
        </p:txBody>
      </p:sp>
      <p:sp>
        <p:nvSpPr>
          <p:cNvPr id="3" name="Content Placeholder 2"/>
          <p:cNvSpPr>
            <a:spLocks noGrp="1"/>
          </p:cNvSpPr>
          <p:nvPr>
            <p:ph idx="1"/>
          </p:nvPr>
        </p:nvSpPr>
        <p:spPr>
          <a:xfrm>
            <a:off x="1975435" y="1369511"/>
            <a:ext cx="9485879" cy="4693085"/>
          </a:xfrm>
        </p:spPr>
        <p:txBody>
          <a:bodyPr>
            <a:normAutofit lnSpcReduction="10000"/>
          </a:bodyPr>
          <a:lstStyle/>
          <a:p>
            <a:r>
              <a:rPr lang="en-US" dirty="0" smtClean="0"/>
              <a:t>Summary: </a:t>
            </a:r>
            <a:r>
              <a:rPr lang="en-US" dirty="0"/>
              <a:t>At the shack Huck meets a woman, and starts a conversation with her about his own suspected murder. The woman reveals that Pap was the main suspect and almost got lynched for it, but now suspensions of Huck's murder point to Jim doing it. The woman also revealed there is a bounty out for both Pap and Jim. The woman later says her husband is currently looking for Jim on Jackson's Island.  As the two continue to talk the woman grows suspicious of Huck and his fake identity, later outing him as male after he fails to perform female mannerisms, although promising she would not turn him in. Huck confesses to the woman that he is really a male and makes up a story about being an orphan and apprentice to a mean farmer. The woman accepts this story and tells ‘Huck’ if he’s ever in trouble to send for her Mrs. Judith Loftus. Huck returns to the island and immediately builds a decoy fire, collects </a:t>
            </a:r>
            <a:r>
              <a:rPr lang="en-US" dirty="0" smtClean="0"/>
              <a:t>Jim </a:t>
            </a:r>
            <a:r>
              <a:rPr lang="en-US" dirty="0"/>
              <a:t>and his things and tells Jim they have to leave. They leave on the raft they found.  </a:t>
            </a:r>
          </a:p>
          <a:p>
            <a:r>
              <a:rPr lang="en-US" dirty="0"/>
              <a:t>Quote: “I took the canoe out from shore a little piece and took a look, but if there was a boat around I couldn’t see it, for stars and shadows </a:t>
            </a:r>
            <a:r>
              <a:rPr lang="en-US" dirty="0" err="1"/>
              <a:t>ain’t</a:t>
            </a:r>
            <a:r>
              <a:rPr lang="en-US" dirty="0"/>
              <a:t> good to see by. Then we got out the raft and slipped along down in the shade, past the foot of the island dead still, never saying a word” (Twain 59). </a:t>
            </a:r>
            <a:br>
              <a:rPr lang="en-US" dirty="0"/>
            </a:br>
            <a:endParaRPr lang="en-US" dirty="0"/>
          </a:p>
        </p:txBody>
      </p:sp>
    </p:spTree>
    <p:extLst>
      <p:ext uri="{BB962C8B-B14F-4D97-AF65-F5344CB8AC3E}">
        <p14:creationId xmlns:p14="http://schemas.microsoft.com/office/powerpoint/2010/main" val="3962481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53128"/>
          </a:xfrm>
        </p:spPr>
        <p:txBody>
          <a:bodyPr>
            <a:normAutofit fontScale="90000"/>
          </a:bodyPr>
          <a:lstStyle/>
          <a:p>
            <a:r>
              <a:rPr lang="en-US" dirty="0" smtClean="0"/>
              <a:t>Chapter 12</a:t>
            </a:r>
            <a:endParaRPr lang="en-US" dirty="0"/>
          </a:p>
        </p:txBody>
      </p:sp>
      <p:sp>
        <p:nvSpPr>
          <p:cNvPr id="3" name="Content Placeholder 2"/>
          <p:cNvSpPr>
            <a:spLocks noGrp="1"/>
          </p:cNvSpPr>
          <p:nvPr>
            <p:ph idx="1"/>
          </p:nvPr>
        </p:nvSpPr>
        <p:spPr>
          <a:xfrm>
            <a:off x="1841326" y="1427967"/>
            <a:ext cx="9663286" cy="4910203"/>
          </a:xfrm>
        </p:spPr>
        <p:txBody>
          <a:bodyPr>
            <a:noAutofit/>
          </a:bodyPr>
          <a:lstStyle/>
          <a:p>
            <a:r>
              <a:rPr lang="en-US" sz="2150" dirty="0"/>
              <a:t>Summary: Huck and Jim now live on the raft and steal, buy, and hunt food as they need. As they start to steal food, they feel guilty and eventually decide to give back some of the things that they have stolen. Later in the chapter, Huck and Jim encounter a wrecked ship and decide to explore it. They then run into some robbers who are discussing to kill another robber. They end up deciding to drown the other robber. Also, their raft had been let loose and was floating down the river while they were on the wrecked ship.  </a:t>
            </a:r>
          </a:p>
          <a:p>
            <a:r>
              <a:rPr lang="en-US" sz="2150" dirty="0"/>
              <a:t>Quote</a:t>
            </a:r>
            <a:r>
              <a:rPr lang="en-US" sz="2150" dirty="0" smtClean="0"/>
              <a:t>: "</a:t>
            </a:r>
            <a:r>
              <a:rPr lang="en-US" sz="2150" dirty="0"/>
              <a:t>'Quick, Jim, it </a:t>
            </a:r>
            <a:r>
              <a:rPr lang="en-US" sz="2150" dirty="0" err="1"/>
              <a:t>ain't</a:t>
            </a:r>
            <a:r>
              <a:rPr lang="en-US" sz="2150" dirty="0"/>
              <a:t> no time for fooling around and moaning; there's a gang of murderers in yonder, and if we don't hunt up their boat and set her drifting down the river so these fellows can't get away from the wreck, there's one of '</a:t>
            </a:r>
            <a:r>
              <a:rPr lang="en-US" sz="2150" dirty="0" err="1"/>
              <a:t>em</a:t>
            </a:r>
            <a:r>
              <a:rPr lang="en-US" sz="2150" dirty="0"/>
              <a:t> going to be in a bad fix. But if we find their boat we can put all of '</a:t>
            </a:r>
            <a:r>
              <a:rPr lang="en-US" sz="2150" dirty="0" err="1"/>
              <a:t>em</a:t>
            </a:r>
            <a:r>
              <a:rPr lang="en-US" sz="2150" dirty="0"/>
              <a:t> in a bad fix - for the Sheriff 'll get '</a:t>
            </a:r>
            <a:r>
              <a:rPr lang="en-US" sz="2150" dirty="0" err="1"/>
              <a:t>em</a:t>
            </a:r>
            <a:r>
              <a:rPr lang="en-US" sz="2150" dirty="0"/>
              <a:t>.'"(Twain 70)</a:t>
            </a:r>
          </a:p>
        </p:txBody>
      </p:sp>
    </p:spTree>
    <p:extLst>
      <p:ext uri="{BB962C8B-B14F-4D97-AF65-F5344CB8AC3E}">
        <p14:creationId xmlns:p14="http://schemas.microsoft.com/office/powerpoint/2010/main" val="2701822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4826" y="386116"/>
            <a:ext cx="8911687" cy="678597"/>
          </a:xfrm>
        </p:spPr>
        <p:txBody>
          <a:bodyPr/>
          <a:lstStyle/>
          <a:p>
            <a:r>
              <a:rPr lang="en-US" dirty="0" smtClean="0"/>
              <a:t>Chapter 13</a:t>
            </a:r>
            <a:endParaRPr lang="en-US" dirty="0"/>
          </a:p>
        </p:txBody>
      </p:sp>
      <p:sp>
        <p:nvSpPr>
          <p:cNvPr id="3" name="Content Placeholder 2"/>
          <p:cNvSpPr>
            <a:spLocks noGrp="1"/>
          </p:cNvSpPr>
          <p:nvPr>
            <p:ph idx="1"/>
          </p:nvPr>
        </p:nvSpPr>
        <p:spPr>
          <a:xfrm>
            <a:off x="1640910" y="1227551"/>
            <a:ext cx="9876228" cy="5098093"/>
          </a:xfrm>
        </p:spPr>
        <p:txBody>
          <a:bodyPr>
            <a:noAutofit/>
          </a:bodyPr>
          <a:lstStyle/>
          <a:p>
            <a:r>
              <a:rPr lang="en-US" sz="2200" dirty="0"/>
              <a:t>Summary: The robbers leave some stolen items on their boat and then leave to steal more money from a victim. Huck and Jim then get in the boat and sail off, leaving the robbers stranded. Huck and Jim eventually find their raft and Huck heads to shore to search for some help. Huck finds a ferry watchman and comes up with an elaborate story on how him and his family got stranded on the steamboat wreck, convincing the watchman to take his ferry to help the other victims. Jim and Huck then sink the robbers’ boat and go to sleep.</a:t>
            </a:r>
          </a:p>
          <a:p>
            <a:r>
              <a:rPr lang="en-US" sz="2200" dirty="0"/>
              <a:t>Quote: “A kind of cold shiver went through me, and then I struck out for her. She was very deep, and I see in a minute there </a:t>
            </a:r>
            <a:r>
              <a:rPr lang="en-US" sz="2200" dirty="0" err="1"/>
              <a:t>warn't</a:t>
            </a:r>
            <a:r>
              <a:rPr lang="en-US" sz="2200" dirty="0"/>
              <a:t> much chance for anybody being alive in her. I pulled all around her and hollered a little, but there wasn't any answer; all dead still. I felt a little bit heavy-hearted about the gang, but not much, for I reckoned if they could stand it I could.” (Twain 75)</a:t>
            </a:r>
          </a:p>
        </p:txBody>
      </p:sp>
    </p:spTree>
    <p:extLst>
      <p:ext uri="{BB962C8B-B14F-4D97-AF65-F5344CB8AC3E}">
        <p14:creationId xmlns:p14="http://schemas.microsoft.com/office/powerpoint/2010/main" val="1137468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14</a:t>
            </a:r>
            <a:endParaRPr lang="en-US" dirty="0"/>
          </a:p>
        </p:txBody>
      </p:sp>
      <p:sp>
        <p:nvSpPr>
          <p:cNvPr id="3" name="Content Placeholder 2"/>
          <p:cNvSpPr>
            <a:spLocks noGrp="1"/>
          </p:cNvSpPr>
          <p:nvPr>
            <p:ph idx="1"/>
          </p:nvPr>
        </p:nvSpPr>
        <p:spPr>
          <a:xfrm>
            <a:off x="2075935" y="1449859"/>
            <a:ext cx="9428677" cy="5016844"/>
          </a:xfrm>
        </p:spPr>
        <p:txBody>
          <a:bodyPr>
            <a:noAutofit/>
          </a:bodyPr>
          <a:lstStyle/>
          <a:p>
            <a:r>
              <a:rPr lang="en-US" sz="2000" b="1" dirty="0"/>
              <a:t>Summary: </a:t>
            </a:r>
            <a:r>
              <a:rPr lang="en-US" sz="2000" dirty="0"/>
              <a:t>Huck and Jim find the robbers’ treasure which is filled with boots, blankets</a:t>
            </a:r>
            <a:r>
              <a:rPr lang="en-US" sz="2000" dirty="0" smtClean="0"/>
              <a:t>, clothing and boxes full of cigars. The treasure amount is by far more than both Huck and </a:t>
            </a:r>
            <a:r>
              <a:rPr lang="en-US" sz="2000" dirty="0"/>
              <a:t>Jim have ever seen. Huck and Jim travel into the woods and settle in to read </a:t>
            </a:r>
            <a:r>
              <a:rPr lang="en-US" sz="2000" dirty="0" smtClean="0"/>
              <a:t>and smoke </a:t>
            </a:r>
            <a:r>
              <a:rPr lang="en-US" sz="2000" dirty="0"/>
              <a:t>cigars all day. Huck explains to Jim that all of this is called adventures. </a:t>
            </a:r>
            <a:r>
              <a:rPr lang="en-US" sz="2000" dirty="0" smtClean="0"/>
              <a:t>Huck reads </a:t>
            </a:r>
            <a:r>
              <a:rPr lang="en-US" sz="2000" dirty="0"/>
              <a:t>to Jim about kings, dukes and earls and somewhere along the way </a:t>
            </a:r>
            <a:r>
              <a:rPr lang="en-US" sz="2000" dirty="0" smtClean="0"/>
              <a:t>Jim recognizes </a:t>
            </a:r>
            <a:r>
              <a:rPr lang="en-US" sz="2000" dirty="0"/>
              <a:t>King Solomon. Jim can’t help but to be fascinated by the stories </a:t>
            </a:r>
            <a:r>
              <a:rPr lang="en-US" sz="2000" dirty="0" smtClean="0"/>
              <a:t>and want’s </a:t>
            </a:r>
            <a:r>
              <a:rPr lang="en-US" sz="2000" dirty="0"/>
              <a:t>to learn everything there is. He then tells Jims about the so called Dolphin, </a:t>
            </a:r>
            <a:r>
              <a:rPr lang="en-US" sz="2000" dirty="0" smtClean="0"/>
              <a:t>the son </a:t>
            </a:r>
            <a:r>
              <a:rPr lang="en-US" sz="2000" dirty="0"/>
              <a:t>of King Louis XVI of France, who is rumored to currently be wandering America</a:t>
            </a:r>
            <a:r>
              <a:rPr lang="en-US" sz="2000" dirty="0" smtClean="0"/>
              <a:t>. After </a:t>
            </a:r>
            <a:r>
              <a:rPr lang="en-US" sz="2000" dirty="0"/>
              <a:t>explaining, Huck and Jim begin to argue about the fact that Frenchman </a:t>
            </a:r>
            <a:r>
              <a:rPr lang="en-US" sz="2000" dirty="0" smtClean="0"/>
              <a:t>don’t speak </a:t>
            </a:r>
            <a:r>
              <a:rPr lang="en-US" sz="2000" dirty="0"/>
              <a:t>English.</a:t>
            </a:r>
          </a:p>
          <a:p>
            <a:r>
              <a:rPr lang="en-US" sz="2000" b="1" dirty="0"/>
              <a:t>Quote: </a:t>
            </a:r>
            <a:r>
              <a:rPr lang="en-US" sz="2000" dirty="0"/>
              <a:t>“I told Jim all about what happened inside the wreck, and at the ferry-boat; </a:t>
            </a:r>
            <a:r>
              <a:rPr lang="en-US" sz="2000" dirty="0" smtClean="0"/>
              <a:t>and I </a:t>
            </a:r>
            <a:r>
              <a:rPr lang="en-US" sz="2000" dirty="0"/>
              <a:t>said these kinds of things was adventures; but he said he didn’t want no </a:t>
            </a:r>
            <a:r>
              <a:rPr lang="en-US" sz="2000" dirty="0" smtClean="0"/>
              <a:t>more adventures</a:t>
            </a:r>
            <a:r>
              <a:rPr lang="en-US" sz="2000" dirty="0"/>
              <a:t>” (Twain 57).</a:t>
            </a:r>
          </a:p>
        </p:txBody>
      </p:sp>
    </p:spTree>
    <p:extLst>
      <p:ext uri="{BB962C8B-B14F-4D97-AF65-F5344CB8AC3E}">
        <p14:creationId xmlns:p14="http://schemas.microsoft.com/office/powerpoint/2010/main" val="42572325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15</a:t>
            </a:r>
            <a:endParaRPr lang="en-US" dirty="0"/>
          </a:p>
        </p:txBody>
      </p:sp>
      <p:sp>
        <p:nvSpPr>
          <p:cNvPr id="3" name="Content Placeholder 2"/>
          <p:cNvSpPr>
            <a:spLocks noGrp="1"/>
          </p:cNvSpPr>
          <p:nvPr>
            <p:ph idx="1"/>
          </p:nvPr>
        </p:nvSpPr>
        <p:spPr>
          <a:xfrm>
            <a:off x="1666574" y="1474573"/>
            <a:ext cx="9838038" cy="5090984"/>
          </a:xfrm>
        </p:spPr>
        <p:txBody>
          <a:bodyPr>
            <a:noAutofit/>
          </a:bodyPr>
          <a:lstStyle/>
          <a:p>
            <a:r>
              <a:rPr lang="en-US" sz="2200" b="1" dirty="0" smtClean="0"/>
              <a:t>Summary</a:t>
            </a:r>
            <a:r>
              <a:rPr lang="en-US" sz="2200" dirty="0"/>
              <a:t>: On their river journey, Huck and Jim are closing in on the Ohio River</a:t>
            </a:r>
            <a:r>
              <a:rPr lang="en-US" sz="2200" dirty="0" smtClean="0"/>
              <a:t>. During </a:t>
            </a:r>
            <a:r>
              <a:rPr lang="en-US" sz="2200" dirty="0"/>
              <a:t>an especially dark and foggy night, Huck makes the decision to connect </a:t>
            </a:r>
            <a:r>
              <a:rPr lang="en-US" sz="2200" dirty="0" smtClean="0"/>
              <a:t>the rope </a:t>
            </a:r>
            <a:r>
              <a:rPr lang="en-US" sz="2200" dirty="0"/>
              <a:t>from the raft to a tree on the shore. While doing so, the roots are pulled out </a:t>
            </a:r>
            <a:r>
              <a:rPr lang="en-US" sz="2200" dirty="0" smtClean="0"/>
              <a:t>from the </a:t>
            </a:r>
            <a:r>
              <a:rPr lang="en-US" sz="2200" dirty="0"/>
              <a:t>ground causing Jim and the raft to begin floating down the river. Huck loses </a:t>
            </a:r>
            <a:r>
              <a:rPr lang="en-US" sz="2200" dirty="0" smtClean="0"/>
              <a:t>sight of </a:t>
            </a:r>
            <a:r>
              <a:rPr lang="en-US" sz="2200" dirty="0"/>
              <a:t>raft and searches downstream for his friend. After drifting for some time, Huck </a:t>
            </a:r>
            <a:r>
              <a:rPr lang="en-US" sz="2200" dirty="0" smtClean="0"/>
              <a:t>is reunited </a:t>
            </a:r>
            <a:r>
              <a:rPr lang="en-US" sz="2200" dirty="0"/>
              <a:t>with a sleeping Jim. Huck, being the young and childish boy that he is</a:t>
            </a:r>
            <a:r>
              <a:rPr lang="en-US" sz="2200" dirty="0" smtClean="0"/>
              <a:t>, decides </a:t>
            </a:r>
            <a:r>
              <a:rPr lang="en-US" sz="2200" dirty="0"/>
              <a:t>to lie to Jim by telling him it was all just a dream, but Jim later finds out </a:t>
            </a:r>
            <a:r>
              <a:rPr lang="en-US" sz="2200" dirty="0" smtClean="0"/>
              <a:t>and becomes </a:t>
            </a:r>
            <a:r>
              <a:rPr lang="en-US" sz="2200" dirty="0"/>
              <a:t>frustrated with Huck. Huck then realizes how inconsiderate he has </a:t>
            </a:r>
            <a:r>
              <a:rPr lang="en-US" sz="2200" dirty="0" smtClean="0"/>
              <a:t>been and </a:t>
            </a:r>
            <a:r>
              <a:rPr lang="en-US" sz="2200" dirty="0"/>
              <a:t>apologizes.</a:t>
            </a:r>
          </a:p>
          <a:p>
            <a:r>
              <a:rPr lang="en-US" sz="2200" b="1" dirty="0"/>
              <a:t>Quote</a:t>
            </a:r>
            <a:r>
              <a:rPr lang="en-US" sz="2200" dirty="0"/>
              <a:t>: “It was fifteen minutes before I could work myself up to go and humble </a:t>
            </a:r>
            <a:r>
              <a:rPr lang="en-US" sz="2200" dirty="0" smtClean="0"/>
              <a:t>myself to </a:t>
            </a:r>
            <a:r>
              <a:rPr lang="en-US" sz="2200" dirty="0"/>
              <a:t>him - but </a:t>
            </a:r>
            <a:r>
              <a:rPr lang="en-US" sz="2200" dirty="0" err="1"/>
              <a:t>i</a:t>
            </a:r>
            <a:r>
              <a:rPr lang="en-US" sz="2200" dirty="0"/>
              <a:t> done it, and I </a:t>
            </a:r>
            <a:r>
              <a:rPr lang="en-US" sz="2200" dirty="0" err="1"/>
              <a:t>warn’t</a:t>
            </a:r>
            <a:r>
              <a:rPr lang="en-US" sz="2200" dirty="0"/>
              <a:t> even sorry for it afterwards neither” (Twain 65).</a:t>
            </a:r>
          </a:p>
        </p:txBody>
      </p:sp>
    </p:spTree>
    <p:extLst>
      <p:ext uri="{BB962C8B-B14F-4D97-AF65-F5344CB8AC3E}">
        <p14:creationId xmlns:p14="http://schemas.microsoft.com/office/powerpoint/2010/main" val="829925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28076"/>
          </a:xfrm>
        </p:spPr>
        <p:txBody>
          <a:bodyPr>
            <a:normAutofit fontScale="90000"/>
          </a:bodyPr>
          <a:lstStyle/>
          <a:p>
            <a:r>
              <a:rPr lang="en-US" dirty="0" smtClean="0"/>
              <a:t>Chapter 16</a:t>
            </a:r>
            <a:endParaRPr lang="en-US" dirty="0"/>
          </a:p>
        </p:txBody>
      </p:sp>
      <p:sp>
        <p:nvSpPr>
          <p:cNvPr id="3" name="Content Placeholder 2"/>
          <p:cNvSpPr>
            <a:spLocks noGrp="1"/>
          </p:cNvSpPr>
          <p:nvPr>
            <p:ph idx="1"/>
          </p:nvPr>
        </p:nvSpPr>
        <p:spPr>
          <a:xfrm>
            <a:off x="1741118" y="1365337"/>
            <a:ext cx="9763494" cy="5348614"/>
          </a:xfrm>
        </p:spPr>
        <p:txBody>
          <a:bodyPr>
            <a:normAutofit fontScale="92500" lnSpcReduction="10000"/>
          </a:bodyPr>
          <a:lstStyle/>
          <a:p>
            <a:r>
              <a:rPr lang="en-US" b="1" dirty="0"/>
              <a:t>Summary: </a:t>
            </a:r>
            <a:r>
              <a:rPr lang="en-US" dirty="0"/>
              <a:t>Jim and Huck worry that they will miss Cairo, which runs into the free states. Jim then talks about going to the free states, and his plan to earn money to buy his wife and children from their owner. If their owner refuses to give up his family, Jim plans to have them kidnapped. This angers Huck and causes him to want to give up Jim to the authorities. When Huck and Jim think they see Cairo, Huck goes out on the canoe to check, secretly wanting to give Jim up. However, Huck hears Jim call out that he is Huck’s only friend, therefore, he decides not to give Jim up. Huck then lies to men in a boat who want to search his raft for escaped slaves. His excuse was that his father was in the other raft because he had smallpox. The men, fearing infection, back away and tell Huck to go further downstream, and give Huck forty dollars. Huck feels remorseful because he believes he has done wrong by not giving Jim up. However, he realizes he would feel just as bad if he had given Jim up. They then stop for the night, and in the morning discover that their canoe has been stolen. They blame the canoe’s disappearance on bad luck from the snakeskin. Following a steamboat and raft collision, Huck and Jim become separated, and Huck is cornered by a pack of dogs.</a:t>
            </a:r>
          </a:p>
          <a:p>
            <a:r>
              <a:rPr lang="en-US" b="1" dirty="0"/>
              <a:t>Quote: </a:t>
            </a:r>
            <a:r>
              <a:rPr lang="en-US" dirty="0"/>
              <a:t>“They went off and I got aboard the raft, feeling bad and low, because I </a:t>
            </a:r>
            <a:r>
              <a:rPr lang="en-US" dirty="0" err="1"/>
              <a:t>knowed</a:t>
            </a:r>
            <a:r>
              <a:rPr lang="en-US" dirty="0"/>
              <a:t> very well I had done wrong, and I see it </a:t>
            </a:r>
            <a:r>
              <a:rPr lang="en-US" dirty="0" err="1"/>
              <a:t>warn't</a:t>
            </a:r>
            <a:r>
              <a:rPr lang="en-US" dirty="0"/>
              <a:t> no use for me to try to learn to do right; a body that don’t get </a:t>
            </a:r>
            <a:r>
              <a:rPr lang="en-US" i="1" dirty="0"/>
              <a:t>started</a:t>
            </a:r>
            <a:r>
              <a:rPr lang="en-US" dirty="0"/>
              <a:t> right when he’s little </a:t>
            </a:r>
            <a:r>
              <a:rPr lang="en-US" dirty="0" err="1"/>
              <a:t>ain’t</a:t>
            </a:r>
            <a:r>
              <a:rPr lang="en-US" dirty="0"/>
              <a:t> got no show- when the pinch comes there </a:t>
            </a:r>
            <a:r>
              <a:rPr lang="en-US" dirty="0" err="1"/>
              <a:t>ain’t</a:t>
            </a:r>
            <a:r>
              <a:rPr lang="en-US" dirty="0"/>
              <a:t> nothing to back him up and keep him to his work, and so he gets beat” (Twain 91). </a:t>
            </a:r>
            <a:br>
              <a:rPr lang="en-US" dirty="0"/>
            </a:br>
            <a:endParaRPr lang="en-US" dirty="0"/>
          </a:p>
        </p:txBody>
      </p:sp>
    </p:spTree>
    <p:extLst>
      <p:ext uri="{BB962C8B-B14F-4D97-AF65-F5344CB8AC3E}">
        <p14:creationId xmlns:p14="http://schemas.microsoft.com/office/powerpoint/2010/main" val="2777990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15758"/>
          </a:xfrm>
        </p:spPr>
        <p:txBody>
          <a:bodyPr>
            <a:normAutofit fontScale="90000"/>
          </a:bodyPr>
          <a:lstStyle/>
          <a:p>
            <a:r>
              <a:rPr lang="en-US" dirty="0" smtClean="0"/>
              <a:t>Chapter 17</a:t>
            </a:r>
            <a:endParaRPr lang="en-US" dirty="0"/>
          </a:p>
        </p:txBody>
      </p:sp>
      <p:sp>
        <p:nvSpPr>
          <p:cNvPr id="3" name="Content Placeholder 2"/>
          <p:cNvSpPr>
            <a:spLocks noGrp="1"/>
          </p:cNvSpPr>
          <p:nvPr>
            <p:ph idx="1"/>
          </p:nvPr>
        </p:nvSpPr>
        <p:spPr>
          <a:xfrm>
            <a:off x="1753644" y="1427967"/>
            <a:ext cx="9750968" cy="4897677"/>
          </a:xfrm>
        </p:spPr>
        <p:txBody>
          <a:bodyPr/>
          <a:lstStyle/>
          <a:p>
            <a:r>
              <a:rPr lang="en-US" b="1" dirty="0"/>
              <a:t>Summary: </a:t>
            </a:r>
            <a:r>
              <a:rPr lang="en-US" dirty="0"/>
              <a:t>A man calls from a house nearby Huck, and Huck introduces himself as “George Jackson”. The man then calls his dogs off, and invites Huck into the house, after asking if he knew about the </a:t>
            </a:r>
            <a:r>
              <a:rPr lang="en-US" dirty="0" err="1"/>
              <a:t>Shepherdsons</a:t>
            </a:r>
            <a:r>
              <a:rPr lang="en-US" dirty="0"/>
              <a:t>. The man, named Saul, searches Huck’s pockets, presumably looking for a weapon, and talks to the rest of his family about the </a:t>
            </a:r>
            <a:r>
              <a:rPr lang="en-US" dirty="0" err="1"/>
              <a:t>Shepherdsons</a:t>
            </a:r>
            <a:r>
              <a:rPr lang="en-US" dirty="0"/>
              <a:t>. He then introduces Huck to a young boy around his age, named Buck. Buck gives him some dry clothes, and asks Huck a riddle. He doesn’t understand the riddle and contemplates the meaning of riddles. Huck then eats breakfast with the family, and explains how he was orphaned and left to run his late father’s farm. Eventually, he explores the house, and discovers many paintings </a:t>
            </a:r>
            <a:r>
              <a:rPr lang="en-US" dirty="0" smtClean="0"/>
              <a:t>and </a:t>
            </a:r>
            <a:r>
              <a:rPr lang="en-US" dirty="0"/>
              <a:t>musical instruments, seemingly forgetting about Jim</a:t>
            </a:r>
            <a:r>
              <a:rPr lang="en-US" dirty="0" smtClean="0"/>
              <a:t>.</a:t>
            </a:r>
          </a:p>
          <a:p>
            <a:r>
              <a:rPr lang="en-US" b="1" dirty="0"/>
              <a:t>Quote</a:t>
            </a:r>
            <a:r>
              <a:rPr lang="en-US" dirty="0"/>
              <a:t>: “I was in a double house, and the big open place betwixt them was roofed and floored, and sometimes the table was set there in the middle of the day, and it was a cool, comfortable place. Nothing couldn’t be better. And </a:t>
            </a:r>
            <a:r>
              <a:rPr lang="en-US" dirty="0" err="1"/>
              <a:t>Warn’t</a:t>
            </a:r>
            <a:r>
              <a:rPr lang="en-US"/>
              <a:t> the cooking good, and just bushels of it too!” (Twain 104)</a:t>
            </a:r>
            <a:endParaRPr lang="en-US" dirty="0"/>
          </a:p>
        </p:txBody>
      </p:sp>
    </p:spTree>
    <p:extLst>
      <p:ext uri="{BB962C8B-B14F-4D97-AF65-F5344CB8AC3E}">
        <p14:creationId xmlns:p14="http://schemas.microsoft.com/office/powerpoint/2010/main" val="3697308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56193"/>
          </a:xfrm>
        </p:spPr>
        <p:txBody>
          <a:bodyPr>
            <a:normAutofit fontScale="90000"/>
          </a:bodyPr>
          <a:lstStyle/>
          <a:p>
            <a:r>
              <a:rPr lang="en-US" dirty="0" smtClean="0"/>
              <a:t>Chapter 18</a:t>
            </a:r>
            <a:endParaRPr lang="en-US" dirty="0"/>
          </a:p>
        </p:txBody>
      </p:sp>
      <p:sp>
        <p:nvSpPr>
          <p:cNvPr id="3" name="Content Placeholder 2"/>
          <p:cNvSpPr>
            <a:spLocks noGrp="1"/>
          </p:cNvSpPr>
          <p:nvPr>
            <p:ph idx="1"/>
          </p:nvPr>
        </p:nvSpPr>
        <p:spPr>
          <a:xfrm>
            <a:off x="2589212" y="1351005"/>
            <a:ext cx="8915400" cy="4560217"/>
          </a:xfrm>
        </p:spPr>
        <p:txBody>
          <a:bodyPr>
            <a:normAutofit/>
          </a:bodyPr>
          <a:lstStyle/>
          <a:p>
            <a:r>
              <a:rPr lang="en-US" sz="2000" dirty="0"/>
              <a:t>Huck has grown accustomed living with the </a:t>
            </a:r>
            <a:r>
              <a:rPr lang="en-US" sz="2000" dirty="0" err="1"/>
              <a:t>Grangerfords</a:t>
            </a:r>
            <a:r>
              <a:rPr lang="en-US" sz="2000" dirty="0"/>
              <a:t> and Buck tells Huck that his family and </a:t>
            </a:r>
            <a:r>
              <a:rPr lang="en-US" sz="2000" dirty="0" err="1"/>
              <a:t>Shepherdsons</a:t>
            </a:r>
            <a:r>
              <a:rPr lang="en-US" sz="2000" dirty="0"/>
              <a:t> have been feuding for over 30 years. After the </a:t>
            </a:r>
            <a:r>
              <a:rPr lang="en-US" sz="2000" dirty="0" err="1"/>
              <a:t>Grangerfords</a:t>
            </a:r>
            <a:r>
              <a:rPr lang="en-US" sz="2000" dirty="0"/>
              <a:t> go to church and come home, Miss Sofia requests that Huck retrieve her Testament which has a secret note from Harney Shepherdson to run away with him. Huck finds Jim in the forest and after a deadly fight between the two families, Huck never wants to see the family again and he and Jim leave on the raft to continue on their journey down the river. </a:t>
            </a:r>
            <a:endParaRPr lang="en-US" sz="2000" dirty="0" smtClean="0"/>
          </a:p>
          <a:p>
            <a:r>
              <a:rPr lang="en-US" sz="2000" i="1" dirty="0"/>
              <a:t>“....And whilst I eat my supper we talked and had a good time ...We said there </a:t>
            </a:r>
            <a:r>
              <a:rPr lang="en-US" sz="2000" i="1" dirty="0" err="1"/>
              <a:t>warn’t</a:t>
            </a:r>
            <a:r>
              <a:rPr lang="en-US" sz="2000" i="1" dirty="0"/>
              <a:t> no home like a raft, after all. Other places do seem so cramped up and smothery, but a raft don’t. You feel mighty free and easy and comfortable on a raft” (</a:t>
            </a:r>
            <a:r>
              <a:rPr lang="en-US" sz="2000" i="1" dirty="0" err="1"/>
              <a:t>pg</a:t>
            </a:r>
            <a:r>
              <a:rPr lang="en-US" sz="2000" i="1" dirty="0"/>
              <a:t> 116).</a:t>
            </a:r>
            <a:endParaRPr lang="en-US" sz="2000" dirty="0"/>
          </a:p>
        </p:txBody>
      </p:sp>
    </p:spTree>
    <p:extLst>
      <p:ext uri="{BB962C8B-B14F-4D97-AF65-F5344CB8AC3E}">
        <p14:creationId xmlns:p14="http://schemas.microsoft.com/office/powerpoint/2010/main" val="2078652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85800"/>
          </a:xfrm>
        </p:spPr>
        <p:txBody>
          <a:bodyPr>
            <a:normAutofit/>
          </a:bodyPr>
          <a:lstStyle/>
          <a:p>
            <a:r>
              <a:rPr lang="en-US" dirty="0" smtClean="0"/>
              <a:t>Chapter 1</a:t>
            </a:r>
            <a:endParaRPr lang="en-US" dirty="0"/>
          </a:p>
        </p:txBody>
      </p:sp>
      <p:sp>
        <p:nvSpPr>
          <p:cNvPr id="3" name="Content Placeholder 2"/>
          <p:cNvSpPr>
            <a:spLocks noGrp="1"/>
          </p:cNvSpPr>
          <p:nvPr>
            <p:ph idx="1"/>
          </p:nvPr>
        </p:nvSpPr>
        <p:spPr>
          <a:xfrm>
            <a:off x="2002971" y="1219200"/>
            <a:ext cx="8229600" cy="4648200"/>
          </a:xfrm>
        </p:spPr>
        <p:txBody>
          <a:bodyPr>
            <a:noAutofit/>
          </a:bodyPr>
          <a:lstStyle/>
          <a:p>
            <a:pPr lvl="0"/>
            <a:r>
              <a:rPr lang="en-US" sz="3200" dirty="0"/>
              <a:t>Plot: Huck and Tom getting the money they find in the cave, Widow Douglas takes guardianship of Huck and tries to civilize him, they are trying to give him a religious education (praying, thanking/listening to God)</a:t>
            </a:r>
          </a:p>
          <a:p>
            <a:pPr marL="0" indent="0">
              <a:buNone/>
            </a:pPr>
            <a:endParaRPr lang="en-US" sz="3200" dirty="0"/>
          </a:p>
          <a:p>
            <a:r>
              <a:rPr lang="en-US" sz="3200" dirty="0"/>
              <a:t>Quote: “…allowed she would </a:t>
            </a:r>
            <a:r>
              <a:rPr lang="en-US" sz="3200" dirty="0" err="1"/>
              <a:t>sivilize</a:t>
            </a:r>
            <a:r>
              <a:rPr lang="en-US" sz="3200" dirty="0"/>
              <a:t> me, but it was rough living in the house all the time” (1)</a:t>
            </a:r>
          </a:p>
        </p:txBody>
      </p:sp>
    </p:spTree>
    <p:extLst>
      <p:ext uri="{BB962C8B-B14F-4D97-AF65-F5344CB8AC3E}">
        <p14:creationId xmlns:p14="http://schemas.microsoft.com/office/powerpoint/2010/main" val="3140078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63285"/>
          </a:xfrm>
        </p:spPr>
        <p:txBody>
          <a:bodyPr>
            <a:normAutofit fontScale="90000"/>
          </a:bodyPr>
          <a:lstStyle/>
          <a:p>
            <a:r>
              <a:rPr lang="en-US" dirty="0" smtClean="0"/>
              <a:t>Chapter 19</a:t>
            </a:r>
            <a:endParaRPr lang="en-US" dirty="0"/>
          </a:p>
        </p:txBody>
      </p:sp>
      <p:sp>
        <p:nvSpPr>
          <p:cNvPr id="3" name="Content Placeholder 2"/>
          <p:cNvSpPr>
            <a:spLocks noGrp="1"/>
          </p:cNvSpPr>
          <p:nvPr>
            <p:ph idx="1"/>
          </p:nvPr>
        </p:nvSpPr>
        <p:spPr>
          <a:xfrm>
            <a:off x="1128584" y="1202724"/>
            <a:ext cx="10376028" cy="5107460"/>
          </a:xfrm>
        </p:spPr>
        <p:txBody>
          <a:bodyPr>
            <a:normAutofit/>
          </a:bodyPr>
          <a:lstStyle/>
          <a:p>
            <a:r>
              <a:rPr lang="en-US" dirty="0"/>
              <a:t>Huck and Jim continue to make their way down the river. One night, Huck finds a canoe and begins paddling, when a couple of men appear and beg him to let them enter the boat because they are being chased. Huck allows them to do so. He then soon finds out that the men actually did not know each other, and then men both explain why they are running. The younger man complains of how he has been “degraded to such company” as felons, and the others question his meaning. He soon tells that he is the Duke of Bridgewater, and that to comfort him, the others should wait on him and refer to him as “My Lordship.” The other man then tells that he is the Dauphin. He, like the Duke, says nothing will comfort him, except for the others to wait on him and refer to him as “Your Majesty.” This angers the Duke, but he eventually agrees to not be sour anymore. Huck believes that both men are lying, but decides not to say anything because he learned from Pap that the best way to get along with his type of people was to let them have their own way</a:t>
            </a:r>
            <a:r>
              <a:rPr lang="en-US" dirty="0" smtClean="0"/>
              <a:t>.</a:t>
            </a:r>
          </a:p>
          <a:p>
            <a:r>
              <a:rPr lang="en-US" dirty="0"/>
              <a:t>“If I never learnt nothing else out of pap, I learnt that the best way to get along with his kind of people is to let them have their own way”(</a:t>
            </a:r>
            <a:r>
              <a:rPr lang="en-US" dirty="0" err="1"/>
              <a:t>pg</a:t>
            </a:r>
            <a:r>
              <a:rPr lang="en-US" dirty="0"/>
              <a:t> 125).</a:t>
            </a:r>
          </a:p>
        </p:txBody>
      </p:sp>
    </p:spTree>
    <p:extLst>
      <p:ext uri="{BB962C8B-B14F-4D97-AF65-F5344CB8AC3E}">
        <p14:creationId xmlns:p14="http://schemas.microsoft.com/office/powerpoint/2010/main" val="3187843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20</a:t>
            </a:r>
            <a:endParaRPr lang="en-US" dirty="0"/>
          </a:p>
        </p:txBody>
      </p:sp>
      <p:sp>
        <p:nvSpPr>
          <p:cNvPr id="3" name="Content Placeholder 2"/>
          <p:cNvSpPr>
            <a:spLocks noGrp="1"/>
          </p:cNvSpPr>
          <p:nvPr>
            <p:ph idx="1"/>
          </p:nvPr>
        </p:nvSpPr>
        <p:spPr>
          <a:xfrm>
            <a:off x="834887" y="1421296"/>
            <a:ext cx="10669725" cy="5068956"/>
          </a:xfrm>
        </p:spPr>
        <p:txBody>
          <a:bodyPr>
            <a:normAutofit fontScale="92500" lnSpcReduction="10000"/>
          </a:bodyPr>
          <a:lstStyle/>
          <a:p>
            <a:r>
              <a:rPr lang="en-US" dirty="0"/>
              <a:t>Huck explains to the King and Duke that he is a farmer's son, who has lost his father and brother. He tells them that Jim is the last slave that the family owned, and that he is traveling south to Orleans, to live with his Uncle Ben. Huck also says that they travel at night because they keep getting harassed by people who believe Jim is a runaway slave. The Duke tells Huck that he will figure out a way for them to travel during the day. One night, the King and Duke take over Huck and Jim's beds. A large storm causes the river to become very choppy, and Huck decides to watch for danger. The next day the King and Duke discuss ways to make money. The Duke wants to perform a Shakespeare play, and the King agrees. They eventually go into a town, that is deserted because everyone went to a Revival meeting. The Duke ends up breaking into a printer's shop, and collects cash to make advertisements. He also makes a handbill with a runaway slave on it, and tells the others that it will make it seem as if they are taking Jim back to collect a reward. Then, the King decides to go to the revival meeting with Huck, and they come across a crowd listening to a preacher. The King jumps onto the stage, and says he used to be a pirate, but after listening to the preacher, regrets the mistakes that he made. He also says that he wants to go back to convert his old colleagues if he had enough money. He ends up collecting eighty-seven dollars. </a:t>
            </a:r>
            <a:endParaRPr lang="en-US" dirty="0" smtClean="0"/>
          </a:p>
          <a:p>
            <a:r>
              <a:rPr lang="en-US" dirty="0"/>
              <a:t>“We don’t run daytimes no more now; nights they don’t bother us</a:t>
            </a:r>
            <a:r>
              <a:rPr lang="en-US" dirty="0" smtClean="0"/>
              <a:t>.” The </a:t>
            </a:r>
            <a:r>
              <a:rPr lang="en-US" dirty="0"/>
              <a:t>duke says</a:t>
            </a:r>
            <a:r>
              <a:rPr lang="en-US" dirty="0" smtClean="0"/>
              <a:t>: “</a:t>
            </a:r>
            <a:r>
              <a:rPr lang="en-US" dirty="0"/>
              <a:t>Leave me alone to cipher out a way so we can run in the daytime if we want to. I’ll think the thing over - I’ll invent a plan that ‘ll fix it.</a:t>
            </a:r>
          </a:p>
        </p:txBody>
      </p:sp>
    </p:spTree>
    <p:extLst>
      <p:ext uri="{BB962C8B-B14F-4D97-AF65-F5344CB8AC3E}">
        <p14:creationId xmlns:p14="http://schemas.microsoft.com/office/powerpoint/2010/main" val="1383988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29438"/>
          </a:xfrm>
        </p:spPr>
        <p:txBody>
          <a:bodyPr>
            <a:normAutofit fontScale="90000"/>
          </a:bodyPr>
          <a:lstStyle/>
          <a:p>
            <a:r>
              <a:rPr lang="en-US" dirty="0" smtClean="0"/>
              <a:t>Chapter 21</a:t>
            </a:r>
            <a:endParaRPr lang="en-US" dirty="0"/>
          </a:p>
        </p:txBody>
      </p:sp>
      <p:sp>
        <p:nvSpPr>
          <p:cNvPr id="3" name="Content Placeholder 2"/>
          <p:cNvSpPr>
            <a:spLocks noGrp="1"/>
          </p:cNvSpPr>
          <p:nvPr>
            <p:ph idx="1"/>
          </p:nvPr>
        </p:nvSpPr>
        <p:spPr>
          <a:xfrm>
            <a:off x="546652" y="1302026"/>
            <a:ext cx="10957960" cy="5148470"/>
          </a:xfrm>
        </p:spPr>
        <p:txBody>
          <a:bodyPr>
            <a:normAutofit lnSpcReduction="10000"/>
          </a:bodyPr>
          <a:lstStyle/>
          <a:p>
            <a:r>
              <a:rPr lang="en-US" dirty="0"/>
              <a:t>The duke and dauphin wake up and swim to the shore. After the king has breakfast, he goes to dry out his shoes and practice lines from Romeo and Juliet. The duke helps the Dauphin pronounce all of his lines and becomes upset with Dauphin because he cannot say his lines correctly. The pair eventually gives up on memorizing lines and decide to practice sword fighting. During the fight the duke was very agile and was able to maneuver around the boat, however, the king was not, and falls overboard. After dinner, the duke tries to remember Hamlet's soliloquy. After he could not remember his lines, he began to search for the book. The duke finds the book and recites the soliloquy. The group continues downstream for three days. They end up stopping in a little town in </a:t>
            </a:r>
            <a:r>
              <a:rPr lang="en-US" dirty="0" err="1"/>
              <a:t>Arkansaw</a:t>
            </a:r>
            <a:r>
              <a:rPr lang="en-US" dirty="0"/>
              <a:t> (Arkansas) and learn that there is a circus later that day in the town. The duke goes around the town putting up handbills for their Shakespeare play, “Shakespearean Revival”. They explore the town and realize that it was run down and very old: the houses are not painted, gardens are not watered and the people of the town were loiters and smoke tobacco. A man named Boggs enters the town, though he is very disliked by the townspeople. He comes into town with the intent to kill Colonel </a:t>
            </a:r>
            <a:r>
              <a:rPr lang="en-US" dirty="0" err="1"/>
              <a:t>Sherburn</a:t>
            </a:r>
            <a:r>
              <a:rPr lang="en-US" dirty="0"/>
              <a:t>. The two met up in the town and Boggs ends up dying to </a:t>
            </a:r>
            <a:r>
              <a:rPr lang="en-US" dirty="0" err="1"/>
              <a:t>Sherburn</a:t>
            </a:r>
            <a:r>
              <a:rPr lang="en-US" dirty="0"/>
              <a:t>, the killing happens in front of Boggs daughter and a crowd of people</a:t>
            </a:r>
            <a:r>
              <a:rPr lang="en-US" dirty="0" smtClean="0"/>
              <a:t>.</a:t>
            </a:r>
          </a:p>
          <a:p>
            <a:r>
              <a:rPr lang="en-US" dirty="0"/>
              <a:t>“Everybody that seen the shooting was telling how it happened, and there was a big crowd packed around each one of these fellows, stretching their necks and listening” (144).</a:t>
            </a:r>
          </a:p>
        </p:txBody>
      </p:sp>
    </p:spTree>
    <p:extLst>
      <p:ext uri="{BB962C8B-B14F-4D97-AF65-F5344CB8AC3E}">
        <p14:creationId xmlns:p14="http://schemas.microsoft.com/office/powerpoint/2010/main" val="2382209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58647"/>
          </a:xfrm>
        </p:spPr>
        <p:txBody>
          <a:bodyPr>
            <a:normAutofit fontScale="90000"/>
          </a:bodyPr>
          <a:lstStyle/>
          <a:p>
            <a:r>
              <a:rPr lang="en-US" dirty="0" smtClean="0"/>
              <a:t>Chapter 22</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angry mob swarmed towards </a:t>
            </a:r>
            <a:r>
              <a:rPr lang="en-US" dirty="0" err="1"/>
              <a:t>Sherburn’s</a:t>
            </a:r>
            <a:r>
              <a:rPr lang="en-US" dirty="0"/>
              <a:t> house, charging through the streets and knocking down his fence. </a:t>
            </a:r>
            <a:r>
              <a:rPr lang="en-US" dirty="0" err="1"/>
              <a:t>Sherburn</a:t>
            </a:r>
            <a:r>
              <a:rPr lang="en-US" dirty="0"/>
              <a:t> goes onto the roof of his front porch, holding a shotgun making the crowd back away. After a moment of silence, </a:t>
            </a:r>
            <a:r>
              <a:rPr lang="en-US" dirty="0" err="1"/>
              <a:t>Sherburn</a:t>
            </a:r>
            <a:r>
              <a:rPr lang="en-US" dirty="0"/>
              <a:t> gives a speech about the </a:t>
            </a:r>
            <a:r>
              <a:rPr lang="en-US" dirty="0" err="1"/>
              <a:t>cowardness</a:t>
            </a:r>
            <a:r>
              <a:rPr lang="en-US" dirty="0"/>
              <a:t> and mob mentality of average people and tells the crowd he will not be lynched in the daytime. Huck then goes to a circus with a clown whose quick-witted remarks made the whole audience burst into laughter. Later in the show, a drunk, who is actually a performer, gets onstage and attempts to ride a horse appearing to hang on for dear life. The audience roars in satisfaction, but Huck cannot bear to witness such a scene. Only 12 people attend the duke’s performance and laugh the whole time, making the duke mad. The duke then prints handbills advertising “The King’s </a:t>
            </a:r>
            <a:r>
              <a:rPr lang="en-US" dirty="0" err="1"/>
              <a:t>Cameleopard</a:t>
            </a:r>
            <a:r>
              <a:rPr lang="en-US" dirty="0"/>
              <a:t> or The Royal Nonesuch.” Bold letters on the bottom of the bills say “Women and Children Not Admitted</a:t>
            </a:r>
            <a:r>
              <a:rPr lang="en-US" dirty="0" smtClean="0"/>
              <a:t>.”</a:t>
            </a:r>
          </a:p>
          <a:p>
            <a:r>
              <a:rPr lang="en-US" dirty="0"/>
              <a:t>“So the duke said these </a:t>
            </a:r>
            <a:r>
              <a:rPr lang="en-US" dirty="0" err="1"/>
              <a:t>Arkansaw</a:t>
            </a:r>
            <a:r>
              <a:rPr lang="en-US" dirty="0"/>
              <a:t> </a:t>
            </a:r>
            <a:r>
              <a:rPr lang="en-US" dirty="0" err="1"/>
              <a:t>lunkheads</a:t>
            </a:r>
            <a:r>
              <a:rPr lang="en-US" dirty="0"/>
              <a:t> couldn’t come up to Shakespeare; what they wanted was low comedy—and maybe something </a:t>
            </a:r>
            <a:r>
              <a:rPr lang="en-US" dirty="0" err="1"/>
              <a:t>ruther</a:t>
            </a:r>
            <a:r>
              <a:rPr lang="en-US" dirty="0"/>
              <a:t> worse than low comedy, he reckoned. He said he could size their style.” (Twain 149)</a:t>
            </a:r>
          </a:p>
        </p:txBody>
      </p:sp>
    </p:spTree>
    <p:extLst>
      <p:ext uri="{BB962C8B-B14F-4D97-AF65-F5344CB8AC3E}">
        <p14:creationId xmlns:p14="http://schemas.microsoft.com/office/powerpoint/2010/main" val="2003077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23</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Royal Nonesuch spend all day setting up the stage for their big play and when they are ready the theater became full in no time. When there was no more room the Duke came up on stage to make a little speech about how great the tragedy is, to get everybody’s expectation up. The king then came out on all fours, naked, and he had paint all over him. When the king finished prancing about, the crowd clapped and stormed with laughter. Then the duke lets down the curtains and bows to the people. The crowd gets mad and asks “is that all?”, a big man jumps upon stage and says that the play ending so short is the tragedy, and to tell everyone in town how good the play was. On the third night, the theater gets full except this time the crowd comes for revenge. The duke and </a:t>
            </a:r>
            <a:r>
              <a:rPr lang="en-US" dirty="0" err="1"/>
              <a:t>huck</a:t>
            </a:r>
            <a:r>
              <a:rPr lang="en-US" dirty="0"/>
              <a:t> make an escape before the show has even started and they run to the raft to get away. On the raft Jim is surprised how mean the Duke and Dauphin are. Jim spends the night crying about his family and Huck </a:t>
            </a:r>
            <a:r>
              <a:rPr lang="en-US" dirty="0" err="1"/>
              <a:t>realises</a:t>
            </a:r>
            <a:r>
              <a:rPr lang="en-US" dirty="0"/>
              <a:t> that Jim cares about his family as much as white people do</a:t>
            </a:r>
            <a:r>
              <a:rPr lang="en-US" dirty="0" smtClean="0"/>
              <a:t>.</a:t>
            </a:r>
          </a:p>
          <a:p>
            <a:r>
              <a:rPr lang="en-US" dirty="0"/>
              <a:t>“Hold on! Just a word, gentlemen.” They stopped to listen. “We are sold—mighty badly sold. But we don’t want to be the laughing stock of this whole town, I reckon, and never hear the last of this thing as long as we live. NO. What we want is to go out of here quiet, and talk this show up, and sell the REST of the town! Then we’ll all be in the same boat. </a:t>
            </a:r>
            <a:r>
              <a:rPr lang="en-US" dirty="0" err="1"/>
              <a:t>Ain’t</a:t>
            </a:r>
            <a:r>
              <a:rPr lang="en-US" dirty="0"/>
              <a:t> that sensible? (Twain 151)</a:t>
            </a:r>
          </a:p>
        </p:txBody>
      </p:sp>
    </p:spTree>
    <p:extLst>
      <p:ext uri="{BB962C8B-B14F-4D97-AF65-F5344CB8AC3E}">
        <p14:creationId xmlns:p14="http://schemas.microsoft.com/office/powerpoint/2010/main" val="3199837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04474"/>
          </a:xfrm>
        </p:spPr>
        <p:txBody>
          <a:bodyPr>
            <a:normAutofit fontScale="90000"/>
          </a:bodyPr>
          <a:lstStyle/>
          <a:p>
            <a:r>
              <a:rPr lang="en-US" dirty="0" smtClean="0"/>
              <a:t>Chapter 24</a:t>
            </a:r>
            <a:endParaRPr lang="en-US" dirty="0"/>
          </a:p>
        </p:txBody>
      </p:sp>
      <p:sp>
        <p:nvSpPr>
          <p:cNvPr id="3" name="Content Placeholder 2"/>
          <p:cNvSpPr>
            <a:spLocks noGrp="1"/>
          </p:cNvSpPr>
          <p:nvPr>
            <p:ph idx="1"/>
          </p:nvPr>
        </p:nvSpPr>
        <p:spPr>
          <a:xfrm>
            <a:off x="1820562" y="1367481"/>
            <a:ext cx="9684050" cy="4543741"/>
          </a:xfrm>
        </p:spPr>
        <p:txBody>
          <a:bodyPr>
            <a:normAutofit/>
          </a:bodyPr>
          <a:lstStyle/>
          <a:p>
            <a:r>
              <a:rPr lang="en" dirty="0"/>
              <a:t>Jim was afraid of waiting on the boat tied up and so the duke disguised Jim as a sick arab. Dauphin wore his new clothes that he bought and decided that he wanted to enter the village by steamboat. On the way to the steamboat, the king met a young boy on the shore, headed in the same direction. The Dauphin lets the boy on the raft, and begins asking him questions about the deceased Peter Wilks. They find out that the true brothers of Peter are not coming</a:t>
            </a:r>
            <a:r>
              <a:rPr lang="en" dirty="0" smtClean="0"/>
              <a:t>. Upon </a:t>
            </a:r>
            <a:r>
              <a:rPr lang="en" dirty="0"/>
              <a:t>arriving to the village, Dauphin and the duke asked where Peter Wilks was and pretended to be the two English uncles that were inheriting the property. The townspeople helped Dauphin and the duke carry their belongings and sympathized with them, believing they were indeed here to mourn the death of Peter Wilks.</a:t>
            </a:r>
          </a:p>
          <a:p>
            <a:r>
              <a:rPr lang="en" dirty="0"/>
              <a:t>“ Well, the men gathered around and sympathized with them, and said all sorts of kind things to them … It was enough to make a body ashamed of the human race ” (162) </a:t>
            </a:r>
          </a:p>
          <a:p>
            <a:endParaRPr lang="en-US" dirty="0"/>
          </a:p>
        </p:txBody>
      </p:sp>
    </p:spTree>
    <p:extLst>
      <p:ext uri="{BB962C8B-B14F-4D97-AF65-F5344CB8AC3E}">
        <p14:creationId xmlns:p14="http://schemas.microsoft.com/office/powerpoint/2010/main" val="1679747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12712"/>
          </a:xfrm>
        </p:spPr>
        <p:txBody>
          <a:bodyPr>
            <a:normAutofit fontScale="90000"/>
          </a:bodyPr>
          <a:lstStyle/>
          <a:p>
            <a:r>
              <a:rPr lang="en-US" dirty="0" smtClean="0"/>
              <a:t>Chapter 25</a:t>
            </a:r>
            <a:endParaRPr lang="en-US" dirty="0"/>
          </a:p>
        </p:txBody>
      </p:sp>
      <p:sp>
        <p:nvSpPr>
          <p:cNvPr id="3" name="Content Placeholder 2"/>
          <p:cNvSpPr>
            <a:spLocks noGrp="1"/>
          </p:cNvSpPr>
          <p:nvPr>
            <p:ph idx="1"/>
          </p:nvPr>
        </p:nvSpPr>
        <p:spPr>
          <a:xfrm>
            <a:off x="1070919" y="1309816"/>
            <a:ext cx="10433693" cy="4601406"/>
          </a:xfrm>
        </p:spPr>
        <p:txBody>
          <a:bodyPr>
            <a:normAutofit lnSpcReduction="10000"/>
          </a:bodyPr>
          <a:lstStyle/>
          <a:p>
            <a:r>
              <a:rPr lang="en" dirty="0"/>
              <a:t>The king and the duke make their way through the town, a crowd of anxious people gathering around them. As they walk up to the house and coffin of Peter Wilks, they pretend to suffer a great deal of pain. The king and duke then receive a letter from the eldest niece of the deceased Peter Wilks, which gives three thousand dollars in gold and the house to the nieces, and various other property and three more thousand dollars in gold to the “brothers”. The king and duke head down into the cellar to fetch the money, and bring Huck along with them. </a:t>
            </a:r>
            <a:r>
              <a:rPr lang="en" dirty="0" smtClean="0"/>
              <a:t>In </a:t>
            </a:r>
            <a:r>
              <a:rPr lang="en" dirty="0"/>
              <a:t>the cellar, the king and duke count the money. They hatch a plan to count the money in front of the townspeople, and then give it all to the nieces. In doing this, the king breaks out into a lengthy speech about public orgies (obsequies, orgies being the “English way”). Everyone believes his words except the town doctor, who calls them phonies and frauds. The townspeople support the doctor’s claim, and Mary Jane hands the king and the duke the six thousand dollars to invest, much to the doctor’s dismay</a:t>
            </a:r>
            <a:r>
              <a:rPr lang="en" dirty="0" smtClean="0"/>
              <a:t>.</a:t>
            </a:r>
          </a:p>
          <a:p>
            <a:r>
              <a:rPr lang="en" dirty="0"/>
              <a:t>“Keep your hands off me! Says the doctor. </a:t>
            </a:r>
            <a:r>
              <a:rPr lang="en" i="1" dirty="0"/>
              <a:t>You</a:t>
            </a:r>
            <a:r>
              <a:rPr lang="en" dirty="0"/>
              <a:t> talk like an Englishman, </a:t>
            </a:r>
            <a:r>
              <a:rPr lang="en" i="1" dirty="0"/>
              <a:t>don't </a:t>
            </a:r>
            <a:r>
              <a:rPr lang="en" dirty="0"/>
              <a:t>you?</a:t>
            </a:r>
            <a:r>
              <a:rPr lang="en" i="1" dirty="0"/>
              <a:t> </a:t>
            </a:r>
            <a:r>
              <a:rPr lang="en" dirty="0"/>
              <a:t>It’s the worst imitation i've ever heard. </a:t>
            </a:r>
            <a:r>
              <a:rPr lang="en" i="1" dirty="0"/>
              <a:t>You </a:t>
            </a:r>
            <a:r>
              <a:rPr lang="en" dirty="0"/>
              <a:t>Peter Wilks brother! You’re a fraud, that’s what you are!” (Twain 169)</a:t>
            </a:r>
          </a:p>
          <a:p>
            <a:pPr>
              <a:buNone/>
            </a:pPr>
            <a:endParaRPr lang="en" dirty="0"/>
          </a:p>
          <a:p>
            <a:endParaRPr lang="en-US" dirty="0"/>
          </a:p>
        </p:txBody>
      </p:sp>
    </p:spTree>
    <p:extLst>
      <p:ext uri="{BB962C8B-B14F-4D97-AF65-F5344CB8AC3E}">
        <p14:creationId xmlns:p14="http://schemas.microsoft.com/office/powerpoint/2010/main" val="2407750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5" y="624110"/>
            <a:ext cx="8911687" cy="653545"/>
          </a:xfrm>
        </p:spPr>
        <p:txBody>
          <a:bodyPr/>
          <a:lstStyle/>
          <a:p>
            <a:r>
              <a:rPr lang="en-US" dirty="0" smtClean="0"/>
              <a:t>Chapter 26</a:t>
            </a:r>
            <a:endParaRPr lang="en-US" dirty="0"/>
          </a:p>
        </p:txBody>
      </p:sp>
      <p:sp>
        <p:nvSpPr>
          <p:cNvPr id="5" name="Content Placeholder 4"/>
          <p:cNvSpPr>
            <a:spLocks noGrp="1"/>
          </p:cNvSpPr>
          <p:nvPr>
            <p:ph idx="1"/>
          </p:nvPr>
        </p:nvSpPr>
        <p:spPr>
          <a:xfrm>
            <a:off x="1665962" y="1440492"/>
            <a:ext cx="9842363" cy="5060515"/>
          </a:xfrm>
        </p:spPr>
        <p:txBody>
          <a:bodyPr>
            <a:noAutofit/>
          </a:bodyPr>
          <a:lstStyle/>
          <a:p>
            <a:r>
              <a:rPr lang="en-US" sz="1950" dirty="0"/>
              <a:t>Huck, the Duke and the Dauphin stay at the Wilks house. They all have dinner together, while at dinner, Joanna the youngest sister starts to question Huck on his knowledge of England which he claims to be from. He makes up multiple things he did not know about life over </a:t>
            </a:r>
            <a:r>
              <a:rPr lang="en-US" sz="1950" dirty="0" smtClean="0"/>
              <a:t>there </a:t>
            </a:r>
            <a:r>
              <a:rPr lang="en-US" sz="1950" dirty="0"/>
              <a:t>such as how the slaves are treated. Joanna catches on to his lies and makes him tell the truth by swearing on the bible. The book was actually a dictionary so Huck doesn't feel as bad for not telling the truth. Mary Jane and Susan, the older Wilks sisters step in and apologize to Huck for their sister's actions. Huck wants to give back the money that the Duke and Dauphin took from the family by searching in the Dukes room. He hides when the Duke and Dauphin enter the room to discuss when they should leave, now like the Duke wants or when they obtain all the property like the Dauphin wants. Huck takes the money from the straw tick and hides it in his own place</a:t>
            </a:r>
            <a:r>
              <a:rPr lang="en-US" sz="1950" dirty="0" smtClean="0"/>
              <a:t>.</a:t>
            </a:r>
          </a:p>
          <a:p>
            <a:r>
              <a:rPr lang="en-US" sz="1950" dirty="0"/>
              <a:t>"Because Mary Jane </a:t>
            </a:r>
            <a:r>
              <a:rPr lang="en-US" sz="1950" dirty="0" smtClean="0"/>
              <a:t>'ll </a:t>
            </a:r>
            <a:r>
              <a:rPr lang="en-US" sz="1950" dirty="0"/>
              <a:t>be in mourning from this out; and first you know the </a:t>
            </a:r>
            <a:r>
              <a:rPr lang="en-US" sz="1950" dirty="0" smtClean="0"/>
              <a:t>slave </a:t>
            </a:r>
            <a:r>
              <a:rPr lang="en-US" sz="1950" dirty="0"/>
              <a:t>that does up the rooms will get an order to box these duds up and put '</a:t>
            </a:r>
            <a:r>
              <a:rPr lang="en-US" sz="1950" dirty="0" err="1"/>
              <a:t>em</a:t>
            </a:r>
            <a:r>
              <a:rPr lang="en-US" sz="1950" dirty="0"/>
              <a:t> away; and do you reckon a </a:t>
            </a:r>
            <a:r>
              <a:rPr lang="en-US" sz="1950" dirty="0" smtClean="0"/>
              <a:t>slave </a:t>
            </a:r>
            <a:r>
              <a:rPr lang="en-US" sz="1950" dirty="0"/>
              <a:t>can run across money and not borrow some of it?” (177)</a:t>
            </a:r>
          </a:p>
        </p:txBody>
      </p:sp>
    </p:spTree>
    <p:extLst>
      <p:ext uri="{BB962C8B-B14F-4D97-AF65-F5344CB8AC3E}">
        <p14:creationId xmlns:p14="http://schemas.microsoft.com/office/powerpoint/2010/main" val="24358623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27868"/>
          </a:xfrm>
        </p:spPr>
        <p:txBody>
          <a:bodyPr>
            <a:normAutofit fontScale="90000"/>
          </a:bodyPr>
          <a:lstStyle/>
          <a:p>
            <a:r>
              <a:rPr lang="en-US" dirty="0" smtClean="0"/>
              <a:t>Chapter 27</a:t>
            </a:r>
            <a:endParaRPr lang="en-US" dirty="0"/>
          </a:p>
        </p:txBody>
      </p:sp>
      <p:sp>
        <p:nvSpPr>
          <p:cNvPr id="3" name="Content Placeholder 2"/>
          <p:cNvSpPr>
            <a:spLocks noGrp="1"/>
          </p:cNvSpPr>
          <p:nvPr>
            <p:ph idx="1"/>
          </p:nvPr>
        </p:nvSpPr>
        <p:spPr>
          <a:xfrm>
            <a:off x="1415441" y="1465545"/>
            <a:ext cx="10089171" cy="5060515"/>
          </a:xfrm>
        </p:spPr>
        <p:txBody>
          <a:bodyPr>
            <a:noAutofit/>
          </a:bodyPr>
          <a:lstStyle/>
          <a:p>
            <a:r>
              <a:rPr lang="en-US" sz="2100" dirty="0" smtClean="0"/>
              <a:t>The chapter begins with Huck looking around before the funeral of Peter. While looking for somewhere to hide the money mentioned in the previous chapter, Huck hears Mary Jane entering the room. Quickly, Huck puts the bag under the lid of the coffin as he exits the room and Mary Jane begins to cry. Huck then considers writing to Mary Jane explaining the money and to have the coffin dug up. During the funeral a dog continues to make noise and the undertaker then leaves to silence the dog. After this, The king is curious and asks Huck if he had entered his room the night before. </a:t>
            </a:r>
            <a:r>
              <a:rPr lang="en-US" sz="2100" dirty="0"/>
              <a:t>Huck speaks with the king about the slaves coming in to their area. </a:t>
            </a:r>
            <a:r>
              <a:rPr lang="en-US" sz="2100" dirty="0" smtClean="0"/>
              <a:t>The people of the town describe the selling and separation of a slave mother and her children as scandalous, and it angers them.</a:t>
            </a:r>
          </a:p>
          <a:p>
            <a:r>
              <a:rPr lang="en-US" sz="2100" dirty="0"/>
              <a:t>“‘Have you seen anybody else go in there?’ ‘No, your grace, not as I remember, I believe.’ ‘Stop and think.’ I studied awhile and see my chance; then I says: ‘Well, I see the </a:t>
            </a:r>
            <a:r>
              <a:rPr lang="en-US" sz="2100" dirty="0" smtClean="0"/>
              <a:t>slaves </a:t>
            </a:r>
            <a:r>
              <a:rPr lang="en-US" sz="2100" dirty="0"/>
              <a:t>go in there several times’”. (183)</a:t>
            </a:r>
          </a:p>
        </p:txBody>
      </p:sp>
    </p:spTree>
    <p:extLst>
      <p:ext uri="{BB962C8B-B14F-4D97-AF65-F5344CB8AC3E}">
        <p14:creationId xmlns:p14="http://schemas.microsoft.com/office/powerpoint/2010/main" val="19564382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36279"/>
          </a:xfrm>
        </p:spPr>
        <p:txBody>
          <a:bodyPr>
            <a:normAutofit fontScale="90000"/>
          </a:bodyPr>
          <a:lstStyle/>
          <a:p>
            <a:r>
              <a:rPr lang="en-US" dirty="0" smtClean="0"/>
              <a:t>Chapter 28</a:t>
            </a:r>
            <a:endParaRPr lang="en-US" dirty="0"/>
          </a:p>
        </p:txBody>
      </p:sp>
      <p:sp>
        <p:nvSpPr>
          <p:cNvPr id="3" name="Content Placeholder 2"/>
          <p:cNvSpPr>
            <a:spLocks noGrp="1"/>
          </p:cNvSpPr>
          <p:nvPr>
            <p:ph idx="1"/>
          </p:nvPr>
        </p:nvSpPr>
        <p:spPr>
          <a:xfrm>
            <a:off x="782595" y="1260389"/>
            <a:ext cx="10722017" cy="5269619"/>
          </a:xfrm>
        </p:spPr>
        <p:txBody>
          <a:bodyPr>
            <a:noAutofit/>
          </a:bodyPr>
          <a:lstStyle/>
          <a:p>
            <a:r>
              <a:rPr lang="en-US" sz="2200" dirty="0"/>
              <a:t>Summary: Starts off with Mary Jane crying in her bedroom, due to the fact that the slaves would be separated. Soon after Huck tells Mary Jane that the slave families will soon be reunited.  Mary Jane, confused as to how they will be reunited asks Huck for clarification. Huck explains everything to her. The two then make a deal that she will hide for the day at Mr. </a:t>
            </a:r>
            <a:r>
              <a:rPr lang="en-US" sz="2200" dirty="0" err="1"/>
              <a:t>Lothrops</a:t>
            </a:r>
            <a:r>
              <a:rPr lang="en-US" sz="2200" dirty="0"/>
              <a:t>, and come back at night. After this decision, Huck runs into Joanna and Susan and they ask him about Mary Jane's whereabouts. </a:t>
            </a:r>
          </a:p>
          <a:p>
            <a:r>
              <a:rPr lang="en-US" sz="2200" dirty="0"/>
              <a:t>Quote: “So she done it. And it was the niggers - I just expected it. She said the beautiful trip to </a:t>
            </a:r>
            <a:r>
              <a:rPr lang="en-US" sz="2200" dirty="0" err="1"/>
              <a:t>england</a:t>
            </a:r>
            <a:r>
              <a:rPr lang="en-US" sz="2200" dirty="0"/>
              <a:t> was most about spoiled for her; she didn’t know how she was ever going to be happy there, knowing the mother and the children </a:t>
            </a:r>
            <a:r>
              <a:rPr lang="en-US" sz="2200" dirty="0" err="1"/>
              <a:t>warn’t</a:t>
            </a:r>
            <a:r>
              <a:rPr lang="en-US" sz="2200" dirty="0"/>
              <a:t> ever going to see each other no more - and then busted out bitterer than ever, and flung up her hands, and says: ‘Oh, dear, dear, to think they </a:t>
            </a:r>
            <a:r>
              <a:rPr lang="en-US" sz="2200" dirty="0" err="1"/>
              <a:t>ain’t</a:t>
            </a:r>
            <a:r>
              <a:rPr lang="en-US" sz="2200" dirty="0"/>
              <a:t> ever going to see each other any more!’” (185).</a:t>
            </a:r>
          </a:p>
        </p:txBody>
      </p:sp>
    </p:spTree>
    <p:extLst>
      <p:ext uri="{BB962C8B-B14F-4D97-AF65-F5344CB8AC3E}">
        <p14:creationId xmlns:p14="http://schemas.microsoft.com/office/powerpoint/2010/main" val="19886119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8229600" cy="685800"/>
          </a:xfrm>
        </p:spPr>
        <p:txBody>
          <a:bodyPr>
            <a:normAutofit/>
          </a:bodyPr>
          <a:lstStyle/>
          <a:p>
            <a:r>
              <a:rPr lang="en-US" dirty="0" smtClean="0"/>
              <a:t>Chapter 2</a:t>
            </a:r>
            <a:endParaRPr lang="en-US" dirty="0"/>
          </a:p>
        </p:txBody>
      </p:sp>
      <p:sp>
        <p:nvSpPr>
          <p:cNvPr id="3" name="Content Placeholder 2"/>
          <p:cNvSpPr>
            <a:spLocks noGrp="1"/>
          </p:cNvSpPr>
          <p:nvPr>
            <p:ph idx="1"/>
          </p:nvPr>
        </p:nvSpPr>
        <p:spPr>
          <a:xfrm>
            <a:off x="1981200" y="1524000"/>
            <a:ext cx="8229600" cy="5050536"/>
          </a:xfrm>
        </p:spPr>
        <p:txBody>
          <a:bodyPr>
            <a:normAutofit fontScale="92500" lnSpcReduction="20000"/>
          </a:bodyPr>
          <a:lstStyle/>
          <a:p>
            <a:r>
              <a:rPr lang="en-US" sz="3600" dirty="0"/>
              <a:t>Plot: Huck and Tom play a trick on Jim. Jim is a celebrity amongst the slaves. The “Tom Sawyer Gang” forms. They are going to be a gang that robs and murders people (keep women prisoners)</a:t>
            </a:r>
          </a:p>
          <a:p>
            <a:endParaRPr lang="en-US" sz="3600" dirty="0"/>
          </a:p>
          <a:p>
            <a:r>
              <a:rPr lang="en-US" sz="3600" dirty="0"/>
              <a:t>Quote: “Jim was most ruined for a servant, because he got stuck up on account of having seen the devil and been rode by witches” (6)</a:t>
            </a:r>
          </a:p>
          <a:p>
            <a:endParaRPr lang="en-US" dirty="0"/>
          </a:p>
        </p:txBody>
      </p:sp>
    </p:spTree>
    <p:extLst>
      <p:ext uri="{BB962C8B-B14F-4D97-AF65-F5344CB8AC3E}">
        <p14:creationId xmlns:p14="http://schemas.microsoft.com/office/powerpoint/2010/main" val="3730561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29</a:t>
            </a:r>
            <a:endParaRPr lang="en-US" dirty="0"/>
          </a:p>
        </p:txBody>
      </p:sp>
      <p:sp>
        <p:nvSpPr>
          <p:cNvPr id="3" name="Content Placeholder 2"/>
          <p:cNvSpPr>
            <a:spLocks noGrp="1"/>
          </p:cNvSpPr>
          <p:nvPr>
            <p:ph idx="1"/>
          </p:nvPr>
        </p:nvSpPr>
        <p:spPr>
          <a:xfrm>
            <a:off x="1095632" y="1565189"/>
            <a:ext cx="10408980" cy="4346033"/>
          </a:xfrm>
        </p:spPr>
        <p:txBody>
          <a:bodyPr>
            <a:noAutofit/>
          </a:bodyPr>
          <a:lstStyle/>
          <a:p>
            <a:r>
              <a:rPr lang="en-US" sz="2400" dirty="0"/>
              <a:t>Summary: The actual British Wilks brothers arrive, upon which the Dr. and lawyer begin interrogating the Duke, King, and Huck. After a long lengthy series of lies, the town walks to the graveyard to dig up the coffin, and when they find the gold inside Huck runs. He sets off on the raft with Jim, and doesn’t look back. As the chapter ends, the Duke and King are in a canoe paddling after them</a:t>
            </a:r>
            <a:r>
              <a:rPr lang="en-US" sz="2400" dirty="0" smtClean="0"/>
              <a:t>. </a:t>
            </a:r>
          </a:p>
          <a:p>
            <a:r>
              <a:rPr lang="en-US" sz="2400" dirty="0" smtClean="0"/>
              <a:t>Quote</a:t>
            </a:r>
            <a:r>
              <a:rPr lang="en-US" sz="2400" dirty="0"/>
              <a:t>: “This is a surprise to me which I wasn’t looking for; and I’ll acknowledge, candid and frank, I </a:t>
            </a:r>
            <a:r>
              <a:rPr lang="en-US" sz="2400" dirty="0" err="1"/>
              <a:t>ain’t</a:t>
            </a:r>
            <a:r>
              <a:rPr lang="en-US" sz="2400" dirty="0"/>
              <a:t> very well fixed to meet it and answer it; for my brother and me had misfortunes; he’s broke his arm and our baggage got put off at a town above here last night in the night by a mistake. I am Peter Wilk’s brother Harvey, and this is his brother William,...”(195).</a:t>
            </a:r>
          </a:p>
        </p:txBody>
      </p:sp>
    </p:spTree>
    <p:extLst>
      <p:ext uri="{BB962C8B-B14F-4D97-AF65-F5344CB8AC3E}">
        <p14:creationId xmlns:p14="http://schemas.microsoft.com/office/powerpoint/2010/main" val="12585440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55047"/>
          </a:xfrm>
        </p:spPr>
        <p:txBody>
          <a:bodyPr>
            <a:normAutofit fontScale="90000"/>
          </a:bodyPr>
          <a:lstStyle/>
          <a:p>
            <a:r>
              <a:rPr lang="en-US" dirty="0" smtClean="0"/>
              <a:t>Chapter 30</a:t>
            </a:r>
            <a:endParaRPr lang="en-US" dirty="0"/>
          </a:p>
        </p:txBody>
      </p:sp>
      <p:sp>
        <p:nvSpPr>
          <p:cNvPr id="3" name="Content Placeholder 2"/>
          <p:cNvSpPr>
            <a:spLocks noGrp="1"/>
          </p:cNvSpPr>
          <p:nvPr>
            <p:ph idx="1"/>
          </p:nvPr>
        </p:nvSpPr>
        <p:spPr>
          <a:xfrm>
            <a:off x="930876" y="1524000"/>
            <a:ext cx="10573736" cy="4387222"/>
          </a:xfrm>
        </p:spPr>
        <p:txBody>
          <a:bodyPr>
            <a:noAutofit/>
          </a:bodyPr>
          <a:lstStyle/>
          <a:p>
            <a:r>
              <a:rPr lang="en-US" sz="2800" dirty="0"/>
              <a:t>Summary: Huck nearly gets strangled by the Dauphin because he is upset </a:t>
            </a:r>
            <a:r>
              <a:rPr lang="en-US" sz="2800" dirty="0" smtClean="0"/>
              <a:t>that Huck </a:t>
            </a:r>
            <a:r>
              <a:rPr lang="en-US" sz="2800" dirty="0"/>
              <a:t>left him and the Duke behind. At the last moment the Duke comes to </a:t>
            </a:r>
            <a:r>
              <a:rPr lang="en-US" sz="2800" dirty="0" smtClean="0"/>
              <a:t>the rescue </a:t>
            </a:r>
            <a:r>
              <a:rPr lang="en-US" sz="2800" dirty="0"/>
              <a:t>and saves Huck from getting hurt. Later, the men explain that they </a:t>
            </a:r>
            <a:r>
              <a:rPr lang="en-US" sz="2800" dirty="0" smtClean="0"/>
              <a:t>escaped after </a:t>
            </a:r>
            <a:r>
              <a:rPr lang="en-US" sz="2800" dirty="0"/>
              <a:t>the gold was found. This creates tension between the Duke and </a:t>
            </a:r>
            <a:r>
              <a:rPr lang="en-US" sz="2800" dirty="0" smtClean="0"/>
              <a:t>Dauphin because </a:t>
            </a:r>
            <a:r>
              <a:rPr lang="en-US" sz="2800" dirty="0"/>
              <a:t>each man thinks that the other hid the gold in the coffin and went to get </a:t>
            </a:r>
            <a:r>
              <a:rPr lang="en-US" sz="2800" dirty="0" smtClean="0"/>
              <a:t>it at </a:t>
            </a:r>
            <a:r>
              <a:rPr lang="en-US" sz="2800" dirty="0"/>
              <a:t>a later time. The argument escalates quickly but the two men make up and </a:t>
            </a:r>
            <a:r>
              <a:rPr lang="en-US" sz="2800" dirty="0" smtClean="0"/>
              <a:t>go to </a:t>
            </a:r>
            <a:r>
              <a:rPr lang="en-US" sz="2800" dirty="0"/>
              <a:t>bed before it becomes violent</a:t>
            </a:r>
            <a:r>
              <a:rPr lang="en-US" sz="2800" dirty="0" smtClean="0"/>
              <a:t>.</a:t>
            </a:r>
          </a:p>
          <a:p>
            <a:r>
              <a:rPr lang="en-US" sz="2600" dirty="0" smtClean="0"/>
              <a:t>Quote</a:t>
            </a:r>
            <a:r>
              <a:rPr lang="en-US" sz="2600" dirty="0"/>
              <a:t>: “Yes, sir! I know you do know, because you done it yourself”</a:t>
            </a:r>
          </a:p>
        </p:txBody>
      </p:sp>
    </p:spTree>
    <p:extLst>
      <p:ext uri="{BB962C8B-B14F-4D97-AF65-F5344CB8AC3E}">
        <p14:creationId xmlns:p14="http://schemas.microsoft.com/office/powerpoint/2010/main" val="1514249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02182"/>
          </a:xfrm>
        </p:spPr>
        <p:txBody>
          <a:bodyPr/>
          <a:lstStyle/>
          <a:p>
            <a:r>
              <a:rPr lang="en-US" dirty="0" smtClean="0"/>
              <a:t>Chapter 31</a:t>
            </a:r>
            <a:endParaRPr lang="en-US" dirty="0"/>
          </a:p>
        </p:txBody>
      </p:sp>
      <p:sp>
        <p:nvSpPr>
          <p:cNvPr id="3" name="Content Placeholder 2"/>
          <p:cNvSpPr>
            <a:spLocks noGrp="1"/>
          </p:cNvSpPr>
          <p:nvPr>
            <p:ph idx="1"/>
          </p:nvPr>
        </p:nvSpPr>
        <p:spPr>
          <a:xfrm>
            <a:off x="1392195" y="1655805"/>
            <a:ext cx="10112417" cy="4967417"/>
          </a:xfrm>
        </p:spPr>
        <p:txBody>
          <a:bodyPr>
            <a:normAutofit/>
          </a:bodyPr>
          <a:lstStyle/>
          <a:p>
            <a:r>
              <a:rPr lang="en-US" sz="2000" dirty="0"/>
              <a:t>Summary: Huck, Jim, the Dauphin, and the Duke travel downstream for </a:t>
            </a:r>
            <a:r>
              <a:rPr lang="en-US" sz="2000" dirty="0" smtClean="0"/>
              <a:t>several days </a:t>
            </a:r>
            <a:r>
              <a:rPr lang="en-US" sz="2000" dirty="0"/>
              <a:t>without stopping. The Duke and Dauphin go in and out of many towns </a:t>
            </a:r>
            <a:r>
              <a:rPr lang="en-US" sz="2000" dirty="0" smtClean="0"/>
              <a:t>trying different </a:t>
            </a:r>
            <a:r>
              <a:rPr lang="en-US" sz="2000" dirty="0"/>
              <a:t>schemes but none of them were successful. The Duke and Dauphin </a:t>
            </a:r>
            <a:r>
              <a:rPr lang="en-US" sz="2000" dirty="0" smtClean="0"/>
              <a:t>start having </a:t>
            </a:r>
            <a:r>
              <a:rPr lang="en-US" sz="2000" dirty="0"/>
              <a:t>several conversations so Huck and Jim decide to ditch them as soon </a:t>
            </a:r>
            <a:r>
              <a:rPr lang="en-US" sz="2000" dirty="0" smtClean="0"/>
              <a:t>as  possible</a:t>
            </a:r>
            <a:r>
              <a:rPr lang="en-US" sz="2000" dirty="0"/>
              <a:t>. When Huck finally has the chance to escape, Jim was nowhere to </a:t>
            </a:r>
            <a:r>
              <a:rPr lang="en-US" sz="2000" dirty="0" smtClean="0"/>
              <a:t>be found</a:t>
            </a:r>
            <a:r>
              <a:rPr lang="en-US" sz="2000" dirty="0"/>
              <a:t>. A little boy starts describing a man </a:t>
            </a:r>
            <a:r>
              <a:rPr lang="en-US" sz="2000" dirty="0" smtClean="0"/>
              <a:t>that captured </a:t>
            </a:r>
            <a:r>
              <a:rPr lang="en-US" sz="2000" dirty="0"/>
              <a:t>Jim and sold him. At first</a:t>
            </a:r>
            <a:r>
              <a:rPr lang="en-US" sz="2000" dirty="0" smtClean="0"/>
              <a:t>, Huck </a:t>
            </a:r>
            <a:r>
              <a:rPr lang="en-US" sz="2000" dirty="0"/>
              <a:t>thinks the boy is describing the Dauphin. Huck begins to write a letter </a:t>
            </a:r>
            <a:r>
              <a:rPr lang="en-US" sz="2000" dirty="0" smtClean="0"/>
              <a:t>to Miss</a:t>
            </a:r>
            <a:r>
              <a:rPr lang="en-US" sz="2000" dirty="0"/>
              <a:t>. Watson telling her where Jim was. In the end, he comes to the conclusion </a:t>
            </a:r>
            <a:r>
              <a:rPr lang="en-US" sz="2000" dirty="0" smtClean="0"/>
              <a:t>to steal </a:t>
            </a:r>
            <a:r>
              <a:rPr lang="en-US" sz="2000" dirty="0"/>
              <a:t>Jim out of </a:t>
            </a:r>
            <a:r>
              <a:rPr lang="en-US" sz="2000" err="1"/>
              <a:t>slavery</a:t>
            </a:r>
            <a:r>
              <a:rPr lang="en-US" sz="2000" smtClean="0"/>
              <a:t>.</a:t>
            </a:r>
          </a:p>
          <a:p>
            <a:r>
              <a:rPr lang="en-US" sz="2000" smtClean="0"/>
              <a:t>Quote</a:t>
            </a:r>
            <a:r>
              <a:rPr lang="en-US" sz="2000" dirty="0"/>
              <a:t>: “It was a close place. I took . . . up, and held it in my hand. I </a:t>
            </a:r>
            <a:r>
              <a:rPr lang="en-US" sz="2000" dirty="0" smtClean="0"/>
              <a:t>was a-trembling</a:t>
            </a:r>
            <a:r>
              <a:rPr lang="en-US" sz="2000" dirty="0"/>
              <a:t>, because I’d got to decide, forever, betwixt two things, and I </a:t>
            </a:r>
            <a:r>
              <a:rPr lang="en-US" sz="2000" dirty="0" err="1"/>
              <a:t>knowed</a:t>
            </a:r>
            <a:r>
              <a:rPr lang="en-US" sz="2000" dirty="0"/>
              <a:t> it</a:t>
            </a:r>
            <a:r>
              <a:rPr lang="en-US" sz="2000" dirty="0" smtClean="0"/>
              <a:t>. I </a:t>
            </a:r>
            <a:r>
              <a:rPr lang="en-US" sz="2000" dirty="0"/>
              <a:t>studied a minute, sort of holding my breath, and then says to myself: “All </a:t>
            </a:r>
            <a:r>
              <a:rPr lang="en-US" sz="2000" dirty="0" smtClean="0"/>
              <a:t>right then</a:t>
            </a:r>
            <a:r>
              <a:rPr lang="en-US" sz="2000" dirty="0"/>
              <a:t>, I’ll go to hell”—and tore it up. It was awful thoughts and awful words, but </a:t>
            </a:r>
            <a:r>
              <a:rPr lang="en-US" sz="2000" dirty="0" smtClean="0"/>
              <a:t>they was </a:t>
            </a:r>
            <a:r>
              <a:rPr lang="en-US" sz="2000" dirty="0"/>
              <a:t>said. And I let them stay said; and never thought no more about reforming.”</a:t>
            </a:r>
          </a:p>
        </p:txBody>
      </p:sp>
    </p:spTree>
    <p:extLst>
      <p:ext uri="{BB962C8B-B14F-4D97-AF65-F5344CB8AC3E}">
        <p14:creationId xmlns:p14="http://schemas.microsoft.com/office/powerpoint/2010/main" val="4147749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86852"/>
          </a:xfrm>
        </p:spPr>
        <p:txBody>
          <a:bodyPr>
            <a:normAutofit fontScale="90000"/>
          </a:bodyPr>
          <a:lstStyle/>
          <a:p>
            <a:r>
              <a:rPr lang="en-US" dirty="0" smtClean="0"/>
              <a:t>Chapter 32</a:t>
            </a:r>
            <a:endParaRPr lang="en-US" dirty="0"/>
          </a:p>
        </p:txBody>
      </p:sp>
      <p:sp>
        <p:nvSpPr>
          <p:cNvPr id="3" name="Content Placeholder 2"/>
          <p:cNvSpPr>
            <a:spLocks noGrp="1"/>
          </p:cNvSpPr>
          <p:nvPr>
            <p:ph idx="1"/>
          </p:nvPr>
        </p:nvSpPr>
        <p:spPr>
          <a:xfrm>
            <a:off x="1367482" y="1664043"/>
            <a:ext cx="10519719" cy="4909752"/>
          </a:xfrm>
        </p:spPr>
        <p:txBody>
          <a:bodyPr>
            <a:normAutofit lnSpcReduction="10000"/>
          </a:bodyPr>
          <a:lstStyle/>
          <a:p>
            <a:r>
              <a:rPr lang="en-US" sz="2000" dirty="0"/>
              <a:t>Jim has been taken away and Huck wants to go free him. Huck finds </a:t>
            </a:r>
            <a:r>
              <a:rPr lang="en-US" sz="2000" dirty="0" err="1"/>
              <a:t>Phelp’s</a:t>
            </a:r>
            <a:r>
              <a:rPr lang="en-US" sz="2000" dirty="0"/>
              <a:t> house ( where he thinks Jim is being held ) but a pack of hounds tries to attack Huck. Huck was saved by a slave ( who is owned by Sally ). Sally comes out and thinks that Huck is Tom and s o Huck goes along with it . Sally begins to ask Huck why is a few days late and Huck says that a cylinder head on the steamboat blew out. Sally asks if anyone was hurt in the explosion. Huck said just an African American and Sally said that the explosion was “lucky”. Huck is worried if he can keep up the lie that he is Tom but he still continues so. Sally’s husband comes home and he is extremely excited to see “Tom”. Huck finally realizes that Sally and Silas ( Sally’s husband ) are Tom Sawyers’ aunt and uncle. Huck hears the steamboat go up the river so Huck says he is going to get his bags but he is really going to tell Tom the situation.</a:t>
            </a:r>
          </a:p>
          <a:p>
            <a:r>
              <a:rPr lang="en-US" sz="2000" dirty="0"/>
              <a:t>“Now I was feeling pretty comfortable all up the other. Being Tom Sawyer was easy and comfortable, and it stayed easy and comfortable till by and by I hear a steamboat coughing along down the river” (Twain 223).</a:t>
            </a:r>
            <a:r>
              <a:rPr lang="en-US" dirty="0"/>
              <a:t/>
            </a:r>
            <a:br>
              <a:rPr lang="en-US" dirty="0"/>
            </a:br>
            <a:endParaRPr lang="en-US" dirty="0"/>
          </a:p>
        </p:txBody>
      </p:sp>
    </p:spTree>
    <p:extLst>
      <p:ext uri="{BB962C8B-B14F-4D97-AF65-F5344CB8AC3E}">
        <p14:creationId xmlns:p14="http://schemas.microsoft.com/office/powerpoint/2010/main" val="2923595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28041"/>
          </a:xfrm>
        </p:spPr>
        <p:txBody>
          <a:bodyPr>
            <a:normAutofit fontScale="90000"/>
          </a:bodyPr>
          <a:lstStyle/>
          <a:p>
            <a:r>
              <a:rPr lang="en-US" dirty="0" smtClean="0"/>
              <a:t>Chapter 33</a:t>
            </a:r>
            <a:endParaRPr lang="en-US" dirty="0"/>
          </a:p>
        </p:txBody>
      </p:sp>
      <p:sp>
        <p:nvSpPr>
          <p:cNvPr id="3" name="Content Placeholder 2"/>
          <p:cNvSpPr>
            <a:spLocks noGrp="1"/>
          </p:cNvSpPr>
          <p:nvPr>
            <p:ph idx="1"/>
          </p:nvPr>
        </p:nvSpPr>
        <p:spPr>
          <a:xfrm>
            <a:off x="1013254" y="1449859"/>
            <a:ext cx="10491358" cy="5346357"/>
          </a:xfrm>
        </p:spPr>
        <p:txBody>
          <a:bodyPr>
            <a:normAutofit/>
          </a:bodyPr>
          <a:lstStyle/>
          <a:p>
            <a:r>
              <a:rPr lang="en-US" sz="2000" dirty="0"/>
              <a:t>Huck meets Tom Sawyer in a wagon on the road. Tom is at first convinced that he is being haunted by Huck’s ghost. Huck convinces Tom that he was not murdered back in St. Petersburg and explains about Jim, the runaway slave. To Huck’s surprise, Tom agrees to help rescue Jim. Tom follows Huck to the Phelps house to stay for the night so they can find out whether or not Jim was being kept there. One of the Phelps kids talks about the Duke and Dauphins’ show being a scandal according to “the runaway”. This confirms that Jim is being kept here. During the night, Huck and Jim sneak out of the house and see an angry mob carrying the, tarred and feathered, Duke and Dauphin out of town on a rail. Huck feels bad for them and no longer feels hatred towards them and somehow feels like it is his fault. He feels better about it later, but concludes that conscience is bad because it makes you feel guilt no matter what you do</a:t>
            </a:r>
            <a:r>
              <a:rPr lang="en-US" sz="2000" dirty="0" smtClean="0"/>
              <a:t>.</a:t>
            </a:r>
          </a:p>
          <a:p>
            <a:r>
              <a:rPr lang="en-US" sz="2000" dirty="0"/>
              <a:t>“Well, it made me sick to see it; and I was sorry for them poor pitiful rascals, it seemed like I couldn’t ever feel any hardness against them anymore in the world. It was a dreadful thing to see. Human beings </a:t>
            </a:r>
            <a:r>
              <a:rPr lang="en-US" sz="2000" i="1" dirty="0"/>
              <a:t>can</a:t>
            </a:r>
            <a:r>
              <a:rPr lang="en-US" sz="2000" dirty="0"/>
              <a:t> be awful cruel to one another” (Twain 230).</a:t>
            </a:r>
          </a:p>
        </p:txBody>
      </p:sp>
    </p:spTree>
    <p:extLst>
      <p:ext uri="{BB962C8B-B14F-4D97-AF65-F5344CB8AC3E}">
        <p14:creationId xmlns:p14="http://schemas.microsoft.com/office/powerpoint/2010/main" val="616529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63285"/>
          </a:xfrm>
        </p:spPr>
        <p:txBody>
          <a:bodyPr>
            <a:normAutofit fontScale="90000"/>
          </a:bodyPr>
          <a:lstStyle/>
          <a:p>
            <a:r>
              <a:rPr lang="en-US" dirty="0" smtClean="0"/>
              <a:t>Chapter 34</a:t>
            </a:r>
            <a:endParaRPr lang="en-US" dirty="0"/>
          </a:p>
        </p:txBody>
      </p:sp>
      <p:sp>
        <p:nvSpPr>
          <p:cNvPr id="3" name="Content Placeholder 2"/>
          <p:cNvSpPr>
            <a:spLocks noGrp="1"/>
          </p:cNvSpPr>
          <p:nvPr>
            <p:ph idx="1"/>
          </p:nvPr>
        </p:nvSpPr>
        <p:spPr>
          <a:xfrm>
            <a:off x="1052186" y="1465545"/>
            <a:ext cx="10452426" cy="5210828"/>
          </a:xfrm>
        </p:spPr>
        <p:txBody>
          <a:bodyPr/>
          <a:lstStyle/>
          <a:p>
            <a:r>
              <a:rPr lang="en-US" dirty="0"/>
              <a:t>Tom finds out that Jim is being held in a farm cabin and the two boys discuss ways to free Jim from captivity. Huck's logical plan is to steal the keys from Uncle Silas, quickly unlock Jim, and immediately leave on the raft. Tom argues that the idea is too simple and as "mild as goose milk." After they examine the cabin where Jim is being held, Huck suggests that they tear off one board for Jim to escape. Tom again argues that the plan is not complicated enough and then decides that they should dig Jim out because doing so will take a couple of weeks. When a slave brings food to Jim, the boys go along and whisper to Jim that they are going to set him free. Tom and Huck begin making plans for an elaborate escape, and each step becomes more complicated and time-consuming. Tom argues that Jim will need a items such as case-knives and a journal because it must happen as it did in a novel Tom has read</a:t>
            </a:r>
            <a:r>
              <a:rPr lang="en-US" dirty="0" smtClean="0"/>
              <a:t>.</a:t>
            </a:r>
          </a:p>
          <a:p>
            <a:r>
              <a:rPr lang="en-US" dirty="0"/>
              <a:t>“My plan is this,” I says. “We can easy find out if it’s Jim in there. Then get up my canoe to-morrow night, and fetch my raft over from the island. Then the first dark night that comes steal the key out of the old man’s britches after he goes to bed, and shove off down the river on the raft with Jim, hiding daytimes and running nights, the way me and Jim used to do before. Wouldn’t that plan work?” (Twain 232).</a:t>
            </a:r>
          </a:p>
        </p:txBody>
      </p:sp>
    </p:spTree>
    <p:extLst>
      <p:ext uri="{BB962C8B-B14F-4D97-AF65-F5344CB8AC3E}">
        <p14:creationId xmlns:p14="http://schemas.microsoft.com/office/powerpoint/2010/main" val="838905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62139"/>
          </a:xfrm>
        </p:spPr>
        <p:txBody>
          <a:bodyPr>
            <a:normAutofit fontScale="90000"/>
          </a:bodyPr>
          <a:lstStyle/>
          <a:p>
            <a:r>
              <a:rPr lang="en-US" dirty="0" smtClean="0"/>
              <a:t>Chapter 35</a:t>
            </a:r>
            <a:endParaRPr lang="en-US" dirty="0"/>
          </a:p>
        </p:txBody>
      </p:sp>
      <p:sp>
        <p:nvSpPr>
          <p:cNvPr id="3" name="Content Placeholder 2"/>
          <p:cNvSpPr>
            <a:spLocks noGrp="1"/>
          </p:cNvSpPr>
          <p:nvPr>
            <p:ph idx="1"/>
          </p:nvPr>
        </p:nvSpPr>
        <p:spPr>
          <a:xfrm>
            <a:off x="789140" y="1565753"/>
            <a:ext cx="10715472" cy="4345469"/>
          </a:xfrm>
        </p:spPr>
        <p:txBody>
          <a:bodyPr/>
          <a:lstStyle/>
          <a:p>
            <a:r>
              <a:rPr lang="en-US" dirty="0"/>
              <a:t>Tom and Huck set out into the woods to carry out their plans. Tom complains about how easy the task is due to Silas Phelps’ negligence. He insists that they saw off the leg of Jim’s bed that he is chained to instead of lifting it to free the chain simply because he doesn’t want to take the easy route. The two discuss ways that Jim can be freed, including hypothetical situations. Huck steals a shirt to send to Jim so he can make markings on it, as a diary wouldn’t be possible due to Jim’s illiteracy. Tom makes a fuss out of Huck stealing, especially when he takes a watermelon from the slave patch. Huck is forced to give the slaves a dime without telling them what it was for. However, Tom has Huck steal knives in the end</a:t>
            </a:r>
            <a:r>
              <a:rPr lang="en-US" dirty="0" smtClean="0"/>
              <a:t>.</a:t>
            </a:r>
          </a:p>
          <a:p>
            <a:r>
              <a:rPr lang="en-US" dirty="0"/>
              <a:t>"Huck Finn, did you ever hear of a prisoner having picks and shovels, and all the modern conveniences in his wardrobe to dig himself out with? Now I want to ask you- if you got any reasonableness in you at all-what kind of show would that give him to be a hero? Why, they might as well lend him the key and done with it. Picks and shovels-why, they wouldn't furnish '</a:t>
            </a:r>
            <a:r>
              <a:rPr lang="en-US" dirty="0" err="1"/>
              <a:t>em</a:t>
            </a:r>
            <a:r>
              <a:rPr lang="en-US" dirty="0"/>
              <a:t> to a king" (Twain 243).</a:t>
            </a:r>
          </a:p>
        </p:txBody>
      </p:sp>
    </p:spTree>
    <p:extLst>
      <p:ext uri="{BB962C8B-B14F-4D97-AF65-F5344CB8AC3E}">
        <p14:creationId xmlns:p14="http://schemas.microsoft.com/office/powerpoint/2010/main" val="3159201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85800"/>
          </a:xfrm>
        </p:spPr>
        <p:txBody>
          <a:bodyPr>
            <a:normAutofit/>
          </a:bodyPr>
          <a:lstStyle/>
          <a:p>
            <a:r>
              <a:rPr lang="en-US" dirty="0" smtClean="0"/>
              <a:t>Chapter 36</a:t>
            </a:r>
            <a:endParaRPr lang="en-US" dirty="0"/>
          </a:p>
        </p:txBody>
      </p:sp>
      <p:sp>
        <p:nvSpPr>
          <p:cNvPr id="3" name="Content Placeholder 2"/>
          <p:cNvSpPr>
            <a:spLocks noGrp="1"/>
          </p:cNvSpPr>
          <p:nvPr>
            <p:ph idx="1"/>
          </p:nvPr>
        </p:nvSpPr>
        <p:spPr>
          <a:xfrm>
            <a:off x="1306286" y="992777"/>
            <a:ext cx="10149840" cy="5708469"/>
          </a:xfrm>
        </p:spPr>
        <p:txBody>
          <a:bodyPr>
            <a:noAutofit/>
          </a:bodyPr>
          <a:lstStyle/>
          <a:p>
            <a:pPr lvl="0"/>
            <a:r>
              <a:rPr lang="en-AU" sz="2000" dirty="0" smtClean="0"/>
              <a:t>Huck and Tom start digging a hole to get into Jim’s cabin using only case-knives, but give up because it will take too long. They then argue about morals, and decide to stray away from the plan that Tom made originally, get a shovel and pick, and make their way to the underside of Jim’s bed. Huck and Tom wake Jim up, and tell him their plan to escape the farm, because straight up leaving is “</a:t>
            </a:r>
            <a:r>
              <a:rPr lang="en-AU" sz="2000" dirty="0" err="1" smtClean="0"/>
              <a:t>unregular</a:t>
            </a:r>
            <a:r>
              <a:rPr lang="en-AU" sz="2000" dirty="0" smtClean="0"/>
              <a:t>.” The next day, when Nat is giving Jim food, 11 dogs jump out from under the bed. Nat thinks Jim is a witch (warlock) and faints. When he wakes up, Tom convinces her that he needs to make a witch pie.</a:t>
            </a:r>
          </a:p>
          <a:p>
            <a:pPr lvl="0"/>
            <a:r>
              <a:rPr lang="en-AU" sz="2000" i="1" dirty="0"/>
              <a:t>“‘Now </a:t>
            </a:r>
            <a:r>
              <a:rPr lang="en-AU" sz="2000" dirty="0"/>
              <a:t>you’re </a:t>
            </a:r>
            <a:r>
              <a:rPr lang="en-AU" sz="2000" i="1" dirty="0"/>
              <a:t>talking</a:t>
            </a:r>
            <a:r>
              <a:rPr lang="en-AU" sz="2000" dirty="0"/>
              <a:t>!’ I says; ‘your head gets </a:t>
            </a:r>
            <a:r>
              <a:rPr lang="en-AU" sz="2000" dirty="0" err="1"/>
              <a:t>leveler</a:t>
            </a:r>
            <a:r>
              <a:rPr lang="en-AU" sz="2000" dirty="0"/>
              <a:t> and </a:t>
            </a:r>
            <a:r>
              <a:rPr lang="en-AU" sz="2000" dirty="0" err="1"/>
              <a:t>leveler</a:t>
            </a:r>
            <a:r>
              <a:rPr lang="en-AU" sz="2000" dirty="0"/>
              <a:t> all the time, Tom Sawyer,’ I says. ‘Picks is the thing, moral or no moral; and as for me I don’t care shucks for the morality of it, </a:t>
            </a:r>
            <a:r>
              <a:rPr lang="en-AU" sz="2000" dirty="0" err="1"/>
              <a:t>nohow</a:t>
            </a:r>
            <a:r>
              <a:rPr lang="en-AU" sz="2000" dirty="0"/>
              <a:t>. When I start in to steal a [slave]... I </a:t>
            </a:r>
            <a:r>
              <a:rPr lang="en-AU" sz="2000" dirty="0" err="1"/>
              <a:t>ain’t</a:t>
            </a:r>
            <a:r>
              <a:rPr lang="en-AU" sz="2000" dirty="0"/>
              <a:t> no ways particular how it’s done so it’s done. What I want is my [slave]... and if a pick’s the handiest thing, that’s the thing I’m going to dig that [slave]... out with; and I don’t give a dead rat what the authorities think about it </a:t>
            </a:r>
            <a:r>
              <a:rPr lang="en-AU" sz="2000" dirty="0" err="1"/>
              <a:t>nuther</a:t>
            </a:r>
            <a:r>
              <a:rPr lang="en-AU" sz="2000" dirty="0"/>
              <a:t>.’” (186)</a:t>
            </a:r>
            <a:endParaRPr lang="en-AU" sz="2000" dirty="0" smtClean="0"/>
          </a:p>
          <a:p>
            <a:pPr lvl="0"/>
            <a:endParaRPr lang="en-AU" sz="2800" dirty="0" smtClean="0"/>
          </a:p>
          <a:p>
            <a:pPr lvl="0"/>
            <a:endParaRPr lang="en-US" sz="2400" i="1" dirty="0"/>
          </a:p>
        </p:txBody>
      </p:sp>
    </p:spTree>
    <p:extLst>
      <p:ext uri="{BB962C8B-B14F-4D97-AF65-F5344CB8AC3E}">
        <p14:creationId xmlns:p14="http://schemas.microsoft.com/office/powerpoint/2010/main" val="19624768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85800"/>
          </a:xfrm>
        </p:spPr>
        <p:txBody>
          <a:bodyPr>
            <a:normAutofit/>
          </a:bodyPr>
          <a:lstStyle/>
          <a:p>
            <a:r>
              <a:rPr lang="en-US" dirty="0" smtClean="0"/>
              <a:t>Chapter 37</a:t>
            </a:r>
            <a:endParaRPr lang="en-US" dirty="0"/>
          </a:p>
        </p:txBody>
      </p:sp>
      <p:sp>
        <p:nvSpPr>
          <p:cNvPr id="3" name="Content Placeholder 2"/>
          <p:cNvSpPr>
            <a:spLocks noGrp="1"/>
          </p:cNvSpPr>
          <p:nvPr>
            <p:ph idx="1"/>
          </p:nvPr>
        </p:nvSpPr>
        <p:spPr>
          <a:xfrm>
            <a:off x="1039660" y="1219200"/>
            <a:ext cx="10346499" cy="5093918"/>
          </a:xfrm>
        </p:spPr>
        <p:txBody>
          <a:bodyPr>
            <a:noAutofit/>
          </a:bodyPr>
          <a:lstStyle/>
          <a:p>
            <a:pPr lvl="0"/>
            <a:r>
              <a:rPr lang="en-AU" sz="2400" dirty="0" smtClean="0"/>
              <a:t>Aunt Sally starts to notice everything has gone missing, and takes her anger out on the family, excluding Tom and Huck. At first she thinks rats stole everything, so the two secretly plug up all the rat-holes, which confuses Uncles Silas when he goes to do the same job.</a:t>
            </a:r>
            <a:r>
              <a:rPr lang="en-US" sz="2400" dirty="0" smtClean="0"/>
              <a:t> Next, the boys proceeded to make Aunt Sally lose her mind by stealing and returning the items. Lastly, they bake the witch-pie and pass it on to Jim.</a:t>
            </a:r>
          </a:p>
          <a:p>
            <a:r>
              <a:rPr lang="en-AU" sz="2400" dirty="0"/>
              <a:t>“We was very well satisfied with this business, and Tom allowed it was worth twice the trouble it took, because he said</a:t>
            </a:r>
            <a:r>
              <a:rPr lang="en-AU" sz="2400" i="1" dirty="0"/>
              <a:t> now</a:t>
            </a:r>
            <a:r>
              <a:rPr lang="en-AU" sz="2400" dirty="0"/>
              <a:t> she couldn’t ever count them spoons twice alike again to save her life; and wouldn’t believe she’d counted them right, if she </a:t>
            </a:r>
            <a:r>
              <a:rPr lang="en-AU" sz="2400" i="1" dirty="0"/>
              <a:t>did</a:t>
            </a:r>
            <a:r>
              <a:rPr lang="en-AU" sz="2400" dirty="0"/>
              <a:t>” (193).</a:t>
            </a:r>
            <a:endParaRPr lang="en-US" sz="4400" i="1" dirty="0"/>
          </a:p>
          <a:p>
            <a:pPr lvl="0"/>
            <a:endParaRPr lang="en-AU" sz="2800" dirty="0" smtClean="0"/>
          </a:p>
        </p:txBody>
      </p:sp>
    </p:spTree>
    <p:extLst>
      <p:ext uri="{BB962C8B-B14F-4D97-AF65-F5344CB8AC3E}">
        <p14:creationId xmlns:p14="http://schemas.microsoft.com/office/powerpoint/2010/main" val="24300430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90706"/>
          </a:xfrm>
        </p:spPr>
        <p:txBody>
          <a:bodyPr>
            <a:normAutofit fontScale="90000"/>
          </a:bodyPr>
          <a:lstStyle/>
          <a:p>
            <a:r>
              <a:rPr lang="en-US" dirty="0" smtClean="0"/>
              <a:t>Chapter 38</a:t>
            </a:r>
            <a:endParaRPr lang="en-US" dirty="0"/>
          </a:p>
        </p:txBody>
      </p:sp>
      <p:sp>
        <p:nvSpPr>
          <p:cNvPr id="3" name="Content Placeholder 2"/>
          <p:cNvSpPr>
            <a:spLocks noGrp="1"/>
          </p:cNvSpPr>
          <p:nvPr>
            <p:ph idx="1"/>
          </p:nvPr>
        </p:nvSpPr>
        <p:spPr>
          <a:xfrm>
            <a:off x="1292087" y="1560443"/>
            <a:ext cx="10212525" cy="4542183"/>
          </a:xfrm>
        </p:spPr>
        <p:txBody>
          <a:bodyPr>
            <a:normAutofit/>
          </a:bodyPr>
          <a:lstStyle/>
          <a:p>
            <a:r>
              <a:rPr lang="en-US" dirty="0"/>
              <a:t>Tom and Huck are continuing to carry out the events of Tom's book and their plan to free Jim. Tom insists that they make pens for their inscriptions they are working on so Huck and Tom have to go steal a grindstone to help make them.  Then Tom wanted Jim to make a Coat of Arms because he says every prisoner has one and then goes on explaining what a Coat of Arms is to him. Jim then inscribed a sentence about himself and his Coat of Arms on their wall. Finally Tom explains to Jim everything he needs to be as a prisoner, he says Jim needs a plant that he will water with his tears. Jim is against all the unnecessary amount of trouble Tom causes even though Tom thinks his ideas are beneficial for everyone. </a:t>
            </a:r>
            <a:endParaRPr lang="en-US" dirty="0" smtClean="0"/>
          </a:p>
          <a:p>
            <a:r>
              <a:rPr lang="en-US" dirty="0"/>
              <a:t>“It was most pesky tedious hard work and slow, and didn’t give my hands no show to get well of the sores, and we didn’t seem to make no headway, hardly;’’  (Twain 259)</a:t>
            </a:r>
            <a:endParaRPr lang="en-US" dirty="0"/>
          </a:p>
        </p:txBody>
      </p:sp>
    </p:spTree>
    <p:extLst>
      <p:ext uri="{BB962C8B-B14F-4D97-AF65-F5344CB8AC3E}">
        <p14:creationId xmlns:p14="http://schemas.microsoft.com/office/powerpoint/2010/main" val="286619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85800"/>
          </a:xfrm>
        </p:spPr>
        <p:txBody>
          <a:bodyPr>
            <a:normAutofit/>
          </a:bodyPr>
          <a:lstStyle/>
          <a:p>
            <a:r>
              <a:rPr lang="en-US" dirty="0" smtClean="0"/>
              <a:t>Chapter 3</a:t>
            </a:r>
            <a:endParaRPr lang="en-US" dirty="0"/>
          </a:p>
        </p:txBody>
      </p:sp>
      <p:sp>
        <p:nvSpPr>
          <p:cNvPr id="3" name="Content Placeholder 2"/>
          <p:cNvSpPr>
            <a:spLocks noGrp="1"/>
          </p:cNvSpPr>
          <p:nvPr>
            <p:ph idx="1"/>
          </p:nvPr>
        </p:nvSpPr>
        <p:spPr>
          <a:xfrm>
            <a:off x="1981200" y="1447800"/>
            <a:ext cx="8229600" cy="5126736"/>
          </a:xfrm>
        </p:spPr>
        <p:txBody>
          <a:bodyPr>
            <a:normAutofit/>
          </a:bodyPr>
          <a:lstStyle/>
          <a:p>
            <a:pPr lvl="0"/>
            <a:r>
              <a:rPr lang="en-US" sz="2400" dirty="0"/>
              <a:t>Plot: Miss Watson tries to explain prayers to Huck. Rumor that Huck’s Pa has been found dead, but it later turns out to be a woman dressed as a man. The gang disbands after no robbing or murdering actually happens. Huck tells the reader about game they play where they raid picnics and pretend they are raiding a caravan of Arabs and Spaniards. </a:t>
            </a:r>
          </a:p>
          <a:p>
            <a:endParaRPr lang="en-US" sz="2400" dirty="0"/>
          </a:p>
          <a:p>
            <a:r>
              <a:rPr lang="en-US" sz="2400" dirty="0"/>
              <a:t>Quote: “I went and told the widow about it, and she said the thing a body could get by praying for it was “spiritual gifts”. This was too many for me…” (11)</a:t>
            </a:r>
          </a:p>
          <a:p>
            <a:endParaRPr lang="en-US" dirty="0"/>
          </a:p>
        </p:txBody>
      </p:sp>
    </p:spTree>
    <p:extLst>
      <p:ext uri="{BB962C8B-B14F-4D97-AF65-F5344CB8AC3E}">
        <p14:creationId xmlns:p14="http://schemas.microsoft.com/office/powerpoint/2010/main" val="4274074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40811"/>
          </a:xfrm>
        </p:spPr>
        <p:txBody>
          <a:bodyPr>
            <a:normAutofit fontScale="90000"/>
          </a:bodyPr>
          <a:lstStyle/>
          <a:p>
            <a:r>
              <a:rPr lang="en-US" dirty="0" smtClean="0"/>
              <a:t>Chapter 39</a:t>
            </a:r>
            <a:endParaRPr lang="en-US" dirty="0"/>
          </a:p>
        </p:txBody>
      </p:sp>
      <p:sp>
        <p:nvSpPr>
          <p:cNvPr id="3" name="Content Placeholder 2"/>
          <p:cNvSpPr>
            <a:spLocks noGrp="1"/>
          </p:cNvSpPr>
          <p:nvPr>
            <p:ph idx="1"/>
          </p:nvPr>
        </p:nvSpPr>
        <p:spPr>
          <a:xfrm>
            <a:off x="894522" y="1520687"/>
            <a:ext cx="10232403" cy="4400475"/>
          </a:xfrm>
        </p:spPr>
        <p:txBody>
          <a:bodyPr>
            <a:normAutofit/>
          </a:bodyPr>
          <a:lstStyle/>
          <a:p>
            <a:r>
              <a:rPr lang="en-US" dirty="0"/>
              <a:t>Huck and Tom continue to come up with their outrageous plan to free Jim from the captivity. The two boys decide to put snakes inside Jim’s shed. They gather the snakes and keep them in a bag in their room. All goes according to plan until the bag slips open and some of the snakes run loose around the house. Aunt Sally beats the boys every time she finds a snake. Jim is following through with all the boys have told him to do, even though he thinks none of it is necessary. Tom tells Huck that they need to warn Jim’s captors of their plan. Huck thinks this is insane, but Tom explains that in his book there’s always someone spying and figuring out the plans. They leave warning notes and begin the final preparations of the plan</a:t>
            </a:r>
            <a:r>
              <a:rPr lang="en-US" dirty="0" smtClean="0"/>
              <a:t>.</a:t>
            </a:r>
          </a:p>
          <a:p>
            <a:r>
              <a:rPr lang="en-US" dirty="0"/>
              <a:t>“‘But </a:t>
            </a:r>
            <a:r>
              <a:rPr lang="en-US" dirty="0" err="1"/>
              <a:t>looky</a:t>
            </a:r>
            <a:r>
              <a:rPr lang="en-US" dirty="0"/>
              <a:t> here Tom, what do we want to warn anybody for that something’s up? Let them find it out for themselves…’ ‘But you can’t depend on them. It’s the way they’ve acted from the very start---left us to do everything… So If we don’t give them notice there won’t be nobody nor nothing to interfere with us’” (Twain 267)</a:t>
            </a:r>
            <a:endParaRPr lang="en-US" dirty="0"/>
          </a:p>
        </p:txBody>
      </p:sp>
    </p:spTree>
    <p:extLst>
      <p:ext uri="{BB962C8B-B14F-4D97-AF65-F5344CB8AC3E}">
        <p14:creationId xmlns:p14="http://schemas.microsoft.com/office/powerpoint/2010/main" val="20817784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65863"/>
          </a:xfrm>
        </p:spPr>
        <p:txBody>
          <a:bodyPr>
            <a:normAutofit fontScale="90000"/>
          </a:bodyPr>
          <a:lstStyle/>
          <a:p>
            <a:r>
              <a:rPr lang="en-US" dirty="0" smtClean="0"/>
              <a:t>Chapter 40</a:t>
            </a:r>
            <a:endParaRPr lang="en-US" dirty="0"/>
          </a:p>
        </p:txBody>
      </p:sp>
      <p:sp>
        <p:nvSpPr>
          <p:cNvPr id="3" name="Content Placeholder 2"/>
          <p:cNvSpPr>
            <a:spLocks noGrp="1"/>
          </p:cNvSpPr>
          <p:nvPr>
            <p:ph idx="1"/>
          </p:nvPr>
        </p:nvSpPr>
        <p:spPr>
          <a:xfrm>
            <a:off x="2589212" y="1415441"/>
            <a:ext cx="8915400" cy="4495781"/>
          </a:xfrm>
        </p:spPr>
        <p:txBody>
          <a:bodyPr>
            <a:normAutofit fontScale="92500"/>
          </a:bodyPr>
          <a:lstStyle/>
          <a:p>
            <a:r>
              <a:rPr lang="en-US" dirty="0"/>
              <a:t>Huck and Tom get their final preparations ready. Huck is caught by aunt Sally as he is returning from the cellar. Aunt Sally has Huck sit and wait for her to deal with him. As Huck is waiting he sees an army of farmers with their guns. Huck is finally released by Aunt Sally and is able to escape to Tom and tell him about the farmers. He urges them to leave right away but Tom talks about waiting longer and that it’s not the right time. As they are leaving Tom’s pants get caught and make a noise catching the attention of the men. The men start to shoot at Tom, Huck, and Jim as they run for the boat. Once on the boat and in the middle of the river Huck tells Jim that he is a free man again. Tom is happy because he got a bullet in his leg. Jim is concerned for Tom which causes Huck to truly believe that he is a white man on the inside</a:t>
            </a:r>
            <a:r>
              <a:rPr lang="en-US" dirty="0" smtClean="0"/>
              <a:t>.</a:t>
            </a:r>
          </a:p>
          <a:p>
            <a:r>
              <a:rPr lang="en-US" dirty="0"/>
              <a:t>“ ‘Would he say </a:t>
            </a:r>
            <a:r>
              <a:rPr lang="en-US" dirty="0" err="1"/>
              <a:t>dat</a:t>
            </a:r>
            <a:r>
              <a:rPr lang="en-US" dirty="0"/>
              <a:t>? You </a:t>
            </a:r>
            <a:r>
              <a:rPr lang="en-US" i="1" dirty="0"/>
              <a:t>bet </a:t>
            </a:r>
            <a:r>
              <a:rPr lang="en-US" dirty="0"/>
              <a:t>he wouldn’t! </a:t>
            </a:r>
            <a:r>
              <a:rPr lang="en-US" i="1" dirty="0"/>
              <a:t>Well</a:t>
            </a:r>
            <a:r>
              <a:rPr lang="en-US" dirty="0"/>
              <a:t>, den, is </a:t>
            </a:r>
            <a:r>
              <a:rPr lang="en-US" i="1" dirty="0"/>
              <a:t>Jim </a:t>
            </a:r>
            <a:r>
              <a:rPr lang="en-US" dirty="0" err="1"/>
              <a:t>gwyne</a:t>
            </a:r>
            <a:r>
              <a:rPr lang="en-US" dirty="0"/>
              <a:t> to say it? No, </a:t>
            </a:r>
            <a:r>
              <a:rPr lang="en-US" dirty="0" err="1"/>
              <a:t>sah</a:t>
            </a:r>
            <a:r>
              <a:rPr lang="en-US" dirty="0"/>
              <a:t>-I </a:t>
            </a:r>
            <a:r>
              <a:rPr lang="en-US" dirty="0" err="1"/>
              <a:t>doan</a:t>
            </a:r>
            <a:r>
              <a:rPr lang="en-US" dirty="0"/>
              <a:t>’ budge a step </a:t>
            </a:r>
            <a:r>
              <a:rPr lang="en-US" dirty="0" err="1"/>
              <a:t>out’n</a:t>
            </a:r>
            <a:r>
              <a:rPr lang="en-US" dirty="0"/>
              <a:t> dis place ‘</a:t>
            </a:r>
            <a:r>
              <a:rPr lang="en-US" dirty="0" err="1"/>
              <a:t>dout</a:t>
            </a:r>
            <a:r>
              <a:rPr lang="en-US" dirty="0"/>
              <a:t> a </a:t>
            </a:r>
            <a:r>
              <a:rPr lang="en-US" i="1" dirty="0"/>
              <a:t>doctor</a:t>
            </a:r>
            <a:r>
              <a:rPr lang="en-US" dirty="0"/>
              <a:t>; not if for </a:t>
            </a:r>
            <a:r>
              <a:rPr lang="en-US" dirty="0" err="1"/>
              <a:t>fourty</a:t>
            </a:r>
            <a:r>
              <a:rPr lang="en-US" dirty="0"/>
              <a:t> year!’</a:t>
            </a:r>
          </a:p>
          <a:p>
            <a:r>
              <a:rPr lang="en-US" dirty="0"/>
              <a:t>I </a:t>
            </a:r>
            <a:r>
              <a:rPr lang="en-US" dirty="0" err="1"/>
              <a:t>knowed</a:t>
            </a:r>
            <a:r>
              <a:rPr lang="en-US" dirty="0"/>
              <a:t> he was white inside, and </a:t>
            </a:r>
            <a:r>
              <a:rPr lang="en-US" dirty="0" err="1"/>
              <a:t>i</a:t>
            </a:r>
            <a:r>
              <a:rPr lang="en-US" dirty="0"/>
              <a:t> reckoned he’d say what he did say-so it was all right now, and </a:t>
            </a:r>
            <a:r>
              <a:rPr lang="en-US" dirty="0" err="1"/>
              <a:t>i</a:t>
            </a:r>
            <a:r>
              <a:rPr lang="en-US" dirty="0"/>
              <a:t> told Tom </a:t>
            </a:r>
            <a:r>
              <a:rPr lang="en-US" dirty="0" err="1"/>
              <a:t>i</a:t>
            </a:r>
            <a:r>
              <a:rPr lang="en-US" dirty="0"/>
              <a:t> was a-going for a doctor.” (</a:t>
            </a:r>
            <a:r>
              <a:rPr lang="en-US" dirty="0" err="1"/>
              <a:t>pg</a:t>
            </a:r>
            <a:r>
              <a:rPr lang="en-US" dirty="0"/>
              <a:t> 275)</a:t>
            </a:r>
          </a:p>
        </p:txBody>
      </p:sp>
    </p:spTree>
    <p:extLst>
      <p:ext uri="{BB962C8B-B14F-4D97-AF65-F5344CB8AC3E}">
        <p14:creationId xmlns:p14="http://schemas.microsoft.com/office/powerpoint/2010/main" val="2734707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440602"/>
          </a:xfrm>
        </p:spPr>
        <p:txBody>
          <a:bodyPr>
            <a:normAutofit fontScale="90000"/>
          </a:bodyPr>
          <a:lstStyle/>
          <a:p>
            <a:r>
              <a:rPr lang="en-US" dirty="0" smtClean="0"/>
              <a:t>Chapter 41</a:t>
            </a:r>
            <a:endParaRPr lang="en-US" dirty="0"/>
          </a:p>
        </p:txBody>
      </p:sp>
      <p:sp>
        <p:nvSpPr>
          <p:cNvPr id="3" name="Content Placeholder 2"/>
          <p:cNvSpPr>
            <a:spLocks noGrp="1"/>
          </p:cNvSpPr>
          <p:nvPr>
            <p:ph idx="1"/>
          </p:nvPr>
        </p:nvSpPr>
        <p:spPr>
          <a:xfrm>
            <a:off x="1290181" y="1390389"/>
            <a:ext cx="10214431" cy="4520833"/>
          </a:xfrm>
        </p:spPr>
        <p:txBody>
          <a:bodyPr/>
          <a:lstStyle/>
          <a:p>
            <a:r>
              <a:rPr lang="en-US" dirty="0"/>
              <a:t>After Huck realizes that Tom has been shot he finds a doctor to help treat the wound, telling him that Tom shot himself in his sleep. In the morning however Huck finds that the doctor isn't at the office. Shortly after he bumps into Uncle Silas who takes Huck back to Aunt Sally. Then Old Mrs. Hotchkiss talks for a very </a:t>
            </a:r>
            <a:r>
              <a:rPr lang="en-US" dirty="0" err="1"/>
              <a:t>very</a:t>
            </a:r>
            <a:r>
              <a:rPr lang="en-US" dirty="0"/>
              <a:t> </a:t>
            </a:r>
            <a:r>
              <a:rPr lang="en-US" dirty="0" err="1"/>
              <a:t>very</a:t>
            </a:r>
            <a:r>
              <a:rPr lang="en-US" dirty="0"/>
              <a:t> long time </a:t>
            </a:r>
            <a:r>
              <a:rPr lang="en-US" dirty="0" err="1"/>
              <a:t>s’I</a:t>
            </a:r>
            <a:r>
              <a:rPr lang="en-US" dirty="0"/>
              <a:t>. She and the rest of the house members talk about how confused they were about all that had occurred during Jim’s escape. After, Huck tells aunt sally about what they did during the night they escaped with Jim (lying of course). She forgives him but starts to worry about “Sid” (Aka Tom). So after sending Uncle Silas to look for Tom, to no avail, she tucks Huck in and pleads he wont leave tonight. So for her sake he decides not to. He does sneak out 3 times however, but only to check up on her</a:t>
            </a:r>
            <a:r>
              <a:rPr lang="en-US" dirty="0" smtClean="0"/>
              <a:t>.</a:t>
            </a:r>
          </a:p>
          <a:p>
            <a:r>
              <a:rPr lang="en-US" dirty="0"/>
              <a:t>“‘The door </a:t>
            </a:r>
            <a:r>
              <a:rPr lang="en-US" dirty="0" err="1"/>
              <a:t>ain’t</a:t>
            </a:r>
            <a:r>
              <a:rPr lang="en-US" dirty="0"/>
              <a:t> going to be locked, Tom, and there’s the window and the rod; but you’ll be good, won’t you? And you won’t go? For my sake.’ Laws knows </a:t>
            </a:r>
            <a:r>
              <a:rPr lang="en-US" dirty="0" err="1"/>
              <a:t>i</a:t>
            </a:r>
            <a:r>
              <a:rPr lang="en-US" dirty="0"/>
              <a:t> wanted to go bad enough to see about Tom, and was all intending to go; but after that </a:t>
            </a:r>
            <a:r>
              <a:rPr lang="en-US" dirty="0" err="1"/>
              <a:t>i</a:t>
            </a:r>
            <a:r>
              <a:rPr lang="en-US" dirty="0"/>
              <a:t> wouldn’t ‘a’ went, not for kingdoms”(282).</a:t>
            </a:r>
          </a:p>
        </p:txBody>
      </p:sp>
    </p:spTree>
    <p:extLst>
      <p:ext uri="{BB962C8B-B14F-4D97-AF65-F5344CB8AC3E}">
        <p14:creationId xmlns:p14="http://schemas.microsoft.com/office/powerpoint/2010/main" val="19399949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6394"/>
          </a:xfrm>
        </p:spPr>
        <p:txBody>
          <a:bodyPr/>
          <a:lstStyle/>
          <a:p>
            <a:r>
              <a:rPr lang="en-US" dirty="0" smtClean="0"/>
              <a:t>Chapter 42</a:t>
            </a:r>
            <a:endParaRPr lang="en-US" dirty="0"/>
          </a:p>
        </p:txBody>
      </p:sp>
      <p:sp>
        <p:nvSpPr>
          <p:cNvPr id="3" name="Content Placeholder 2"/>
          <p:cNvSpPr>
            <a:spLocks noGrp="1"/>
          </p:cNvSpPr>
          <p:nvPr>
            <p:ph idx="1"/>
          </p:nvPr>
        </p:nvSpPr>
        <p:spPr>
          <a:xfrm>
            <a:off x="2589212" y="1848678"/>
            <a:ext cx="8915400" cy="4062544"/>
          </a:xfrm>
        </p:spPr>
        <p:txBody>
          <a:bodyPr>
            <a:normAutofit/>
          </a:bodyPr>
          <a:lstStyle/>
          <a:p>
            <a:r>
              <a:rPr lang="en-US" sz="2800" dirty="0" smtClean="0"/>
              <a:t>They want to hang Jim, but they don’t because he risked his life to save Tom. We find out the Miss Watson has died, and in her will, she frees Jim. </a:t>
            </a:r>
          </a:p>
          <a:p>
            <a:r>
              <a:rPr lang="en-US" sz="2800" dirty="0"/>
              <a:t>"They </a:t>
            </a:r>
            <a:r>
              <a:rPr lang="en-US" sz="2800" dirty="0" err="1"/>
              <a:t>hain't</a:t>
            </a:r>
            <a:r>
              <a:rPr lang="en-US" sz="2800" dirty="0"/>
              <a:t> no RIGHT to shut him up! SHOVE!—and don't you lose a minute. Turn him loose! He </a:t>
            </a:r>
            <a:r>
              <a:rPr lang="en-US" sz="2800" dirty="0" err="1"/>
              <a:t>ain't</a:t>
            </a:r>
            <a:r>
              <a:rPr lang="en-US" sz="2800" dirty="0"/>
              <a:t> no slave; he's as free as any </a:t>
            </a:r>
            <a:r>
              <a:rPr lang="en-US" sz="2800" dirty="0" err="1"/>
              <a:t>cretur</a:t>
            </a:r>
            <a:r>
              <a:rPr lang="en-US" sz="2800" dirty="0"/>
              <a:t> that walks this earth!" </a:t>
            </a:r>
            <a:endParaRPr lang="en-US" sz="2800" dirty="0"/>
          </a:p>
        </p:txBody>
      </p:sp>
    </p:spTree>
    <p:extLst>
      <p:ext uri="{BB962C8B-B14F-4D97-AF65-F5344CB8AC3E}">
        <p14:creationId xmlns:p14="http://schemas.microsoft.com/office/powerpoint/2010/main" val="35334098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10972800" cy="533400"/>
          </a:xfrm>
        </p:spPr>
        <p:txBody>
          <a:bodyPr>
            <a:normAutofit fontScale="90000"/>
          </a:bodyPr>
          <a:lstStyle/>
          <a:p>
            <a:r>
              <a:rPr lang="en-US" dirty="0" smtClean="0"/>
              <a:t>Chapter the last</a:t>
            </a:r>
            <a:endParaRPr lang="en-US" dirty="0"/>
          </a:p>
        </p:txBody>
      </p:sp>
      <p:sp>
        <p:nvSpPr>
          <p:cNvPr id="3" name="Content Placeholder 2"/>
          <p:cNvSpPr>
            <a:spLocks noGrp="1"/>
          </p:cNvSpPr>
          <p:nvPr>
            <p:ph idx="1"/>
          </p:nvPr>
        </p:nvSpPr>
        <p:spPr>
          <a:xfrm>
            <a:off x="609600" y="1447800"/>
            <a:ext cx="10972800" cy="5126736"/>
          </a:xfrm>
        </p:spPr>
        <p:txBody>
          <a:bodyPr>
            <a:normAutofit/>
          </a:bodyPr>
          <a:lstStyle/>
          <a:p>
            <a:r>
              <a:rPr lang="en-US" sz="2400" dirty="0"/>
              <a:t>Tom decides that he is going to repay Jim and make sure he is known as a hero. </a:t>
            </a:r>
            <a:r>
              <a:rPr lang="en-US" sz="2400" dirty="0" smtClean="0"/>
              <a:t>Tom </a:t>
            </a:r>
            <a:r>
              <a:rPr lang="en-US" sz="2400" dirty="0"/>
              <a:t>gives him $40, and Jim says that the omen of a hairy chest bringing riches is true. </a:t>
            </a:r>
            <a:r>
              <a:rPr lang="en-US" sz="2400" dirty="0" smtClean="0"/>
              <a:t>Tom </a:t>
            </a:r>
            <a:r>
              <a:rPr lang="en-US" sz="2400" dirty="0"/>
              <a:t>wears the bullet around his neck. </a:t>
            </a:r>
            <a:r>
              <a:rPr lang="en-US" sz="2400" dirty="0" smtClean="0"/>
              <a:t>Huck </a:t>
            </a:r>
            <a:r>
              <a:rPr lang="en-US" sz="2400" dirty="0"/>
              <a:t>thinks that his Pa has taken/spent all the money by know, but Jim tells him that is not possible because the dead body they found in the first house (the one that Jim would not let Huck see the face of), was actually the dead body of </a:t>
            </a:r>
            <a:r>
              <a:rPr lang="en-US" sz="2400" dirty="0" smtClean="0"/>
              <a:t>Pa. Huck </a:t>
            </a:r>
            <a:r>
              <a:rPr lang="en-US" sz="2400" dirty="0"/>
              <a:t>says that he has nothing more to write about, and that he is “rotten glad”, because writing a book is hard. He decides to head out west because Aunt Sally is trying to civilize him, and he does not want </a:t>
            </a:r>
            <a:r>
              <a:rPr lang="en-US" sz="2400" dirty="0" smtClean="0"/>
              <a:t>that.</a:t>
            </a:r>
          </a:p>
          <a:p>
            <a:endParaRPr lang="en-US" sz="2400" dirty="0"/>
          </a:p>
          <a:p>
            <a:r>
              <a:rPr lang="en-US" sz="2400" dirty="0" smtClean="0"/>
              <a:t>Quote: “she’s going to adopt me and </a:t>
            </a:r>
            <a:r>
              <a:rPr lang="en-US" sz="2400" dirty="0" err="1" smtClean="0"/>
              <a:t>sivilize</a:t>
            </a:r>
            <a:r>
              <a:rPr lang="en-US" sz="2400" dirty="0" smtClean="0"/>
              <a:t> me, and I can’t stand it. I been there before”. </a:t>
            </a:r>
            <a:endParaRPr lang="en-US" sz="2400" dirty="0"/>
          </a:p>
        </p:txBody>
      </p:sp>
    </p:spTree>
    <p:extLst>
      <p:ext uri="{BB962C8B-B14F-4D97-AF65-F5344CB8AC3E}">
        <p14:creationId xmlns:p14="http://schemas.microsoft.com/office/powerpoint/2010/main" val="1738687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6440" y="152400"/>
            <a:ext cx="8229600" cy="609600"/>
          </a:xfrm>
        </p:spPr>
        <p:txBody>
          <a:bodyPr>
            <a:normAutofit fontScale="90000"/>
          </a:bodyPr>
          <a:lstStyle/>
          <a:p>
            <a:r>
              <a:rPr lang="en-US" dirty="0" smtClean="0"/>
              <a:t>Chapter 4</a:t>
            </a:r>
            <a:endParaRPr lang="en-US" dirty="0"/>
          </a:p>
        </p:txBody>
      </p:sp>
      <p:sp>
        <p:nvSpPr>
          <p:cNvPr id="3" name="Content Placeholder 2"/>
          <p:cNvSpPr>
            <a:spLocks noGrp="1"/>
          </p:cNvSpPr>
          <p:nvPr>
            <p:ph idx="1"/>
          </p:nvPr>
        </p:nvSpPr>
        <p:spPr>
          <a:xfrm>
            <a:off x="1981200" y="1371600"/>
            <a:ext cx="8229600" cy="5202936"/>
          </a:xfrm>
        </p:spPr>
        <p:txBody>
          <a:bodyPr>
            <a:normAutofit fontScale="92500" lnSpcReduction="20000"/>
          </a:bodyPr>
          <a:lstStyle/>
          <a:p>
            <a:pPr lvl="0"/>
            <a:r>
              <a:rPr lang="en-US" sz="3200" dirty="0"/>
              <a:t>Plot: Huck going to school and accepting his religious and school education. He sees the boot with the cross in the snow, gets Judge Thatcher to take control of the money he has. Jim has the oracle ox hairball and tells Huck that there are two angels surrounding Pa (one good, one bad), but that Huck is safe for right now. Pa is in Huck’s room.</a:t>
            </a:r>
          </a:p>
          <a:p>
            <a:endParaRPr lang="en-US" sz="3200" dirty="0"/>
          </a:p>
          <a:p>
            <a:r>
              <a:rPr lang="en-US" sz="3200" dirty="0"/>
              <a:t>Quote: “I liked the old ways best, but I was getting so I liked the new ones too, a little bit” (15). </a:t>
            </a:r>
          </a:p>
          <a:p>
            <a:endParaRPr lang="en-US" dirty="0"/>
          </a:p>
        </p:txBody>
      </p:sp>
    </p:spTree>
    <p:extLst>
      <p:ext uri="{BB962C8B-B14F-4D97-AF65-F5344CB8AC3E}">
        <p14:creationId xmlns:p14="http://schemas.microsoft.com/office/powerpoint/2010/main" val="141264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8229600" cy="533400"/>
          </a:xfrm>
        </p:spPr>
        <p:txBody>
          <a:bodyPr>
            <a:normAutofit fontScale="90000"/>
          </a:bodyPr>
          <a:lstStyle/>
          <a:p>
            <a:r>
              <a:rPr lang="en-US" dirty="0" smtClean="0"/>
              <a:t>Chapter 5</a:t>
            </a:r>
            <a:endParaRPr lang="en-US" dirty="0"/>
          </a:p>
        </p:txBody>
      </p:sp>
      <p:sp>
        <p:nvSpPr>
          <p:cNvPr id="3" name="Content Placeholder 2"/>
          <p:cNvSpPr>
            <a:spLocks noGrp="1"/>
          </p:cNvSpPr>
          <p:nvPr>
            <p:ph idx="1"/>
          </p:nvPr>
        </p:nvSpPr>
        <p:spPr>
          <a:xfrm>
            <a:off x="1981200" y="1219200"/>
            <a:ext cx="8229600" cy="5355336"/>
          </a:xfrm>
        </p:spPr>
        <p:txBody>
          <a:bodyPr>
            <a:normAutofit/>
          </a:bodyPr>
          <a:lstStyle/>
          <a:p>
            <a:pPr lvl="0"/>
            <a:r>
              <a:rPr lang="en-US" sz="2400" dirty="0"/>
              <a:t>Plot: Pa returns to see Huck, and is not very impressed by his clothes, and education. Pa goes to the Judge to get the money back, after Huck tells him he is not really rich (even though he technically is, but Thatcher has control of the money). Pa says he is trying to change, so the new judge takes him in and helps him. Pa then later gets drunk and goes back to normal. Thatcher claims the only real way Pa will be reformed is with a shotgun. </a:t>
            </a:r>
          </a:p>
          <a:p>
            <a:endParaRPr lang="en-US" sz="2400" dirty="0"/>
          </a:p>
          <a:p>
            <a:r>
              <a:rPr lang="en-US" sz="2400" dirty="0"/>
              <a:t>Quote: “I’ll learn people to bring up a boy to put on airs over his own father and let on to be </a:t>
            </a:r>
            <a:r>
              <a:rPr lang="en-US" sz="2400" dirty="0" err="1"/>
              <a:t>better’n</a:t>
            </a:r>
            <a:r>
              <a:rPr lang="en-US" sz="2400" dirty="0"/>
              <a:t> what he is” (19). </a:t>
            </a:r>
          </a:p>
          <a:p>
            <a:pPr marL="0" indent="0">
              <a:buNone/>
            </a:pPr>
            <a:endParaRPr lang="en-US" dirty="0"/>
          </a:p>
        </p:txBody>
      </p:sp>
    </p:spTree>
    <p:extLst>
      <p:ext uri="{BB962C8B-B14F-4D97-AF65-F5344CB8AC3E}">
        <p14:creationId xmlns:p14="http://schemas.microsoft.com/office/powerpoint/2010/main" val="4125788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6</a:t>
            </a:r>
            <a:endParaRPr lang="en-US" dirty="0"/>
          </a:p>
        </p:txBody>
      </p:sp>
      <p:sp>
        <p:nvSpPr>
          <p:cNvPr id="3" name="Content Placeholder 2"/>
          <p:cNvSpPr>
            <a:spLocks noGrp="1"/>
          </p:cNvSpPr>
          <p:nvPr>
            <p:ph idx="1"/>
          </p:nvPr>
        </p:nvSpPr>
        <p:spPr>
          <a:xfrm>
            <a:off x="1654934" y="1616765"/>
            <a:ext cx="8915400" cy="4704522"/>
          </a:xfrm>
        </p:spPr>
        <p:txBody>
          <a:bodyPr>
            <a:normAutofit fontScale="92500"/>
          </a:bodyPr>
          <a:lstStyle/>
          <a:p>
            <a:r>
              <a:rPr lang="en-US" sz="2400" dirty="0"/>
              <a:t>Pap sues Judge Thatcher for Huck's money. Pap then kidnaps Huck and takes him to a cabin in the woods and locks him in there. Pap continues to drink and stumble around. Eventually Huck finds a way to escape with a saw because there is a hole he can cut into. Before he could finish cutting a hole in the wall and escaping, Pap returns and chases him around with a knife. Once Pap has passed out, Huck is there pointing a gun at him, just standing there: </a:t>
            </a:r>
            <a:endParaRPr lang="en-US" sz="2400" b="0" dirty="0" smtClean="0">
              <a:effectLst/>
            </a:endParaRPr>
          </a:p>
          <a:p>
            <a:r>
              <a:rPr lang="en-US" sz="2400" dirty="0"/>
              <a:t>Quote: “I judged he would be blind drunk in about an hour, and then I would steal the key, or saw myself out, one or </a:t>
            </a:r>
            <a:r>
              <a:rPr lang="en-US" sz="2400" dirty="0" err="1"/>
              <a:t>t’other</a:t>
            </a:r>
            <a:r>
              <a:rPr lang="en-US" sz="2400" dirty="0"/>
              <a:t>. He drank and drank, and tumbled down by his blankets by and by; but luck didn't run my way.” (28)</a:t>
            </a:r>
            <a:endParaRPr lang="en-US" sz="2400" b="0" dirty="0" smtClean="0">
              <a:effectLst/>
            </a:endParaRPr>
          </a:p>
          <a:p>
            <a:endParaRPr lang="en-US" dirty="0"/>
          </a:p>
        </p:txBody>
      </p:sp>
    </p:spTree>
    <p:extLst>
      <p:ext uri="{BB962C8B-B14F-4D97-AF65-F5344CB8AC3E}">
        <p14:creationId xmlns:p14="http://schemas.microsoft.com/office/powerpoint/2010/main" val="33751124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7</a:t>
            </a:r>
            <a:endParaRPr lang="en-US" dirty="0"/>
          </a:p>
        </p:txBody>
      </p:sp>
      <p:sp>
        <p:nvSpPr>
          <p:cNvPr id="3" name="Content Placeholder 2"/>
          <p:cNvSpPr>
            <a:spLocks noGrp="1"/>
          </p:cNvSpPr>
          <p:nvPr>
            <p:ph idx="1"/>
          </p:nvPr>
        </p:nvSpPr>
        <p:spPr>
          <a:xfrm>
            <a:off x="1565480" y="1676400"/>
            <a:ext cx="9814823" cy="4704522"/>
          </a:xfrm>
        </p:spPr>
        <p:txBody>
          <a:bodyPr>
            <a:normAutofit/>
          </a:bodyPr>
          <a:lstStyle/>
          <a:p>
            <a:r>
              <a:rPr lang="en-US" sz="2000" dirty="0"/>
              <a:t>Pap wakes up after his drunk rage and tells Huck to check if any fish were caught in the river. Huck finds a canoe floating in the water and decides to hide it. When Pap leaves, Huck finishes sawing the hole in the wall. He takes everything of value from the cabin and places it in the canoe. He then covers up the hole, shoots a wild pig and spreads its blood on the floor, destroys the door with an ax, and makes it seem like people came to rob the cabin and killed him. Huck goes to the canoe and plans to row to Jackson’s Island without Pap seeing. When Pap leaves, Huck quietly makes his way and arrives without being seen.</a:t>
            </a:r>
            <a:endParaRPr lang="en-US" sz="2000" b="0" dirty="0" smtClean="0">
              <a:effectLst/>
            </a:endParaRPr>
          </a:p>
          <a:p>
            <a:r>
              <a:rPr lang="en-US" sz="2000" dirty="0"/>
              <a:t>Quote: “I says to myself, they’ll follow the track of the </a:t>
            </a:r>
            <a:r>
              <a:rPr lang="en-US" sz="2000" dirty="0" err="1"/>
              <a:t>sackful</a:t>
            </a:r>
            <a:r>
              <a:rPr lang="en-US" sz="2000" dirty="0"/>
              <a:t> of rocks to the shore and then drag the river for me. And they’ll follow that meal track to the lake and go browsing down the creek that leads out of it to find the robbers that killed me and took the things” (34).</a:t>
            </a:r>
            <a:r>
              <a:rPr lang="en-US" dirty="0"/>
              <a:t/>
            </a:r>
            <a:br>
              <a:rPr lang="en-US" dirty="0"/>
            </a:br>
            <a:endParaRPr lang="en-US" b="0" dirty="0" smtClean="0">
              <a:effectLst/>
            </a:endParaRPr>
          </a:p>
        </p:txBody>
      </p:sp>
    </p:spTree>
    <p:extLst>
      <p:ext uri="{BB962C8B-B14F-4D97-AF65-F5344CB8AC3E}">
        <p14:creationId xmlns:p14="http://schemas.microsoft.com/office/powerpoint/2010/main" val="389113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16175"/>
          </a:xfrm>
        </p:spPr>
        <p:txBody>
          <a:bodyPr/>
          <a:lstStyle/>
          <a:p>
            <a:r>
              <a:rPr lang="en-US" dirty="0" smtClean="0"/>
              <a:t>Chapter 8</a:t>
            </a:r>
            <a:endParaRPr lang="en-US" dirty="0"/>
          </a:p>
        </p:txBody>
      </p:sp>
      <p:sp>
        <p:nvSpPr>
          <p:cNvPr id="3" name="Content Placeholder 2"/>
          <p:cNvSpPr>
            <a:spLocks noGrp="1"/>
          </p:cNvSpPr>
          <p:nvPr>
            <p:ph idx="1"/>
          </p:nvPr>
        </p:nvSpPr>
        <p:spPr>
          <a:xfrm>
            <a:off x="2589212" y="1565753"/>
            <a:ext cx="8915400" cy="4345469"/>
          </a:xfrm>
        </p:spPr>
        <p:txBody>
          <a:bodyPr/>
          <a:lstStyle/>
          <a:p>
            <a:r>
              <a:rPr lang="en-US" dirty="0"/>
              <a:t>Plot: In Chapter 8, Huck is on Jackson’s island. Huck, who is extremely hungry, is fearful of lighting a fire because of the smoke that might give away his location. However, he then remembers that when someone dies, there is bread that is floated down the river and Huck s lucky enough to find a loaf. He then hears a canon go off in the distance and realizes that there is a ferry that is looking for his dead body. Later, as the ferry nears, he sees all the people that he knows on the ferry looking for his body. Later in the chapter, Huck finds Jim and learns that Jim has run away because Miss Watson had been thinking about selling him. Jim also later explains that he was once “rich” and that he plans on being “rich” again after being ripped off by another slave.</a:t>
            </a:r>
          </a:p>
          <a:p>
            <a:r>
              <a:rPr lang="en-US" dirty="0"/>
              <a:t>Quote: “I said </a:t>
            </a:r>
            <a:r>
              <a:rPr lang="en-US" dirty="0" err="1"/>
              <a:t>i</a:t>
            </a:r>
            <a:r>
              <a:rPr lang="en-US" dirty="0"/>
              <a:t> wouldn’t, and I’ll stick to it. Honest Injun, I will. People would call me a low-down Abolitionist and despise me for keeping mum-but that don’t make no difference. I </a:t>
            </a:r>
            <a:r>
              <a:rPr lang="en-US" dirty="0" err="1"/>
              <a:t>ain’t</a:t>
            </a:r>
            <a:r>
              <a:rPr lang="en-US" dirty="0"/>
              <a:t> a-going to tell, and </a:t>
            </a:r>
            <a:r>
              <a:rPr lang="en-US" dirty="0" err="1"/>
              <a:t>i</a:t>
            </a:r>
            <a:r>
              <a:rPr lang="en-US" dirty="0"/>
              <a:t> </a:t>
            </a:r>
            <a:r>
              <a:rPr lang="en-US" dirty="0" err="1"/>
              <a:t>ain’t</a:t>
            </a:r>
            <a:r>
              <a:rPr lang="en-US" dirty="0"/>
              <a:t> a-going back there, anyways” (Twain 43)</a:t>
            </a:r>
          </a:p>
        </p:txBody>
      </p:sp>
    </p:spTree>
    <p:extLst>
      <p:ext uri="{BB962C8B-B14F-4D97-AF65-F5344CB8AC3E}">
        <p14:creationId xmlns:p14="http://schemas.microsoft.com/office/powerpoint/2010/main" val="55508723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TotalTime>
  <Words>8293</Words>
  <Application>Microsoft Office PowerPoint</Application>
  <PresentationFormat>Widescreen</PresentationFormat>
  <Paragraphs>137</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Century Gothic</vt:lpstr>
      <vt:lpstr>Wingdings 3</vt:lpstr>
      <vt:lpstr>Wisp</vt:lpstr>
      <vt:lpstr>Huck Finn Chapter Presentations</vt:lpstr>
      <vt:lpstr>Chapter 1</vt:lpstr>
      <vt:lpstr>Chapter 2</vt:lpstr>
      <vt:lpstr>Chapter 3</vt:lpstr>
      <vt:lpstr>Chapter 4</vt:lpstr>
      <vt:lpstr>Chapter 5</vt:lpstr>
      <vt:lpstr>Chapter 6</vt:lpstr>
      <vt:lpstr>Chapter 7</vt:lpstr>
      <vt:lpstr>Chapter 8</vt:lpstr>
      <vt:lpstr>Chapter 9</vt:lpstr>
      <vt:lpstr>Chapter 10</vt:lpstr>
      <vt:lpstr>Chapter 11</vt:lpstr>
      <vt:lpstr>Chapter 12</vt:lpstr>
      <vt:lpstr>Chapter 13</vt:lpstr>
      <vt:lpstr>Chapter 14</vt:lpstr>
      <vt:lpstr>Chapter 15</vt:lpstr>
      <vt:lpstr>Chapter 16</vt:lpstr>
      <vt:lpstr>Chapter 17</vt:lpstr>
      <vt:lpstr>Chapter 18</vt:lpstr>
      <vt:lpstr>Chapter 19</vt:lpstr>
      <vt:lpstr>Chapter 20</vt:lpstr>
      <vt:lpstr>Chapter 21</vt:lpstr>
      <vt:lpstr>Chapter 22</vt:lpstr>
      <vt:lpstr>Chapter 23</vt:lpstr>
      <vt:lpstr>Chapter 24</vt:lpstr>
      <vt:lpstr>Chapter 25</vt:lpstr>
      <vt:lpstr>Chapter 26</vt:lpstr>
      <vt:lpstr>Chapter 27</vt:lpstr>
      <vt:lpstr>Chapter 28</vt:lpstr>
      <vt:lpstr>Chapter 29</vt:lpstr>
      <vt:lpstr>Chapter 30</vt:lpstr>
      <vt:lpstr>Chapter 31</vt:lpstr>
      <vt:lpstr>Chapter 32</vt:lpstr>
      <vt:lpstr>Chapter 33</vt:lpstr>
      <vt:lpstr>Chapter 34</vt:lpstr>
      <vt:lpstr>Chapter 35</vt:lpstr>
      <vt:lpstr>Chapter 36</vt:lpstr>
      <vt:lpstr>Chapter 37</vt:lpstr>
      <vt:lpstr>Chapter 38</vt:lpstr>
      <vt:lpstr>Chapter 39</vt:lpstr>
      <vt:lpstr>Chapter 40</vt:lpstr>
      <vt:lpstr>Chapter 41</vt:lpstr>
      <vt:lpstr>Chapter 42</vt:lpstr>
      <vt:lpstr>Chapter the last</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Huck Finn Chapter Presentations</dc:title>
  <dc:creator>Woldendorp, Kirsten    SHS-Staff</dc:creator>
  <cp:lastModifiedBy>Woldendorp, Kirsten    SHS-Staff</cp:lastModifiedBy>
  <cp:revision>27</cp:revision>
  <dcterms:created xsi:type="dcterms:W3CDTF">2016-09-29T17:20:31Z</dcterms:created>
  <dcterms:modified xsi:type="dcterms:W3CDTF">2016-10-24T16:35:19Z</dcterms:modified>
</cp:coreProperties>
</file>