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051AC2-6567-48E8-9C64-744D5AD0A95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2F92D25-CFAA-4D19-A834-7F760FA37D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Vignette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effectLst/>
                <a:latin typeface="Andalus" panose="02020603050405020304" pitchFamily="18" charset="-78"/>
                <a:ea typeface="Times New Roman"/>
                <a:cs typeface="Andalus" panose="02020603050405020304" pitchFamily="18" charset="-78"/>
              </a:rPr>
              <a:t>Historical Novel:  </a:t>
            </a:r>
            <a:r>
              <a:rPr lang="en-US" sz="2800" dirty="0" smtClean="0">
                <a:effectLst/>
                <a:latin typeface="Andalus" panose="02020603050405020304" pitchFamily="18" charset="-78"/>
                <a:ea typeface="Times New Roman"/>
                <a:cs typeface="Andalus" panose="02020603050405020304" pitchFamily="18" charset="-78"/>
              </a:rPr>
              <a:t>A narrative in novel form characterized by an imaginative reconstruction of historical personages and events.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Andalus" panose="02020603050405020304" pitchFamily="18" charset="-78"/>
              <a:ea typeface="Times New Roman"/>
              <a:cs typeface="Andalus" panose="02020603050405020304" pitchFamily="18" charset="-7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effectLst/>
                <a:latin typeface="Andalus" panose="02020603050405020304" pitchFamily="18" charset="-78"/>
                <a:ea typeface="Times New Roman"/>
                <a:cs typeface="Andalus" panose="02020603050405020304" pitchFamily="18" charset="-78"/>
              </a:rPr>
              <a:t>Vignette:  </a:t>
            </a:r>
            <a:r>
              <a:rPr lang="en-US" sz="2800" dirty="0" smtClean="0">
                <a:effectLst/>
                <a:latin typeface="Andalus" panose="02020603050405020304" pitchFamily="18" charset="-78"/>
                <a:ea typeface="Times New Roman"/>
                <a:cs typeface="Andalus" panose="02020603050405020304" pitchFamily="18" charset="-78"/>
              </a:rPr>
              <a:t>A French term meaning “little vine”... vignette is now usually applied to a sketch or other brief literary work notable for precision of phrasing and delicacy of feeling.  It suggests “a pleasing picture” or “a brief impression” of a scene, character, or situation.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8988" y="6108055"/>
            <a:ext cx="591661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effectLst/>
                <a:latin typeface="Lucida Console"/>
                <a:ea typeface="Times New Roman"/>
              </a:rPr>
              <a:t>Shaw, Harry.  </a:t>
            </a:r>
            <a:r>
              <a:rPr lang="en-US" sz="800" i="1" dirty="0" smtClean="0">
                <a:effectLst/>
                <a:latin typeface="Lucida Console"/>
                <a:ea typeface="Times New Roman"/>
              </a:rPr>
              <a:t>Concise Dictionary of Literary Terms.  </a:t>
            </a:r>
            <a:r>
              <a:rPr lang="en-US" sz="800" dirty="0" smtClean="0">
                <a:effectLst/>
                <a:latin typeface="Lucida Console"/>
                <a:ea typeface="Times New Roman"/>
              </a:rPr>
              <a:t>New York: McGraw-Hill Inc., 1972.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13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Georgia"/>
                <a:ea typeface="Times New Roman"/>
              </a:rPr>
              <a:t/>
            </a:r>
            <a:br>
              <a:rPr lang="en-US" b="1" dirty="0" smtClean="0">
                <a:effectLst/>
                <a:latin typeface="Georgia"/>
                <a:ea typeface="Times New Roman"/>
              </a:rPr>
            </a:br>
            <a:r>
              <a:rPr lang="en-US" b="1" dirty="0" smtClean="0">
                <a:effectLst/>
                <a:latin typeface="Georgia"/>
                <a:ea typeface="Times New Roman"/>
              </a:rPr>
              <a:t>Step One: Research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Choose a time period between ~3000BC and 2019AD.  The period should be one of high interest to you.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Obtain a minimum of </a:t>
            </a:r>
            <a:r>
              <a:rPr lang="en-US" u="sng" dirty="0" smtClean="0">
                <a:effectLst/>
                <a:latin typeface="Georgia"/>
                <a:ea typeface="Times New Roman"/>
              </a:rPr>
              <a:t>fifteen details</a:t>
            </a:r>
            <a:r>
              <a:rPr lang="en-US" dirty="0" smtClean="0">
                <a:effectLst/>
                <a:latin typeface="Georgia"/>
                <a:ea typeface="Times New Roman"/>
              </a:rPr>
              <a:t> about one specific aspect of your period.  </a:t>
            </a:r>
          </a:p>
          <a:p>
            <a:pPr lvl="1"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Meaningful details will prove more useful to you than random details will.  </a:t>
            </a:r>
          </a:p>
          <a:p>
            <a:pPr lvl="1">
              <a:spcBef>
                <a:spcPts val="0"/>
              </a:spcBef>
              <a:tabLst>
                <a:tab pos="228600" algn="l"/>
              </a:tabLst>
            </a:pPr>
            <a:r>
              <a:rPr lang="en-US" b="1" dirty="0" smtClean="0">
                <a:effectLst/>
                <a:latin typeface="Georgia"/>
                <a:ea typeface="Times New Roman"/>
              </a:rPr>
              <a:t>The more details, research, and reading you do, the easier it will be to write your vignette!</a:t>
            </a:r>
          </a:p>
          <a:p>
            <a:pPr lvl="1">
              <a:spcBef>
                <a:spcPts val="0"/>
              </a:spcBef>
              <a:tabLst>
                <a:tab pos="228600" algn="l"/>
              </a:tabLst>
            </a:pPr>
            <a:r>
              <a:rPr lang="en-US" b="1" dirty="0" smtClean="0">
                <a:latin typeface="Georgia"/>
                <a:ea typeface="Times New Roman"/>
              </a:rPr>
              <a:t>You will be turning the </a:t>
            </a:r>
            <a:r>
              <a:rPr lang="en-US" b="1" u="sng" dirty="0" smtClean="0">
                <a:latin typeface="Georgia"/>
                <a:ea typeface="Times New Roman"/>
              </a:rPr>
              <a:t>fact sheet</a:t>
            </a:r>
            <a:r>
              <a:rPr lang="en-US" b="1" dirty="0" smtClean="0">
                <a:latin typeface="Georgia"/>
                <a:ea typeface="Times New Roman"/>
              </a:rPr>
              <a:t> in on Monday by the end of class.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Collect data about each source.  You will be turning in a </a:t>
            </a:r>
            <a:r>
              <a:rPr lang="en-US" u="sng" dirty="0" smtClean="0">
                <a:effectLst/>
                <a:latin typeface="Georgia"/>
                <a:ea typeface="Times New Roman"/>
              </a:rPr>
              <a:t>Works Consulted page</a:t>
            </a:r>
            <a:r>
              <a:rPr lang="en-US" b="1" u="sng" dirty="0" smtClean="0">
                <a:effectLst/>
                <a:latin typeface="Georgia"/>
                <a:ea typeface="Times New Roman"/>
              </a:rPr>
              <a:t> </a:t>
            </a:r>
            <a:r>
              <a:rPr lang="en-US" dirty="0" smtClean="0">
                <a:effectLst/>
                <a:latin typeface="Georgia"/>
                <a:ea typeface="Times New Roman"/>
              </a:rPr>
              <a:t>and getting source information at the time is easier than hunting it down later.  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4944"/>
          </a:xfrm>
        </p:spPr>
        <p:txBody>
          <a:bodyPr>
            <a:normAutofit fontScale="90000"/>
          </a:bodyPr>
          <a:lstStyle/>
          <a:p>
            <a:r>
              <a:rPr lang="en-US" b="1" kern="0" dirty="0" smtClean="0">
                <a:effectLst/>
                <a:latin typeface="Georgia"/>
              </a:rPr>
              <a:t>Step Two: Writing </a:t>
            </a:r>
            <a:br>
              <a:rPr lang="en-US" b="1" kern="0" dirty="0" smtClean="0">
                <a:effectLst/>
                <a:latin typeface="Georgi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Your story should be </a:t>
            </a:r>
            <a:r>
              <a:rPr lang="en-US" u="sng" dirty="0" smtClean="0">
                <a:effectLst/>
                <a:latin typeface="Georgia"/>
                <a:ea typeface="Times New Roman"/>
              </a:rPr>
              <a:t>1000-1250 typed</a:t>
            </a:r>
            <a:r>
              <a:rPr lang="en-US" dirty="0" smtClean="0">
                <a:effectLst/>
                <a:latin typeface="Georgia"/>
                <a:ea typeface="Times New Roman"/>
              </a:rPr>
              <a:t>, double-spaced words </a:t>
            </a: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You should include a minimum of </a:t>
            </a:r>
            <a:r>
              <a:rPr lang="en-US" u="sng" dirty="0" smtClean="0">
                <a:effectLst/>
                <a:latin typeface="Georgia"/>
                <a:ea typeface="Times New Roman"/>
              </a:rPr>
              <a:t>eight historical details</a:t>
            </a:r>
            <a:r>
              <a:rPr lang="en-US" dirty="0" smtClean="0">
                <a:effectLst/>
                <a:latin typeface="Georgia"/>
                <a:ea typeface="Times New Roman"/>
              </a:rPr>
              <a:t>.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You can 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add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things to history (like the name of a slave building pyramids or whatever) but cannot 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change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it (like add a guy on a space mission flight).  Whatever you write should be ABLE to have happened, even though you’re making it up, and shouldn’t contradict anything that’s already written/happened.</a:t>
            </a: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You will turn in a turnitin.com version of your story </a:t>
            </a:r>
            <a:r>
              <a:rPr lang="en-US" u="sng" dirty="0" smtClean="0">
                <a:effectLst/>
                <a:latin typeface="Georgia"/>
                <a:ea typeface="Times New Roman"/>
              </a:rPr>
              <a:t>underlining</a:t>
            </a:r>
            <a:r>
              <a:rPr lang="en-US" dirty="0" smtClean="0">
                <a:effectLst/>
                <a:latin typeface="Georgia"/>
                <a:ea typeface="Times New Roman"/>
              </a:rPr>
              <a:t> where the eight facts are within the text.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effectLst/>
                <a:latin typeface="Georgia"/>
                <a:ea typeface="Times New Roman"/>
              </a:rPr>
              <a:t>You will turn in a </a:t>
            </a:r>
            <a:r>
              <a:rPr lang="en-US" u="sng" dirty="0" smtClean="0">
                <a:effectLst/>
                <a:latin typeface="Georgia"/>
                <a:ea typeface="Times New Roman"/>
              </a:rPr>
              <a:t>Works Consulted</a:t>
            </a:r>
            <a:r>
              <a:rPr lang="en-US" dirty="0" smtClean="0">
                <a:effectLst/>
                <a:latin typeface="Georgia"/>
                <a:ea typeface="Times New Roman"/>
              </a:rPr>
              <a:t> page with your turnitin.com submission </a:t>
            </a: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smtClean="0">
                <a:latin typeface="Georgia"/>
                <a:ea typeface="Times New Roman"/>
              </a:rPr>
              <a:t>Due date: </a:t>
            </a:r>
            <a:r>
              <a:rPr lang="en-US" smtClean="0">
                <a:latin typeface="Georgia"/>
                <a:ea typeface="Times New Roman"/>
              </a:rPr>
              <a:t>Friday </a:t>
            </a:r>
            <a:r>
              <a:rPr lang="en-US" smtClean="0">
                <a:latin typeface="Georgia"/>
                <a:ea typeface="Times New Roman"/>
              </a:rPr>
              <a:t>3/13 </a:t>
            </a:r>
            <a:r>
              <a:rPr lang="en-US" dirty="0" smtClean="0">
                <a:latin typeface="Georgia"/>
                <a:ea typeface="Times New Roman"/>
              </a:rPr>
              <a:t>at 10pm on turnitin.com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Consulted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effectLst/>
                <a:latin typeface="Georgia"/>
                <a:ea typeface="Times New Roman"/>
                <a:cs typeface="Times New Roman"/>
              </a:rPr>
              <a:t>You will not be citing your facts in this work so a Works Cited would be inappropriate.  A </a:t>
            </a:r>
            <a:r>
              <a:rPr lang="en-US" sz="3600" u="sng" dirty="0" smtClean="0">
                <a:effectLst/>
                <a:latin typeface="Georgia"/>
                <a:ea typeface="Times New Roman"/>
                <a:cs typeface="Times New Roman"/>
              </a:rPr>
              <a:t>Works Consulted </a:t>
            </a:r>
            <a:r>
              <a:rPr lang="en-US" sz="3600" dirty="0" smtClean="0">
                <a:effectLst/>
                <a:latin typeface="Georgia"/>
                <a:ea typeface="Times New Roman"/>
                <a:cs typeface="Times New Roman"/>
              </a:rPr>
              <a:t>page follows the same format as a Works Cited page, but indicates that you “consulted” the various sources though you did not cite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Two former students</a:t>
            </a:r>
          </a:p>
          <a:p>
            <a:r>
              <a:rPr lang="en-US" sz="4000" u="sng" dirty="0" smtClean="0"/>
              <a:t>First story</a:t>
            </a:r>
            <a:r>
              <a:rPr lang="en-US" sz="4000" dirty="0" smtClean="0"/>
              <a:t>: Red Scare and McCarthyism</a:t>
            </a:r>
          </a:p>
          <a:p>
            <a:r>
              <a:rPr lang="en-US" sz="4000" u="sng" dirty="0" smtClean="0"/>
              <a:t>Second story</a:t>
            </a:r>
            <a:r>
              <a:rPr lang="en-US" sz="4000" dirty="0" smtClean="0"/>
              <a:t>: Marilyn Monroe and her death</a:t>
            </a:r>
          </a:p>
          <a:p>
            <a:r>
              <a:rPr lang="en-US" sz="4000" smtClean="0"/>
              <a:t>Read one, </a:t>
            </a:r>
            <a:r>
              <a:rPr lang="en-US" sz="4000" dirty="0" smtClean="0"/>
              <a:t>and switch with your table mates</a:t>
            </a:r>
          </a:p>
          <a:p>
            <a:r>
              <a:rPr lang="en-US" sz="4000" dirty="0" smtClean="0"/>
              <a:t>Get a sense of what this assignment ‘looks’ like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5259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2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7030A0"/>
      </a:accent1>
      <a:accent2>
        <a:srgbClr val="CF72DE"/>
      </a:accent2>
      <a:accent3>
        <a:srgbClr val="B355A6"/>
      </a:accent3>
      <a:accent4>
        <a:srgbClr val="83E388"/>
      </a:accent4>
      <a:accent5>
        <a:srgbClr val="7D88B7"/>
      </a:accent5>
      <a:accent6>
        <a:srgbClr val="7558AA"/>
      </a:accent6>
      <a:hlink>
        <a:srgbClr val="A33FF5"/>
      </a:hlink>
      <a:folHlink>
        <a:srgbClr val="39CDFB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181</TotalTime>
  <Words>422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Andalus</vt:lpstr>
      <vt:lpstr>Arial</vt:lpstr>
      <vt:lpstr>Bodoni MT Condensed</vt:lpstr>
      <vt:lpstr>Courier New</vt:lpstr>
      <vt:lpstr>Franklin Gothic Book</vt:lpstr>
      <vt:lpstr>Georgia</vt:lpstr>
      <vt:lpstr>Lucida Console</vt:lpstr>
      <vt:lpstr>Times New Roman</vt:lpstr>
      <vt:lpstr>Wingdings</vt:lpstr>
      <vt:lpstr>Decatur</vt:lpstr>
      <vt:lpstr>Historical Vignette</vt:lpstr>
      <vt:lpstr>Definitions</vt:lpstr>
      <vt:lpstr> Step One: Research </vt:lpstr>
      <vt:lpstr>Step Two: Writing  </vt:lpstr>
      <vt:lpstr>Works Consulted</vt:lpstr>
      <vt:lpstr>Examples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Vignette</dc:title>
  <dc:creator>Windows User</dc:creator>
  <cp:lastModifiedBy>Cossano, Kirsten    SHS-Staff</cp:lastModifiedBy>
  <cp:revision>24</cp:revision>
  <dcterms:created xsi:type="dcterms:W3CDTF">2015-09-30T22:30:45Z</dcterms:created>
  <dcterms:modified xsi:type="dcterms:W3CDTF">2020-02-25T19:19:04Z</dcterms:modified>
</cp:coreProperties>
</file>