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92" r:id="rId3"/>
    <p:sldId id="272" r:id="rId4"/>
    <p:sldId id="273" r:id="rId5"/>
    <p:sldId id="274" r:id="rId6"/>
    <p:sldId id="275" r:id="rId7"/>
    <p:sldId id="276" r:id="rId8"/>
    <p:sldId id="277" r:id="rId9"/>
    <p:sldId id="278" r:id="rId10"/>
    <p:sldId id="279" r:id="rId11"/>
    <p:sldId id="280" r:id="rId12"/>
    <p:sldId id="291" r:id="rId13"/>
    <p:sldId id="282" r:id="rId14"/>
    <p:sldId id="283" r:id="rId15"/>
    <p:sldId id="284" r:id="rId16"/>
    <p:sldId id="285" r:id="rId17"/>
    <p:sldId id="286" r:id="rId18"/>
    <p:sldId id="287" r:id="rId19"/>
    <p:sldId id="288" r:id="rId20"/>
    <p:sldId id="289"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28044-1248-4C4C-A29F-6C173E2C0C76}" type="datetimeFigureOut">
              <a:rPr lang="en-US" smtClean="0"/>
              <a:t>11/30/2017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EFAFA-C8FC-436D-B929-A17675A31241}" type="slidenum">
              <a:rPr lang="en-US" smtClean="0"/>
              <a:t>‹#›</a:t>
            </a:fld>
            <a:endParaRPr lang="en-US"/>
          </a:p>
        </p:txBody>
      </p:sp>
    </p:spTree>
    <p:extLst>
      <p:ext uri="{BB962C8B-B14F-4D97-AF65-F5344CB8AC3E}">
        <p14:creationId xmlns:p14="http://schemas.microsoft.com/office/powerpoint/2010/main" val="166839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https://www.youtube.com/watch?v=nc5VbZ2RnTg</a:t>
            </a:r>
            <a:endParaRPr lang="en-US"/>
          </a:p>
        </p:txBody>
      </p:sp>
      <p:sp>
        <p:nvSpPr>
          <p:cNvPr id="4" name="Slide Number Placeholder 3"/>
          <p:cNvSpPr>
            <a:spLocks noGrp="1"/>
          </p:cNvSpPr>
          <p:nvPr>
            <p:ph type="sldNum" sz="quarter" idx="10"/>
          </p:nvPr>
        </p:nvSpPr>
        <p:spPr/>
        <p:txBody>
          <a:bodyPr/>
          <a:lstStyle/>
          <a:p>
            <a:fld id="{2F47B73F-9782-4D15-8D1F-86F566D5F76E}" type="slidenum">
              <a:rPr lang="en-US" smtClean="0"/>
              <a:t>10</a:t>
            </a:fld>
            <a:endParaRPr lang="en-US"/>
          </a:p>
        </p:txBody>
      </p:sp>
    </p:spTree>
    <p:extLst>
      <p:ext uri="{BB962C8B-B14F-4D97-AF65-F5344CB8AC3E}">
        <p14:creationId xmlns:p14="http://schemas.microsoft.com/office/powerpoint/2010/main" val="2940074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532BC6E5-B723-4CD0-BCE5-0618B3677E82}" type="datetimeFigureOut">
              <a:rPr lang="en-US" smtClean="0"/>
              <a:pPr/>
              <a:t>11/30/2017</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8380E04-C6D2-410F-8170-C87B88538615}" type="slidenum">
              <a:rPr lang="en-US" smtClean="0"/>
              <a:pPr/>
              <a:t>‹#›</a:t>
            </a:fld>
            <a:endParaRPr lang="en-US"/>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0E04-C6D2-410F-8170-C87B885386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0E04-C6D2-410F-8170-C87B885386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0E04-C6D2-410F-8170-C87B885386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0E04-C6D2-410F-8170-C87B885386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0E04-C6D2-410F-8170-C87B88538615}"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80E04-C6D2-410F-8170-C87B88538615}"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80E04-C6D2-410F-8170-C87B885386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80E04-C6D2-410F-8170-C87B885386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0E04-C6D2-410F-8170-C87B885386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BC6E5-B723-4CD0-BCE5-0618B3677E82}"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0E04-C6D2-410F-8170-C87B885386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532BC6E5-B723-4CD0-BCE5-0618B3677E82}" type="datetimeFigureOut">
              <a:rPr lang="en-US" smtClean="0"/>
              <a:pPr/>
              <a:t>11/30/2017</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8380E04-C6D2-410F-8170-C87B885386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648" cy="4495800"/>
          </a:xfrm>
        </p:spPr>
        <p:txBody>
          <a:bodyPr>
            <a:noAutofit/>
          </a:bodyPr>
          <a:lstStyle/>
          <a:p>
            <a:pPr algn="ctr"/>
            <a:r>
              <a:rPr lang="en-US" sz="11000" dirty="0" smtClean="0">
                <a:solidFill>
                  <a:srgbClr val="7030A0"/>
                </a:solidFill>
              </a:rPr>
              <a:t>Hemingway and Fitzgerald</a:t>
            </a:r>
            <a:endParaRPr lang="en-US" sz="11000"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Word Stories</a:t>
            </a:r>
            <a:endParaRPr lang="en-US" dirty="0"/>
          </a:p>
        </p:txBody>
      </p:sp>
      <p:sp>
        <p:nvSpPr>
          <p:cNvPr id="3" name="Content Placeholder 2"/>
          <p:cNvSpPr>
            <a:spLocks noGrp="1"/>
          </p:cNvSpPr>
          <p:nvPr>
            <p:ph idx="1"/>
          </p:nvPr>
        </p:nvSpPr>
        <p:spPr>
          <a:xfrm>
            <a:off x="762000" y="1828800"/>
            <a:ext cx="7726363" cy="3970986"/>
          </a:xfrm>
        </p:spPr>
        <p:txBody>
          <a:bodyPr>
            <a:noAutofit/>
          </a:bodyPr>
          <a:lstStyle/>
          <a:p>
            <a:pPr marL="0" indent="0" algn="ctr">
              <a:buNone/>
            </a:pPr>
            <a:r>
              <a:rPr lang="en-US" sz="4800" b="1" dirty="0" smtClean="0">
                <a:solidFill>
                  <a:srgbClr val="C00000"/>
                </a:solidFill>
                <a:effectLst>
                  <a:outerShdw blurRad="38100" dist="38100" dir="2700000" algn="tl">
                    <a:srgbClr val="000000">
                      <a:alpha val="43137"/>
                    </a:srgbClr>
                  </a:outerShdw>
                </a:effectLst>
              </a:rPr>
              <a:t>For sale: baby shoes, never worn.</a:t>
            </a:r>
          </a:p>
          <a:p>
            <a:pPr marL="0" indent="0" algn="ctr">
              <a:buNone/>
            </a:pPr>
            <a:endParaRPr lang="en-US" sz="4000" b="1" dirty="0"/>
          </a:p>
          <a:p>
            <a:pPr marL="0" indent="0" algn="ctr">
              <a:buNone/>
            </a:pPr>
            <a:r>
              <a:rPr lang="en-US" sz="3200" dirty="0" smtClean="0"/>
              <a:t>What does this story reveal to the reader?</a:t>
            </a:r>
          </a:p>
          <a:p>
            <a:pPr marL="0" indent="0" algn="ctr">
              <a:buNone/>
            </a:pPr>
            <a:r>
              <a:rPr lang="en-US" sz="3200" dirty="0" smtClean="0"/>
              <a:t>How does Hemingway manage to tell us an entire story in just a few words?</a:t>
            </a:r>
            <a:endParaRPr lang="en-US" sz="3200" dirty="0"/>
          </a:p>
        </p:txBody>
      </p:sp>
    </p:spTree>
    <p:extLst>
      <p:ext uri="{BB962C8B-B14F-4D97-AF65-F5344CB8AC3E}">
        <p14:creationId xmlns:p14="http://schemas.microsoft.com/office/powerpoint/2010/main" val="60844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515155" y="1447800"/>
            <a:ext cx="8178083" cy="4617721"/>
          </a:xfrm>
        </p:spPr>
        <p:txBody>
          <a:bodyPr>
            <a:normAutofit/>
          </a:bodyPr>
          <a:lstStyle/>
          <a:p>
            <a:pPr marL="0" indent="0" algn="ctr">
              <a:buNone/>
            </a:pPr>
            <a:r>
              <a:rPr lang="en-US" sz="2800" b="1" i="1" dirty="0" smtClean="0"/>
              <a:t>Create your own six word story!</a:t>
            </a:r>
          </a:p>
          <a:p>
            <a:pPr marL="0" indent="0" algn="ctr">
              <a:buNone/>
            </a:pPr>
            <a:r>
              <a:rPr lang="en-US" sz="3200" b="1" dirty="0" smtClean="0">
                <a:solidFill>
                  <a:srgbClr val="7030A0"/>
                </a:solidFill>
                <a:effectLst>
                  <a:outerShdw blurRad="38100" dist="38100" dir="2700000" algn="tl">
                    <a:srgbClr val="000000">
                      <a:alpha val="43137"/>
                    </a:srgbClr>
                  </a:outerShdw>
                </a:effectLst>
              </a:rPr>
              <a:t>In the spirit of Hemingway, you are going to create your very own six word story. </a:t>
            </a:r>
          </a:p>
          <a:p>
            <a:pPr marL="0" indent="0" algn="ctr">
              <a:buNone/>
            </a:pPr>
            <a:r>
              <a:rPr lang="en-US" sz="2800" b="1" i="1" dirty="0" smtClean="0">
                <a:effectLst>
                  <a:outerShdw blurRad="38100" dist="38100" dir="2700000" algn="tl">
                    <a:srgbClr val="000000">
                      <a:alpha val="43137"/>
                    </a:srgbClr>
                  </a:outerShdw>
                </a:effectLst>
              </a:rPr>
              <a:t>Be </a:t>
            </a:r>
            <a:r>
              <a:rPr lang="en-US" sz="2800" b="1" i="1" dirty="0">
                <a:effectLst>
                  <a:outerShdw blurRad="38100" dist="38100" dir="2700000" algn="tl">
                    <a:srgbClr val="000000">
                      <a:alpha val="43137"/>
                    </a:srgbClr>
                  </a:outerShdw>
                </a:effectLst>
              </a:rPr>
              <a:t>creative &amp; have fun!</a:t>
            </a:r>
          </a:p>
          <a:p>
            <a:pPr marL="0" indent="0">
              <a:buNone/>
            </a:pPr>
            <a:endParaRPr lang="en-US" sz="2800" dirty="0" smtClean="0"/>
          </a:p>
          <a:p>
            <a:pPr marL="0" indent="0">
              <a:buNone/>
            </a:pPr>
            <a:r>
              <a:rPr lang="en-US" sz="2800" b="1" dirty="0" smtClean="0">
                <a:solidFill>
                  <a:srgbClr val="FF0000"/>
                </a:solidFill>
              </a:rPr>
              <a:t>Due tomorrow, 15 points</a:t>
            </a:r>
          </a:p>
          <a:p>
            <a:pPr lvl="1"/>
            <a:r>
              <a:rPr lang="en-US" sz="2400" b="1" dirty="0" smtClean="0"/>
              <a:t>10 </a:t>
            </a:r>
            <a:r>
              <a:rPr lang="en-US" sz="2400" b="1" dirty="0" err="1" smtClean="0"/>
              <a:t>pts</a:t>
            </a:r>
            <a:r>
              <a:rPr lang="en-US" sz="2400" b="1" dirty="0" smtClean="0"/>
              <a:t> for your six word story</a:t>
            </a:r>
          </a:p>
          <a:p>
            <a:pPr lvl="1"/>
            <a:r>
              <a:rPr lang="en-US" sz="2400" b="1" dirty="0"/>
              <a:t>5</a:t>
            </a:r>
            <a:r>
              <a:rPr lang="en-US" sz="2400" b="1" dirty="0" smtClean="0"/>
              <a:t> </a:t>
            </a:r>
            <a:r>
              <a:rPr lang="en-US" sz="2400" b="1" dirty="0" err="1" smtClean="0"/>
              <a:t>pts</a:t>
            </a:r>
            <a:r>
              <a:rPr lang="en-US" sz="2400" b="1" dirty="0" smtClean="0"/>
              <a:t> for creativity and presentation </a:t>
            </a:r>
            <a:r>
              <a:rPr lang="en-US" sz="2400" dirty="0" smtClean="0">
                <a:effectLst>
                  <a:outerShdw blurRad="38100" dist="38100" dir="2700000" algn="tl">
                    <a:srgbClr val="000000">
                      <a:alpha val="43137"/>
                    </a:srgbClr>
                  </a:outerShdw>
                </a:effectLst>
              </a:rPr>
              <a:t>(</a:t>
            </a:r>
            <a:r>
              <a:rPr lang="en-US" sz="2400" i="1" dirty="0" smtClean="0">
                <a:effectLst>
                  <a:outerShdw blurRad="38100" dist="38100" dir="2700000" algn="tl">
                    <a:srgbClr val="000000">
                      <a:alpha val="43137"/>
                    </a:srgbClr>
                  </a:outerShdw>
                </a:effectLst>
              </a:rPr>
              <a:t>Make it pretty! They will be on display!</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9793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Hemingway and Fitzgeral</a:t>
            </a:r>
            <a:r>
              <a:rPr lang="en-US" dirty="0"/>
              <a:t>d</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1898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rmAutofit/>
          </a:bodyPr>
          <a:lstStyle/>
          <a:p>
            <a:pPr algn="r"/>
            <a:r>
              <a:rPr lang="en-US" dirty="0" smtClean="0"/>
              <a:t>			</a:t>
            </a:r>
            <a:r>
              <a:rPr lang="en-US" dirty="0" smtClean="0">
                <a:solidFill>
                  <a:srgbClr val="7030A0"/>
                </a:solidFill>
              </a:rPr>
              <a:t>Ernest </a:t>
            </a:r>
            <a:br>
              <a:rPr lang="en-US" dirty="0" smtClean="0">
                <a:solidFill>
                  <a:srgbClr val="7030A0"/>
                </a:solidFill>
              </a:rPr>
            </a:br>
            <a:r>
              <a:rPr lang="en-US" dirty="0" smtClean="0">
                <a:solidFill>
                  <a:srgbClr val="7030A0"/>
                </a:solidFill>
              </a:rPr>
              <a:t>				Hemingway </a:t>
            </a:r>
            <a:br>
              <a:rPr lang="en-US" dirty="0" smtClean="0">
                <a:solidFill>
                  <a:srgbClr val="7030A0"/>
                </a:solidFill>
              </a:rPr>
            </a:br>
            <a:r>
              <a:rPr lang="en-US" dirty="0" smtClean="0">
                <a:solidFill>
                  <a:srgbClr val="7030A0"/>
                </a:solidFill>
              </a:rPr>
              <a:t>				(1899-1961)</a:t>
            </a:r>
            <a:endParaRPr lang="en-US" dirty="0">
              <a:solidFill>
                <a:srgbClr val="7030A0"/>
              </a:solidFill>
            </a:endParaRPr>
          </a:p>
        </p:txBody>
      </p:sp>
      <p:pic>
        <p:nvPicPr>
          <p:cNvPr id="4" name="Content Placeholder 3" descr="hemingway.jpg"/>
          <p:cNvPicPr>
            <a:picLocks noGrp="1" noChangeAspect="1"/>
          </p:cNvPicPr>
          <p:nvPr>
            <p:ph idx="1"/>
          </p:nvPr>
        </p:nvPicPr>
        <p:blipFill>
          <a:blip r:embed="rId2" cstate="print"/>
          <a:stretch>
            <a:fillRect/>
          </a:stretch>
        </p:blipFill>
        <p:spPr>
          <a:xfrm>
            <a:off x="609600" y="457200"/>
            <a:ext cx="4114800" cy="5765800"/>
          </a:xfrm>
        </p:spPr>
      </p:pic>
    </p:spTree>
    <p:extLst>
      <p:ext uri="{BB962C8B-B14F-4D97-AF65-F5344CB8AC3E}">
        <p14:creationId xmlns:p14="http://schemas.microsoft.com/office/powerpoint/2010/main" val="367539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US" sz="3200" dirty="0" smtClean="0">
                <a:solidFill>
                  <a:srgbClr val="7030A0"/>
                </a:solidFill>
              </a:rPr>
              <a:t>Started his career as a writer in a newspaper office in Kansas City</a:t>
            </a:r>
          </a:p>
          <a:p>
            <a:r>
              <a:rPr lang="en-US" sz="3200" dirty="0" smtClean="0">
                <a:solidFill>
                  <a:srgbClr val="7030A0"/>
                </a:solidFill>
              </a:rPr>
              <a:t>Hemingway became a member of the group of expatriate Americans in Paris</a:t>
            </a:r>
          </a:p>
          <a:p>
            <a:r>
              <a:rPr lang="en-US" sz="3200" i="1" dirty="0" smtClean="0">
                <a:solidFill>
                  <a:srgbClr val="7030A0"/>
                </a:solidFill>
              </a:rPr>
              <a:t>The Sun Also Rises</a:t>
            </a:r>
            <a:r>
              <a:rPr lang="en-US" sz="3200" dirty="0" smtClean="0">
                <a:solidFill>
                  <a:srgbClr val="7030A0"/>
                </a:solidFill>
              </a:rPr>
              <a:t> (1926), </a:t>
            </a:r>
            <a:r>
              <a:rPr lang="en-US" sz="3200" i="1" dirty="0" smtClean="0">
                <a:solidFill>
                  <a:srgbClr val="7030A0"/>
                </a:solidFill>
              </a:rPr>
              <a:t>A Farewell to Arms</a:t>
            </a:r>
            <a:r>
              <a:rPr lang="en-US" sz="3200" dirty="0" smtClean="0">
                <a:solidFill>
                  <a:srgbClr val="7030A0"/>
                </a:solidFill>
              </a:rPr>
              <a:t> (1929), </a:t>
            </a:r>
            <a:r>
              <a:rPr lang="en-US" sz="3200" i="1" dirty="0" smtClean="0">
                <a:solidFill>
                  <a:srgbClr val="7030A0"/>
                </a:solidFill>
              </a:rPr>
              <a:t>For Whom the Bell Tolls</a:t>
            </a:r>
            <a:r>
              <a:rPr lang="en-US" sz="3200" dirty="0" smtClean="0">
                <a:solidFill>
                  <a:srgbClr val="7030A0"/>
                </a:solidFill>
              </a:rPr>
              <a:t> (1940), </a:t>
            </a:r>
            <a:r>
              <a:rPr lang="en-US" sz="3200" i="1" dirty="0" smtClean="0">
                <a:solidFill>
                  <a:srgbClr val="7030A0"/>
                </a:solidFill>
              </a:rPr>
              <a:t>The Old Man and the Sea</a:t>
            </a:r>
            <a:r>
              <a:rPr lang="en-US" sz="3200" dirty="0" smtClean="0">
                <a:solidFill>
                  <a:srgbClr val="7030A0"/>
                </a:solidFill>
              </a:rPr>
              <a:t> (1952)</a:t>
            </a:r>
          </a:p>
          <a:p>
            <a:pPr lvl="1"/>
            <a:r>
              <a:rPr lang="en-US" sz="2800" dirty="0" smtClean="0">
                <a:solidFill>
                  <a:srgbClr val="7030A0"/>
                </a:solidFill>
              </a:rPr>
              <a:t>Many had autobiographical elements (war experience, life abroad)</a:t>
            </a:r>
          </a:p>
          <a:p>
            <a:endParaRPr lang="en-US" dirty="0"/>
          </a:p>
        </p:txBody>
      </p:sp>
    </p:spTree>
    <p:extLst>
      <p:ext uri="{BB962C8B-B14F-4D97-AF65-F5344CB8AC3E}">
        <p14:creationId xmlns:p14="http://schemas.microsoft.com/office/powerpoint/2010/main" val="1541236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Today</a:t>
            </a:r>
            <a:endParaRPr lang="en-US" dirty="0">
              <a:solidFill>
                <a:srgbClr val="7030A0"/>
              </a:solidFill>
            </a:endParaRPr>
          </a:p>
        </p:txBody>
      </p:sp>
      <p:sp>
        <p:nvSpPr>
          <p:cNvPr id="3" name="Content Placeholder 2"/>
          <p:cNvSpPr>
            <a:spLocks noGrp="1"/>
          </p:cNvSpPr>
          <p:nvPr>
            <p:ph idx="1"/>
          </p:nvPr>
        </p:nvSpPr>
        <p:spPr/>
        <p:txBody>
          <a:bodyPr>
            <a:normAutofit fontScale="85000" lnSpcReduction="10000"/>
          </a:bodyPr>
          <a:lstStyle/>
          <a:p>
            <a:r>
              <a:rPr lang="en-US" sz="6000" i="1" dirty="0" smtClean="0">
                <a:solidFill>
                  <a:srgbClr val="7030A0"/>
                </a:solidFill>
              </a:rPr>
              <a:t>In Another Country </a:t>
            </a:r>
            <a:r>
              <a:rPr lang="en-US" sz="6000" dirty="0" smtClean="0">
                <a:solidFill>
                  <a:srgbClr val="7030A0"/>
                </a:solidFill>
              </a:rPr>
              <a:t>(1010)</a:t>
            </a:r>
            <a:endParaRPr lang="en-US" sz="6000" i="1" dirty="0" smtClean="0">
              <a:solidFill>
                <a:srgbClr val="7030A0"/>
              </a:solidFill>
            </a:endParaRPr>
          </a:p>
          <a:p>
            <a:r>
              <a:rPr lang="en-US" sz="6000" dirty="0" smtClean="0">
                <a:solidFill>
                  <a:srgbClr val="7030A0"/>
                </a:solidFill>
              </a:rPr>
              <a:t>Look at first paragraph</a:t>
            </a:r>
          </a:p>
          <a:p>
            <a:r>
              <a:rPr lang="en-US" sz="6000" dirty="0" smtClean="0">
                <a:solidFill>
                  <a:srgbClr val="7030A0"/>
                </a:solidFill>
              </a:rPr>
              <a:t>What do you notice about his writing? </a:t>
            </a:r>
          </a:p>
          <a:p>
            <a:pPr>
              <a:buNone/>
            </a:pPr>
            <a:endParaRPr lang="en-US" dirty="0"/>
          </a:p>
        </p:txBody>
      </p:sp>
    </p:spTree>
    <p:extLst>
      <p:ext uri="{BB962C8B-B14F-4D97-AF65-F5344CB8AC3E}">
        <p14:creationId xmlns:p14="http://schemas.microsoft.com/office/powerpoint/2010/main" val="937146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77837"/>
          </a:xfrm>
        </p:spPr>
        <p:txBody>
          <a:bodyPr/>
          <a:lstStyle/>
          <a:p>
            <a:r>
              <a:rPr lang="en-US" dirty="0" smtClean="0"/>
              <a:t>Hemingway Piece</a:t>
            </a:r>
            <a:endParaRPr lang="en-US" dirty="0"/>
          </a:p>
        </p:txBody>
      </p:sp>
      <p:sp>
        <p:nvSpPr>
          <p:cNvPr id="3" name="Content Placeholder 2"/>
          <p:cNvSpPr>
            <a:spLocks noGrp="1"/>
          </p:cNvSpPr>
          <p:nvPr>
            <p:ph idx="1"/>
          </p:nvPr>
        </p:nvSpPr>
        <p:spPr>
          <a:xfrm>
            <a:off x="838200" y="1371600"/>
            <a:ext cx="7467600" cy="4618125"/>
          </a:xfrm>
        </p:spPr>
        <p:txBody>
          <a:bodyPr/>
          <a:lstStyle/>
          <a:p>
            <a:r>
              <a:rPr lang="en-US" dirty="0" smtClean="0"/>
              <a:t>“In the fall the war was always there, but we did not go to it any more. It was cold in the fall in Milan and dark came very early. Then the electric lights came on, and it was pleasant along the streets looking into the windows. There was much game hanging outside the shops, and the snow powdered in the fur of the foxes and the wind blew their tails. The deer hung stiff and heavy and empty, and small birds blew in the wind and the wind turned their feathers. It was a cold fall and the wind came down from the mountains.” </a:t>
            </a:r>
          </a:p>
          <a:p>
            <a:endParaRPr lang="en-US" dirty="0"/>
          </a:p>
        </p:txBody>
      </p:sp>
    </p:spTree>
    <p:extLst>
      <p:ext uri="{BB962C8B-B14F-4D97-AF65-F5344CB8AC3E}">
        <p14:creationId xmlns:p14="http://schemas.microsoft.com/office/powerpoint/2010/main" val="2623720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Fitzgerald </a:t>
            </a:r>
            <a:endParaRPr lang="en-US" dirty="0"/>
          </a:p>
        </p:txBody>
      </p:sp>
      <p:sp>
        <p:nvSpPr>
          <p:cNvPr id="3" name="Content Placeholder 2"/>
          <p:cNvSpPr>
            <a:spLocks noGrp="1"/>
          </p:cNvSpPr>
          <p:nvPr>
            <p:ph idx="1"/>
          </p:nvPr>
        </p:nvSpPr>
        <p:spPr/>
        <p:txBody>
          <a:bodyPr>
            <a:normAutofit fontScale="92500" lnSpcReduction="20000"/>
          </a:bodyPr>
          <a:lstStyle/>
          <a:p>
            <a:r>
              <a:rPr lang="en-US" sz="6000" dirty="0" smtClean="0">
                <a:solidFill>
                  <a:srgbClr val="7030A0"/>
                </a:solidFill>
              </a:rPr>
              <a:t>Look at chapter 1 in </a:t>
            </a:r>
            <a:r>
              <a:rPr lang="en-US" sz="6000" i="1" dirty="0" smtClean="0">
                <a:solidFill>
                  <a:srgbClr val="7030A0"/>
                </a:solidFill>
              </a:rPr>
              <a:t>Gatsby, </a:t>
            </a:r>
            <a:r>
              <a:rPr lang="en-US" sz="6000" dirty="0" smtClean="0">
                <a:solidFill>
                  <a:srgbClr val="7030A0"/>
                </a:solidFill>
              </a:rPr>
              <a:t>third paragraph </a:t>
            </a:r>
            <a:endParaRPr lang="en-US" sz="6000" i="1" dirty="0" smtClean="0">
              <a:solidFill>
                <a:srgbClr val="7030A0"/>
              </a:solidFill>
            </a:endParaRPr>
          </a:p>
          <a:p>
            <a:r>
              <a:rPr lang="en-US" sz="6000" dirty="0" smtClean="0">
                <a:solidFill>
                  <a:srgbClr val="7030A0"/>
                </a:solidFill>
              </a:rPr>
              <a:t>What do you notice about his writing?</a:t>
            </a:r>
          </a:p>
          <a:p>
            <a:pPr>
              <a:buNone/>
            </a:pPr>
            <a:endParaRPr lang="en-US" sz="5400" dirty="0"/>
          </a:p>
        </p:txBody>
      </p:sp>
    </p:spTree>
    <p:extLst>
      <p:ext uri="{BB962C8B-B14F-4D97-AF65-F5344CB8AC3E}">
        <p14:creationId xmlns:p14="http://schemas.microsoft.com/office/powerpoint/2010/main" val="2213914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Compare</a:t>
            </a:r>
            <a:endParaRPr lang="en-US" dirty="0">
              <a:solidFill>
                <a:srgbClr val="7030A0"/>
              </a:solidFill>
            </a:endParaRPr>
          </a:p>
        </p:txBody>
      </p:sp>
      <p:sp>
        <p:nvSpPr>
          <p:cNvPr id="3" name="Content Placeholder 2"/>
          <p:cNvSpPr>
            <a:spLocks noGrp="1"/>
          </p:cNvSpPr>
          <p:nvPr>
            <p:ph idx="1"/>
          </p:nvPr>
        </p:nvSpPr>
        <p:spPr/>
        <p:txBody>
          <a:bodyPr>
            <a:normAutofit fontScale="92500"/>
          </a:bodyPr>
          <a:lstStyle/>
          <a:p>
            <a:r>
              <a:rPr lang="en-US" sz="6000" dirty="0" smtClean="0">
                <a:solidFill>
                  <a:srgbClr val="7030A0"/>
                </a:solidFill>
              </a:rPr>
              <a:t>What differences and similarities do you see between Hemingway and Fitzgerald? </a:t>
            </a:r>
            <a:endParaRPr lang="en-US" sz="6000" dirty="0">
              <a:solidFill>
                <a:srgbClr val="7030A0"/>
              </a:solidFill>
            </a:endParaRPr>
          </a:p>
        </p:txBody>
      </p:sp>
    </p:spTree>
    <p:extLst>
      <p:ext uri="{BB962C8B-B14F-4D97-AF65-F5344CB8AC3E}">
        <p14:creationId xmlns:p14="http://schemas.microsoft.com/office/powerpoint/2010/main" val="468513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06437"/>
          </a:xfrm>
        </p:spPr>
        <p:txBody>
          <a:bodyPr/>
          <a:lstStyle/>
          <a:p>
            <a:r>
              <a:rPr lang="en-US" dirty="0" smtClean="0">
                <a:solidFill>
                  <a:srgbClr val="7030A0"/>
                </a:solidFill>
              </a:rPr>
              <a:t>Task</a:t>
            </a:r>
            <a:endParaRPr lang="en-US" dirty="0">
              <a:solidFill>
                <a:srgbClr val="7030A0"/>
              </a:solidFill>
            </a:endParaRPr>
          </a:p>
        </p:txBody>
      </p:sp>
      <p:sp>
        <p:nvSpPr>
          <p:cNvPr id="3" name="Content Placeholder 2"/>
          <p:cNvSpPr>
            <a:spLocks noGrp="1"/>
          </p:cNvSpPr>
          <p:nvPr>
            <p:ph idx="1"/>
          </p:nvPr>
        </p:nvSpPr>
        <p:spPr>
          <a:xfrm>
            <a:off x="838200" y="1371600"/>
            <a:ext cx="7467600" cy="4618125"/>
          </a:xfrm>
        </p:spPr>
        <p:txBody>
          <a:bodyPr>
            <a:normAutofit/>
          </a:bodyPr>
          <a:lstStyle/>
          <a:p>
            <a:r>
              <a:rPr lang="en-US" sz="3600" dirty="0" smtClean="0">
                <a:solidFill>
                  <a:srgbClr val="7030A0"/>
                </a:solidFill>
              </a:rPr>
              <a:t>Translate Hemingway’s passage into Fitzgerald-</a:t>
            </a:r>
            <a:r>
              <a:rPr lang="en-US" sz="3600" dirty="0" err="1" smtClean="0">
                <a:solidFill>
                  <a:srgbClr val="7030A0"/>
                </a:solidFill>
              </a:rPr>
              <a:t>eque</a:t>
            </a:r>
            <a:r>
              <a:rPr lang="en-US" sz="3600" dirty="0" smtClean="0">
                <a:solidFill>
                  <a:srgbClr val="7030A0"/>
                </a:solidFill>
              </a:rPr>
              <a:t> style (keeping in mind the style, format)</a:t>
            </a:r>
          </a:p>
          <a:p>
            <a:r>
              <a:rPr lang="en-US" sz="3600" dirty="0" smtClean="0">
                <a:solidFill>
                  <a:srgbClr val="7030A0"/>
                </a:solidFill>
              </a:rPr>
              <a:t>Translate Fitzgerald’s passage into Hemingway-</a:t>
            </a:r>
            <a:r>
              <a:rPr lang="en-US" sz="3600" dirty="0" err="1" smtClean="0">
                <a:solidFill>
                  <a:srgbClr val="7030A0"/>
                </a:solidFill>
              </a:rPr>
              <a:t>esque</a:t>
            </a:r>
            <a:r>
              <a:rPr lang="en-US" sz="3600" dirty="0" smtClean="0">
                <a:solidFill>
                  <a:srgbClr val="7030A0"/>
                </a:solidFill>
              </a:rPr>
              <a:t> style (keeping in mind the style, format) </a:t>
            </a:r>
          </a:p>
          <a:p>
            <a:r>
              <a:rPr lang="en-US" sz="3600" dirty="0" smtClean="0">
                <a:solidFill>
                  <a:srgbClr val="7030A0"/>
                </a:solidFill>
              </a:rPr>
              <a:t>Due in 20 minutes!</a:t>
            </a:r>
            <a:endParaRPr lang="en-US" sz="3600" dirty="0">
              <a:solidFill>
                <a:srgbClr val="7030A0"/>
              </a:solidFill>
            </a:endParaRPr>
          </a:p>
        </p:txBody>
      </p:sp>
    </p:spTree>
    <p:extLst>
      <p:ext uri="{BB962C8B-B14F-4D97-AF65-F5344CB8AC3E}">
        <p14:creationId xmlns:p14="http://schemas.microsoft.com/office/powerpoint/2010/main" val="418933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82637"/>
          </a:xfrm>
        </p:spPr>
        <p:txBody>
          <a:bodyPr/>
          <a:lstStyle/>
          <a:p>
            <a:r>
              <a:rPr lang="en-US" dirty="0" smtClean="0"/>
              <a:t>Essential Questions</a:t>
            </a:r>
            <a:endParaRPr lang="en-US" dirty="0"/>
          </a:p>
        </p:txBody>
      </p:sp>
      <p:sp>
        <p:nvSpPr>
          <p:cNvPr id="3" name="Content Placeholder 2"/>
          <p:cNvSpPr>
            <a:spLocks noGrp="1"/>
          </p:cNvSpPr>
          <p:nvPr>
            <p:ph idx="1"/>
          </p:nvPr>
        </p:nvSpPr>
        <p:spPr>
          <a:xfrm>
            <a:off x="838200" y="1524000"/>
            <a:ext cx="7467600" cy="4465725"/>
          </a:xfrm>
        </p:spPr>
        <p:txBody>
          <a:bodyPr>
            <a:noAutofit/>
          </a:bodyPr>
          <a:lstStyle/>
          <a:p>
            <a:pPr marL="457200" indent="-457200">
              <a:buFont typeface="+mj-lt"/>
              <a:buAutoNum type="arabicPeriod"/>
            </a:pPr>
            <a:r>
              <a:rPr lang="en-US" sz="3400" dirty="0" smtClean="0"/>
              <a:t>Determine the </a:t>
            </a:r>
            <a:r>
              <a:rPr lang="en-US" sz="3400" dirty="0" smtClean="0"/>
              <a:t>major differences between Fitzgerald and </a:t>
            </a:r>
            <a:r>
              <a:rPr lang="en-US" sz="3400" dirty="0" smtClean="0"/>
              <a:t>Hemingway.</a:t>
            </a:r>
            <a:endParaRPr lang="en-US" sz="3400" dirty="0" smtClean="0"/>
          </a:p>
          <a:p>
            <a:pPr marL="457200" indent="-457200">
              <a:buFont typeface="+mj-lt"/>
              <a:buAutoNum type="arabicPeriod"/>
            </a:pPr>
            <a:r>
              <a:rPr lang="en-US" sz="3400" dirty="0" smtClean="0"/>
              <a:t>Conclude what </a:t>
            </a:r>
            <a:r>
              <a:rPr lang="en-US" sz="3400" dirty="0" smtClean="0"/>
              <a:t>type of writing style was valued more by the people of the </a:t>
            </a:r>
            <a:r>
              <a:rPr lang="en-US" sz="3400" dirty="0" smtClean="0"/>
              <a:t>1920s.</a:t>
            </a:r>
            <a:endParaRPr lang="en-US" sz="3400" dirty="0" smtClean="0"/>
          </a:p>
          <a:p>
            <a:pPr marL="457200" indent="-457200">
              <a:buFont typeface="+mj-lt"/>
              <a:buAutoNum type="arabicPeriod"/>
            </a:pPr>
            <a:r>
              <a:rPr lang="en-US" sz="3400" dirty="0" smtClean="0"/>
              <a:t>Conclude which writing </a:t>
            </a:r>
            <a:r>
              <a:rPr lang="en-US" sz="3400" dirty="0" smtClean="0"/>
              <a:t>style would be best for conveying social commentary or </a:t>
            </a:r>
            <a:r>
              <a:rPr lang="en-US" sz="3400" dirty="0" smtClean="0"/>
              <a:t>criticism. </a:t>
            </a:r>
            <a:endParaRPr lang="en-US" sz="3400" dirty="0"/>
          </a:p>
        </p:txBody>
      </p:sp>
    </p:spTree>
    <p:extLst>
      <p:ext uri="{BB962C8B-B14F-4D97-AF65-F5344CB8AC3E}">
        <p14:creationId xmlns:p14="http://schemas.microsoft.com/office/powerpoint/2010/main" val="2252431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77837"/>
          </a:xfrm>
        </p:spPr>
        <p:txBody>
          <a:bodyPr/>
          <a:lstStyle/>
          <a:p>
            <a:r>
              <a:rPr lang="en-US" dirty="0" smtClean="0"/>
              <a:t>Hemingway Piece</a:t>
            </a:r>
            <a:endParaRPr lang="en-US" dirty="0"/>
          </a:p>
        </p:txBody>
      </p:sp>
      <p:sp>
        <p:nvSpPr>
          <p:cNvPr id="3" name="Content Placeholder 2"/>
          <p:cNvSpPr>
            <a:spLocks noGrp="1"/>
          </p:cNvSpPr>
          <p:nvPr>
            <p:ph idx="1"/>
          </p:nvPr>
        </p:nvSpPr>
        <p:spPr>
          <a:xfrm>
            <a:off x="838200" y="1371600"/>
            <a:ext cx="7467600" cy="4618125"/>
          </a:xfrm>
        </p:spPr>
        <p:txBody>
          <a:bodyPr/>
          <a:lstStyle/>
          <a:p>
            <a:r>
              <a:rPr lang="en-US" dirty="0" smtClean="0"/>
              <a:t>“In the fall the war was always there, but we did not go to it any more. It was cold in the fall in Milan and dark came very early. Then the electric lights came on, and it was pleasant along the streets looking into the windows. There was much game hanging outside the shops, and the snow powdered in the fur of the foxes and the wind blew their tails. The deer hung stiff and heavy and empty, and small birds blew in the wind and the wind turned their feathers. It was a cold fall and the wind came down from the mountains.” </a:t>
            </a:r>
          </a:p>
          <a:p>
            <a:endParaRPr lang="en-US" dirty="0"/>
          </a:p>
        </p:txBody>
      </p:sp>
    </p:spTree>
    <p:extLst>
      <p:ext uri="{BB962C8B-B14F-4D97-AF65-F5344CB8AC3E}">
        <p14:creationId xmlns:p14="http://schemas.microsoft.com/office/powerpoint/2010/main" val="2411949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30237"/>
          </a:xfrm>
        </p:spPr>
        <p:txBody>
          <a:bodyPr/>
          <a:lstStyle/>
          <a:p>
            <a:r>
              <a:rPr lang="en-US" dirty="0" smtClean="0"/>
              <a:t>Fitzgerald Piece</a:t>
            </a:r>
            <a:endParaRPr lang="en-US" dirty="0"/>
          </a:p>
        </p:txBody>
      </p:sp>
      <p:sp>
        <p:nvSpPr>
          <p:cNvPr id="3" name="Content Placeholder 2"/>
          <p:cNvSpPr>
            <a:spLocks noGrp="1"/>
          </p:cNvSpPr>
          <p:nvPr>
            <p:ph idx="1"/>
          </p:nvPr>
        </p:nvSpPr>
        <p:spPr>
          <a:xfrm>
            <a:off x="228600" y="1295400"/>
            <a:ext cx="8458200" cy="5181600"/>
          </a:xfrm>
        </p:spPr>
        <p:txBody>
          <a:bodyPr>
            <a:normAutofit fontScale="62500" lnSpcReduction="20000"/>
          </a:bodyPr>
          <a:lstStyle/>
          <a:p>
            <a:r>
              <a:rPr lang="en-US" sz="3400" dirty="0" smtClean="0"/>
              <a:t>“He didn’t say any more but we’ve always been unusually communicative in a reserved way and I understood that he meant a great deal more than that. In consequence I’m inclined to reserve all judgments, a habit that has opened up many curious natures to me and also made me the victim of not a few veteran bores. The abnormal mind is quick to detect and attach itself to this quality when it appears in a normal person, and so it came about that in college I was unjustly accused of being a politician, because I was privy to the secret grief’s of wild, unknown men. Most of the confidences were unsought—frequently I feigned sleep, preoccupation or a hostile levity when I realized by some unmistakable sign that an intimate revelation was quivering on the horizon—for the intimate revelations of young men or at least the terms in which they express them are usually plagiaristic and marred by obvious suppressions. Reserving judgments is a matter of infinite hope. I am still a little afraid of missing something if I forget that, as my father snobbishly suggested and I snobbishly repeat, a sense of the fundamental decencies is parceled out unequally at birth.”</a:t>
            </a:r>
          </a:p>
          <a:p>
            <a:endParaRPr lang="en-US" dirty="0"/>
          </a:p>
        </p:txBody>
      </p:sp>
    </p:spTree>
    <p:extLst>
      <p:ext uri="{BB962C8B-B14F-4D97-AF65-F5344CB8AC3E}">
        <p14:creationId xmlns:p14="http://schemas.microsoft.com/office/powerpoint/2010/main" val="82584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Hemingway &amp; Style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3431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77837"/>
          </a:xfrm>
        </p:spPr>
        <p:txBody>
          <a:bodyPr/>
          <a:lstStyle/>
          <a:p>
            <a:r>
              <a:rPr lang="en-US" dirty="0" smtClean="0"/>
              <a:t>Learning Target/Task </a:t>
            </a:r>
            <a:endParaRPr lang="en-US" dirty="0"/>
          </a:p>
        </p:txBody>
      </p:sp>
      <p:sp>
        <p:nvSpPr>
          <p:cNvPr id="3" name="Content Placeholder 2"/>
          <p:cNvSpPr>
            <a:spLocks noGrp="1"/>
          </p:cNvSpPr>
          <p:nvPr>
            <p:ph idx="1"/>
          </p:nvPr>
        </p:nvSpPr>
        <p:spPr>
          <a:xfrm>
            <a:off x="838200" y="1371600"/>
            <a:ext cx="7467600" cy="4618125"/>
          </a:xfrm>
        </p:spPr>
        <p:txBody>
          <a:bodyPr>
            <a:normAutofit/>
          </a:bodyPr>
          <a:lstStyle/>
          <a:p>
            <a:r>
              <a:rPr lang="en-US" sz="4000" dirty="0" smtClean="0"/>
              <a:t>I can critically read the short Hemingway story “Three Shots”</a:t>
            </a:r>
          </a:p>
          <a:p>
            <a:r>
              <a:rPr lang="en-US" sz="4000" b="1" i="1" dirty="0" smtClean="0"/>
              <a:t>As partners, try to answer</a:t>
            </a:r>
            <a:r>
              <a:rPr lang="en-US" sz="4000" dirty="0" smtClean="0"/>
              <a:t>: What do you think Hemingway is trying to do with this story?</a:t>
            </a:r>
          </a:p>
          <a:p>
            <a:r>
              <a:rPr lang="en-US" sz="4000" dirty="0" smtClean="0"/>
              <a:t>Answer discussion questions on back of critical reading sheet</a:t>
            </a:r>
          </a:p>
          <a:p>
            <a:endParaRPr lang="en-US" sz="3200" dirty="0"/>
          </a:p>
        </p:txBody>
      </p:sp>
    </p:spTree>
    <p:extLst>
      <p:ext uri="{BB962C8B-B14F-4D97-AF65-F5344CB8AC3E}">
        <p14:creationId xmlns:p14="http://schemas.microsoft.com/office/powerpoint/2010/main" val="16432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554037"/>
          </a:xfrm>
        </p:spPr>
        <p:txBody>
          <a:bodyPr/>
          <a:lstStyle/>
          <a:p>
            <a:r>
              <a:rPr lang="en-US" dirty="0" smtClean="0"/>
              <a:t>Discussion Questions</a:t>
            </a:r>
            <a:endParaRPr lang="en-US" dirty="0"/>
          </a:p>
        </p:txBody>
      </p:sp>
      <p:sp>
        <p:nvSpPr>
          <p:cNvPr id="3" name="Content Placeholder 2"/>
          <p:cNvSpPr>
            <a:spLocks noGrp="1"/>
          </p:cNvSpPr>
          <p:nvPr>
            <p:ph idx="1"/>
          </p:nvPr>
        </p:nvSpPr>
        <p:spPr>
          <a:xfrm>
            <a:off x="381000" y="1447800"/>
            <a:ext cx="8229600" cy="4800600"/>
          </a:xfrm>
        </p:spPr>
        <p:txBody>
          <a:bodyPr>
            <a:normAutofit/>
          </a:bodyPr>
          <a:lstStyle/>
          <a:p>
            <a:pPr marL="514350" indent="-514350">
              <a:buFont typeface="+mj-lt"/>
              <a:buAutoNum type="arabicPeriod"/>
            </a:pPr>
            <a:r>
              <a:rPr lang="en-US" sz="2800" dirty="0" smtClean="0"/>
              <a:t>How is this story an example of </a:t>
            </a:r>
            <a:r>
              <a:rPr lang="en-US" sz="3200" b="1" dirty="0" smtClean="0">
                <a:solidFill>
                  <a:srgbClr val="FF0000"/>
                </a:solidFill>
              </a:rPr>
              <a:t>modernism</a:t>
            </a:r>
            <a:r>
              <a:rPr lang="en-US" sz="2800" dirty="0" smtClean="0"/>
              <a:t>?</a:t>
            </a:r>
          </a:p>
          <a:p>
            <a:pPr marL="514350" indent="-514350">
              <a:buFont typeface="+mj-lt"/>
              <a:buAutoNum type="arabicPeriod"/>
            </a:pPr>
            <a:r>
              <a:rPr lang="en-US" sz="2800" dirty="0" smtClean="0"/>
              <a:t>What </a:t>
            </a:r>
            <a:r>
              <a:rPr lang="en-US" sz="2800" dirty="0"/>
              <a:t>differences and similarities do you see between Hemingway and </a:t>
            </a:r>
            <a:r>
              <a:rPr lang="en-US" sz="2800" dirty="0" smtClean="0"/>
              <a:t>Fitzgerald (think about their </a:t>
            </a:r>
            <a:r>
              <a:rPr lang="en-US" sz="2800" b="1" dirty="0" smtClean="0">
                <a:solidFill>
                  <a:srgbClr val="FF0000"/>
                </a:solidFill>
              </a:rPr>
              <a:t>writing styles</a:t>
            </a:r>
            <a:r>
              <a:rPr lang="en-US" sz="2800" dirty="0" smtClean="0"/>
              <a:t>)? </a:t>
            </a:r>
            <a:endParaRPr lang="en-US" sz="2800" dirty="0"/>
          </a:p>
          <a:p>
            <a:pPr marL="514350" indent="-514350">
              <a:buFont typeface="+mj-lt"/>
              <a:buAutoNum type="arabicPeriod"/>
            </a:pPr>
            <a:r>
              <a:rPr lang="en-US" sz="2800" dirty="0" smtClean="0"/>
              <a:t>What </a:t>
            </a:r>
            <a:r>
              <a:rPr lang="en-US" sz="2800" dirty="0" smtClean="0"/>
              <a:t>do you think Hemingway thinks about </a:t>
            </a:r>
            <a:r>
              <a:rPr lang="en-US" sz="2800" dirty="0" smtClean="0"/>
              <a:t>								</a:t>
            </a:r>
            <a:r>
              <a:rPr lang="en-US" sz="2800" b="1" dirty="0" smtClean="0">
                <a:effectLst>
                  <a:outerShdw blurRad="38100" dist="38100" dir="2700000" algn="tl">
                    <a:srgbClr val="000000">
                      <a:alpha val="43137"/>
                    </a:srgbClr>
                  </a:outerShdw>
                </a:effectLst>
              </a:rPr>
              <a:t>Masculinity</a:t>
            </a:r>
            <a:r>
              <a:rPr lang="en-US" sz="2800" dirty="0" smtClean="0"/>
              <a:t>?</a:t>
            </a:r>
          </a:p>
          <a:p>
            <a:pPr marL="0" indent="0" algn="ctr">
              <a:buNone/>
            </a:pPr>
            <a:r>
              <a:rPr lang="en-US" sz="2800" b="1" dirty="0" smtClean="0">
                <a:effectLst>
                  <a:outerShdw blurRad="38100" dist="38100" dir="2700000" algn="tl">
                    <a:srgbClr val="000000">
                      <a:alpha val="43137"/>
                    </a:srgbClr>
                  </a:outerShdw>
                </a:effectLst>
              </a:rPr>
              <a:t>Independence</a:t>
            </a:r>
            <a:r>
              <a:rPr lang="en-US" sz="2800" dirty="0" smtClean="0"/>
              <a:t>?</a:t>
            </a:r>
          </a:p>
          <a:p>
            <a:pPr marL="0" indent="0" algn="ctr">
              <a:buNone/>
            </a:pPr>
            <a:r>
              <a:rPr lang="en-US" sz="2800" b="1" dirty="0" smtClean="0">
                <a:effectLst>
                  <a:outerShdw blurRad="38100" dist="38100" dir="2700000" algn="tl">
                    <a:srgbClr val="000000">
                      <a:alpha val="43137"/>
                    </a:srgbClr>
                  </a:outerShdw>
                </a:effectLst>
              </a:rPr>
              <a:t>Women</a:t>
            </a:r>
            <a:r>
              <a:rPr lang="en-US" sz="2800" dirty="0" smtClean="0"/>
              <a:t>?</a:t>
            </a:r>
          </a:p>
          <a:p>
            <a:endParaRPr lang="en-US" dirty="0" smtClean="0"/>
          </a:p>
          <a:p>
            <a:pPr marL="0" indent="0">
              <a:buNone/>
            </a:pPr>
            <a:endParaRPr lang="en-US" dirty="0"/>
          </a:p>
        </p:txBody>
      </p:sp>
    </p:spTree>
    <p:extLst>
      <p:ext uri="{BB962C8B-B14F-4D97-AF65-F5344CB8AC3E}">
        <p14:creationId xmlns:p14="http://schemas.microsoft.com/office/powerpoint/2010/main" val="3165947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r"/>
            <a:r>
              <a:rPr lang="en-US" dirty="0" smtClean="0"/>
              <a:t>Style</a:t>
            </a:r>
            <a:endParaRPr lang="en-US" dirty="0"/>
          </a:p>
        </p:txBody>
      </p:sp>
      <p:sp>
        <p:nvSpPr>
          <p:cNvPr id="3" name="Content Placeholder 2"/>
          <p:cNvSpPr>
            <a:spLocks noGrp="1"/>
          </p:cNvSpPr>
          <p:nvPr>
            <p:ph idx="1"/>
          </p:nvPr>
        </p:nvSpPr>
        <p:spPr>
          <a:xfrm>
            <a:off x="228600" y="914400"/>
            <a:ext cx="8686800" cy="5638800"/>
          </a:xfrm>
        </p:spPr>
        <p:txBody>
          <a:bodyPr>
            <a:normAutofit lnSpcReduction="10000"/>
          </a:bodyPr>
          <a:lstStyle/>
          <a:p>
            <a:pPr marL="0" indent="0" fontAlgn="base">
              <a:buNone/>
            </a:pPr>
            <a:r>
              <a:rPr lang="en-US" b="1" dirty="0" smtClean="0"/>
              <a:t>Contributing Factors:</a:t>
            </a:r>
          </a:p>
          <a:p>
            <a:pPr fontAlgn="base"/>
            <a:r>
              <a:rPr lang="en-US" dirty="0" smtClean="0"/>
              <a:t>Types </a:t>
            </a:r>
            <a:r>
              <a:rPr lang="en-US" dirty="0"/>
              <a:t>of adjectives and adverbs (simple or complex)</a:t>
            </a:r>
          </a:p>
          <a:p>
            <a:pPr fontAlgn="base"/>
            <a:r>
              <a:rPr lang="en-US" dirty="0"/>
              <a:t>Clause length</a:t>
            </a:r>
          </a:p>
          <a:p>
            <a:pPr fontAlgn="base"/>
            <a:r>
              <a:rPr lang="en-US" dirty="0"/>
              <a:t>Sentence length</a:t>
            </a:r>
          </a:p>
          <a:p>
            <a:pPr fontAlgn="base"/>
            <a:r>
              <a:rPr lang="en-US" dirty="0"/>
              <a:t>Paragraph length</a:t>
            </a:r>
          </a:p>
          <a:p>
            <a:pPr fontAlgn="base"/>
            <a:r>
              <a:rPr lang="en-US" dirty="0"/>
              <a:t>Use of dialogue</a:t>
            </a:r>
          </a:p>
          <a:p>
            <a:pPr fontAlgn="base"/>
            <a:r>
              <a:rPr lang="en-US" dirty="0"/>
              <a:t>Use of vernacular</a:t>
            </a:r>
          </a:p>
          <a:p>
            <a:pPr fontAlgn="base"/>
            <a:r>
              <a:rPr lang="en-US" dirty="0"/>
              <a:t>Choice of </a:t>
            </a:r>
            <a:r>
              <a:rPr lang="en-US" dirty="0" smtClean="0"/>
              <a:t>punctuation</a:t>
            </a:r>
            <a:endParaRPr lang="en-US" dirty="0"/>
          </a:p>
          <a:p>
            <a:pPr fontAlgn="base"/>
            <a:endParaRPr lang="en-US" dirty="0" smtClean="0"/>
          </a:p>
          <a:p>
            <a:pPr marL="457200" indent="-457200" fontAlgn="base">
              <a:buFont typeface="+mj-lt"/>
              <a:buAutoNum type="arabicPeriod"/>
            </a:pPr>
            <a:r>
              <a:rPr lang="en-US" b="1" dirty="0" smtClean="0"/>
              <a:t>Why </a:t>
            </a:r>
            <a:r>
              <a:rPr lang="en-US" b="1" dirty="0"/>
              <a:t>does style matter?</a:t>
            </a:r>
          </a:p>
          <a:p>
            <a:pPr marL="457200" indent="-457200" fontAlgn="base">
              <a:buFont typeface="+mj-lt"/>
              <a:buAutoNum type="arabicPeriod"/>
            </a:pPr>
            <a:r>
              <a:rPr lang="en-US" b="1" dirty="0"/>
              <a:t>How does Hemingway’s style affect the mood of “Three Shots”?</a:t>
            </a:r>
          </a:p>
          <a:p>
            <a:pPr marL="457200" indent="-457200" fontAlgn="base">
              <a:buFont typeface="+mj-lt"/>
              <a:buAutoNum type="arabicPeriod"/>
            </a:pPr>
            <a:r>
              <a:rPr lang="en-US" b="1" dirty="0"/>
              <a:t>How does Hemingway’s style shape the character development of Nick Adams?</a:t>
            </a:r>
          </a:p>
          <a:p>
            <a:endParaRPr lang="en-US" dirty="0"/>
          </a:p>
        </p:txBody>
      </p:sp>
    </p:spTree>
    <p:extLst>
      <p:ext uri="{BB962C8B-B14F-4D97-AF65-F5344CB8AC3E}">
        <p14:creationId xmlns:p14="http://schemas.microsoft.com/office/powerpoint/2010/main" val="29059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 calcmode="lin" valueType="num">
                                      <p:cBhvr additive="base">
                                        <p:cTn id="1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554037"/>
          </a:xfrm>
        </p:spPr>
        <p:txBody>
          <a:bodyPr/>
          <a:lstStyle/>
          <a:p>
            <a:r>
              <a:rPr lang="en-US" b="1" dirty="0" smtClean="0"/>
              <a:t>Hemingway</a:t>
            </a:r>
            <a:endParaRPr lang="en-US" b="1" dirty="0"/>
          </a:p>
        </p:txBody>
      </p:sp>
      <p:sp>
        <p:nvSpPr>
          <p:cNvPr id="3" name="Content Placeholder 2"/>
          <p:cNvSpPr>
            <a:spLocks noGrp="1"/>
          </p:cNvSpPr>
          <p:nvPr>
            <p:ph idx="1"/>
          </p:nvPr>
        </p:nvSpPr>
        <p:spPr>
          <a:xfrm>
            <a:off x="334212" y="1295400"/>
            <a:ext cx="4959684" cy="5161547"/>
          </a:xfrm>
        </p:spPr>
        <p:txBody>
          <a:bodyPr>
            <a:normAutofit/>
          </a:bodyPr>
          <a:lstStyle/>
          <a:p>
            <a:r>
              <a:rPr lang="en-US" dirty="0" smtClean="0"/>
              <a:t>Served in WWI</a:t>
            </a:r>
          </a:p>
          <a:p>
            <a:r>
              <a:rPr lang="en-US" dirty="0" smtClean="0"/>
              <a:t>Moved to Paris</a:t>
            </a:r>
          </a:p>
          <a:p>
            <a:r>
              <a:rPr lang="en-US" dirty="0" smtClean="0"/>
              <a:t>Known for his </a:t>
            </a:r>
            <a:r>
              <a:rPr lang="en-US" b="1" dirty="0" smtClean="0">
                <a:solidFill>
                  <a:srgbClr val="FF0000"/>
                </a:solidFill>
              </a:rPr>
              <a:t>style</a:t>
            </a:r>
            <a:r>
              <a:rPr lang="en-US" dirty="0" smtClean="0"/>
              <a:t> of writing: a break in traditional narrative</a:t>
            </a:r>
          </a:p>
          <a:p>
            <a:pPr lvl="1"/>
            <a:r>
              <a:rPr lang="en-US" dirty="0" smtClean="0"/>
              <a:t>Sparse, deliberate choices to break from flowery language of the past</a:t>
            </a:r>
          </a:p>
          <a:p>
            <a:r>
              <a:rPr lang="en-US" dirty="0" smtClean="0"/>
              <a:t>Left out essential information of the story in the belief that omission can sometimes strengthen the plot of the novel</a:t>
            </a:r>
          </a:p>
          <a:p>
            <a:r>
              <a:rPr lang="en-US" b="1" dirty="0" smtClean="0"/>
              <a:t>Major Themes: Love, war, wilderness, loss</a:t>
            </a:r>
            <a:endParaRPr lang="en-US" b="1" dirty="0"/>
          </a:p>
        </p:txBody>
      </p:sp>
      <p:pic>
        <p:nvPicPr>
          <p:cNvPr id="4" name="Picture 3"/>
          <p:cNvPicPr>
            <a:picLocks noChangeAspect="1"/>
          </p:cNvPicPr>
          <p:nvPr/>
        </p:nvPicPr>
        <p:blipFill>
          <a:blip r:embed="rId2"/>
          <a:stretch>
            <a:fillRect/>
          </a:stretch>
        </p:blipFill>
        <p:spPr>
          <a:xfrm>
            <a:off x="5251652" y="1540661"/>
            <a:ext cx="3907588" cy="4959631"/>
          </a:xfrm>
          <a:prstGeom prst="rect">
            <a:avLst/>
          </a:prstGeom>
        </p:spPr>
      </p:pic>
    </p:spTree>
    <p:extLst>
      <p:ext uri="{BB962C8B-B14F-4D97-AF65-F5344CB8AC3E}">
        <p14:creationId xmlns:p14="http://schemas.microsoft.com/office/powerpoint/2010/main" val="3679623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38200"/>
          </a:xfrm>
        </p:spPr>
        <p:txBody>
          <a:bodyPr>
            <a:normAutofit fontScale="90000"/>
          </a:bodyPr>
          <a:lstStyle/>
          <a:p>
            <a:r>
              <a:rPr lang="en-US" dirty="0" smtClean="0"/>
              <a:t>Hemingway’s Style: Iceberg Theory</a:t>
            </a:r>
            <a:endParaRPr lang="en-US" dirty="0"/>
          </a:p>
        </p:txBody>
      </p:sp>
      <p:sp>
        <p:nvSpPr>
          <p:cNvPr id="3" name="Content Placeholder 2"/>
          <p:cNvSpPr>
            <a:spLocks noGrp="1"/>
          </p:cNvSpPr>
          <p:nvPr>
            <p:ph idx="1"/>
          </p:nvPr>
        </p:nvSpPr>
        <p:spPr>
          <a:xfrm>
            <a:off x="1" y="1447800"/>
            <a:ext cx="8915400" cy="5181599"/>
          </a:xfrm>
        </p:spPr>
        <p:txBody>
          <a:bodyPr>
            <a:noAutofit/>
          </a:bodyPr>
          <a:lstStyle/>
          <a:p>
            <a:r>
              <a:rPr lang="en-US" dirty="0" smtClean="0"/>
              <a:t>The Iceberg Theory </a:t>
            </a:r>
            <a:r>
              <a:rPr lang="en-US" b="1" dirty="0" smtClean="0"/>
              <a:t>(Theory of Omission) </a:t>
            </a:r>
            <a:r>
              <a:rPr lang="en-US" dirty="0" smtClean="0"/>
              <a:t>is the characteristic writing style of Ernest Hemingway.</a:t>
            </a:r>
          </a:p>
          <a:p>
            <a:r>
              <a:rPr lang="en-US" dirty="0" smtClean="0"/>
              <a:t>Hemingway chooses to give very little context or interpretation in his stories. His style is </a:t>
            </a:r>
            <a:r>
              <a:rPr lang="en-US" dirty="0" smtClean="0">
                <a:solidFill>
                  <a:srgbClr val="FF0000"/>
                </a:solidFill>
              </a:rPr>
              <a:t>minimalistic</a:t>
            </a:r>
            <a:r>
              <a:rPr lang="en-US" dirty="0" smtClean="0"/>
              <a:t> and focuses on surface elements without specifically explaining underlying themes. </a:t>
            </a:r>
          </a:p>
          <a:p>
            <a:r>
              <a:rPr lang="en-US" dirty="0"/>
              <a:t>Hemingway believed the deeper meaning of a story should not be evident on the surface, but should shine through </a:t>
            </a:r>
            <a:r>
              <a:rPr lang="en-US" i="1" dirty="0">
                <a:solidFill>
                  <a:srgbClr val="0070C0"/>
                </a:solidFill>
                <a:effectLst>
                  <a:outerShdw blurRad="38100" dist="38100" dir="2700000" algn="tl">
                    <a:srgbClr val="000000">
                      <a:alpha val="43137"/>
                    </a:srgbClr>
                  </a:outerShdw>
                </a:effectLst>
              </a:rPr>
              <a:t>implicitly. </a:t>
            </a:r>
            <a:endParaRPr lang="en-US" i="1" dirty="0" smtClean="0">
              <a:solidFill>
                <a:srgbClr val="0070C0"/>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You start with the tip of the iceberg, but there is much more complexity and meaning beneath the surface. </a:t>
            </a:r>
          </a:p>
          <a:p>
            <a:r>
              <a:rPr lang="en-US" dirty="0" smtClean="0"/>
              <a:t>Critics argue that this Iceberg writing style functioned to distance Hemingway from his characters. </a:t>
            </a:r>
            <a:endParaRPr lang="en-US" dirty="0"/>
          </a:p>
        </p:txBody>
      </p:sp>
    </p:spTree>
    <p:extLst>
      <p:ext uri="{BB962C8B-B14F-4D97-AF65-F5344CB8AC3E}">
        <p14:creationId xmlns:p14="http://schemas.microsoft.com/office/powerpoint/2010/main" val="21739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would Hemingway say?</a:t>
            </a:r>
            <a:endParaRPr lang="en-US" dirty="0"/>
          </a:p>
        </p:txBody>
      </p:sp>
      <p:pic>
        <p:nvPicPr>
          <p:cNvPr id="2050" name="Picture 2" descr="http://img3.wikia.nocookie.net/__cb20130606165306/animalcrossing/images/4/41/Chick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5623" y="2919305"/>
            <a:ext cx="4174869" cy="33357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8035" y="2133601"/>
            <a:ext cx="4852348" cy="3869634"/>
          </a:xfrm>
        </p:spPr>
        <p:txBody>
          <a:bodyPr>
            <a:normAutofit/>
          </a:bodyPr>
          <a:lstStyle/>
          <a:p>
            <a:pPr marL="0" indent="0" algn="ctr">
              <a:buNone/>
            </a:pPr>
            <a:r>
              <a:rPr lang="en-US" sz="4000" b="1" dirty="0" smtClean="0"/>
              <a:t>Why did the chicken cross the road?</a:t>
            </a:r>
          </a:p>
          <a:p>
            <a:endParaRPr lang="en-US" dirty="0"/>
          </a:p>
          <a:p>
            <a:pPr marL="0" indent="0" algn="ctr">
              <a:buNone/>
            </a:pPr>
            <a:r>
              <a:rPr lang="en-US" sz="4000" b="1" dirty="0" smtClean="0"/>
              <a:t>To die. In the rain.</a:t>
            </a:r>
            <a:endParaRPr lang="en-US" sz="4000" b="1" dirty="0"/>
          </a:p>
        </p:txBody>
      </p:sp>
    </p:spTree>
    <p:extLst>
      <p:ext uri="{BB962C8B-B14F-4D97-AF65-F5344CB8AC3E}">
        <p14:creationId xmlns:p14="http://schemas.microsoft.com/office/powerpoint/2010/main" val="244999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Sketchbook</Template>
  <TotalTime>176</TotalTime>
  <Words>1086</Words>
  <Application>Microsoft Office PowerPoint</Application>
  <PresentationFormat>On-screen Show (4:3)</PresentationFormat>
  <Paragraphs>86</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Bradley Hand ITC TT-Bold</vt:lpstr>
      <vt:lpstr>Calibri</vt:lpstr>
      <vt:lpstr>Cambria</vt:lpstr>
      <vt:lpstr>Rage Italic</vt:lpstr>
      <vt:lpstr>Sketchbook</vt:lpstr>
      <vt:lpstr>Hemingway and Fitzgerald</vt:lpstr>
      <vt:lpstr>Essential Questions</vt:lpstr>
      <vt:lpstr>Hemingway &amp; Style</vt:lpstr>
      <vt:lpstr>Learning Target/Task </vt:lpstr>
      <vt:lpstr>Discussion Questions</vt:lpstr>
      <vt:lpstr>Style</vt:lpstr>
      <vt:lpstr>Hemingway</vt:lpstr>
      <vt:lpstr>Hemingway’s Style: Iceberg Theory</vt:lpstr>
      <vt:lpstr>What would Hemingway say?</vt:lpstr>
      <vt:lpstr>Six Word Stories</vt:lpstr>
      <vt:lpstr>Homework:</vt:lpstr>
      <vt:lpstr>Hemingway and Fitzgerald</vt:lpstr>
      <vt:lpstr>   Ernest      Hemingway      (1899-1961)</vt:lpstr>
      <vt:lpstr>PowerPoint Presentation</vt:lpstr>
      <vt:lpstr>Today</vt:lpstr>
      <vt:lpstr>Hemingway Piece</vt:lpstr>
      <vt:lpstr>Fitzgerald </vt:lpstr>
      <vt:lpstr>Compare</vt:lpstr>
      <vt:lpstr>Task</vt:lpstr>
      <vt:lpstr>Hemingway Piece</vt:lpstr>
      <vt:lpstr>Fitzgerald Piece</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Hemingway and Fitzgerald</dc:title>
  <dc:creator>Windows User</dc:creator>
  <cp:lastModifiedBy>Woldendorp, Kirsten    SHS-Staff</cp:lastModifiedBy>
  <cp:revision>35</cp:revision>
  <dcterms:created xsi:type="dcterms:W3CDTF">2012-01-09T20:32:15Z</dcterms:created>
  <dcterms:modified xsi:type="dcterms:W3CDTF">2017-11-30T19:36:08Z</dcterms:modified>
</cp:coreProperties>
</file>