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60" r:id="rId6"/>
    <p:sldId id="261" r:id="rId7"/>
    <p:sldId id="262" r:id="rId8"/>
    <p:sldId id="301" r:id="rId9"/>
    <p:sldId id="263" r:id="rId10"/>
    <p:sldId id="30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311" r:id="rId26"/>
    <p:sldId id="312" r:id="rId27"/>
    <p:sldId id="313" r:id="rId28"/>
    <p:sldId id="314" r:id="rId29"/>
    <p:sldId id="315" r:id="rId30"/>
    <p:sldId id="281" r:id="rId31"/>
    <p:sldId id="282" r:id="rId32"/>
    <p:sldId id="303" r:id="rId33"/>
    <p:sldId id="304" r:id="rId34"/>
    <p:sldId id="283" r:id="rId35"/>
    <p:sldId id="284" r:id="rId36"/>
    <p:sldId id="285" r:id="rId37"/>
    <p:sldId id="286" r:id="rId38"/>
    <p:sldId id="289" r:id="rId39"/>
    <p:sldId id="310" r:id="rId40"/>
    <p:sldId id="305" r:id="rId41"/>
    <p:sldId id="300" r:id="rId42"/>
    <p:sldId id="309" r:id="rId43"/>
    <p:sldId id="308" r:id="rId44"/>
    <p:sldId id="306" r:id="rId45"/>
    <p:sldId id="307" r:id="rId46"/>
    <p:sldId id="296" r:id="rId47"/>
    <p:sldId id="297" r:id="rId48"/>
    <p:sldId id="298" r:id="rId49"/>
    <p:sldId id="29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FB828-110A-4158-AD4B-7A39681040FA}" type="datetimeFigureOut">
              <a:rPr lang="en-US" smtClean="0"/>
              <a:t>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667BF-EC5F-44CF-80BD-73B8A11B1108}" type="slidenum">
              <a:rPr lang="en-US" smtClean="0"/>
              <a:t>‹#›</a:t>
            </a:fld>
            <a:endParaRPr lang="en-US"/>
          </a:p>
        </p:txBody>
      </p:sp>
    </p:spTree>
    <p:extLst>
      <p:ext uri="{BB962C8B-B14F-4D97-AF65-F5344CB8AC3E}">
        <p14:creationId xmlns:p14="http://schemas.microsoft.com/office/powerpoint/2010/main" val="3335799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http://www.biography.com/people/john-steinbeck-9493358/videos/john-steinbeck-mini-biography-2174100661</a:t>
            </a:r>
            <a:endParaRPr lang="en-US" dirty="0"/>
          </a:p>
        </p:txBody>
      </p:sp>
      <p:sp>
        <p:nvSpPr>
          <p:cNvPr id="4" name="Slide Number Placeholder 3"/>
          <p:cNvSpPr>
            <a:spLocks noGrp="1"/>
          </p:cNvSpPr>
          <p:nvPr>
            <p:ph type="sldNum" sz="quarter" idx="10"/>
          </p:nvPr>
        </p:nvSpPr>
        <p:spPr/>
        <p:txBody>
          <a:bodyPr/>
          <a:lstStyle/>
          <a:p>
            <a:fld id="{8373FE1B-27BF-4A5D-A628-DBDFE6CB4D11}" type="slidenum">
              <a:rPr lang="en-US" smtClean="0"/>
              <a:t>31</a:t>
            </a:fld>
            <a:endParaRPr lang="en-US"/>
          </a:p>
        </p:txBody>
      </p:sp>
    </p:spTree>
    <p:extLst>
      <p:ext uri="{BB962C8B-B14F-4D97-AF65-F5344CB8AC3E}">
        <p14:creationId xmlns:p14="http://schemas.microsoft.com/office/powerpoint/2010/main" val="247364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0124925-91A8-4398-84A3-25CD7072F63B}" type="datetimeFigureOut">
              <a:rPr lang="en-US" smtClean="0"/>
              <a:pPr/>
              <a:t>1/5/2018</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FC77FF9-6919-4F06-8B93-47D5758A123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124925-91A8-4398-84A3-25CD7072F63B}" type="datetimeFigureOut">
              <a:rPr lang="en-US" smtClean="0"/>
              <a:pPr/>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124925-91A8-4398-84A3-25CD7072F63B}" type="datetimeFigureOut">
              <a:rPr lang="en-US" smtClean="0"/>
              <a:pPr/>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124925-91A8-4398-84A3-25CD7072F63B}" type="datetimeFigureOut">
              <a:rPr lang="en-US" smtClean="0"/>
              <a:pPr/>
              <a:t>1/5/2018</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FC77FF9-6919-4F06-8B93-47D5758A12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0124925-91A8-4398-84A3-25CD7072F63B}" type="datetimeFigureOut">
              <a:rPr lang="en-US" smtClean="0"/>
              <a:pPr/>
              <a:t>1/5/2018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FC77FF9-6919-4F06-8B93-47D5758A123C}"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0124925-91A8-4398-84A3-25CD7072F63B}" type="datetimeFigureOut">
              <a:rPr lang="en-US" smtClean="0"/>
              <a:pPr/>
              <a:t>1/5/2018</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0124925-91A8-4398-84A3-25CD7072F63B}" type="datetimeFigureOut">
              <a:rPr lang="en-US" smtClean="0"/>
              <a:pPr/>
              <a:t>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FC77FF9-6919-4F06-8B93-47D5758A123C}"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0124925-91A8-4398-84A3-25CD7072F63B}" type="datetimeFigureOut">
              <a:rPr lang="en-US" smtClean="0"/>
              <a:pPr/>
              <a:t>1/5/2018</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124925-91A8-4398-84A3-25CD7072F63B}" type="datetimeFigureOut">
              <a:rPr lang="en-US" smtClean="0"/>
              <a:pPr/>
              <a:t>1/5/2018</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124925-91A8-4398-84A3-25CD7072F63B}" type="datetimeFigureOut">
              <a:rPr lang="en-US" smtClean="0"/>
              <a:pPr/>
              <a:t>1/5/2018</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E0124925-91A8-4398-84A3-25CD7072F63B}" type="datetimeFigureOut">
              <a:rPr lang="en-US" smtClean="0"/>
              <a:pPr/>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FC77FF9-6919-4F06-8B93-47D5758A123C}"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124925-91A8-4398-84A3-25CD7072F63B}" type="datetimeFigureOut">
              <a:rPr lang="en-US" smtClean="0"/>
              <a:pPr/>
              <a:t>1/5/2018</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FC77FF9-6919-4F06-8B93-47D5758A123C}"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loc.gov/collection/federal-writers-project/about-this-collec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depression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03221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6956298" cy="891540"/>
          </a:xfrm>
        </p:spPr>
        <p:txBody>
          <a:bodyPr>
            <a:normAutofit fontScale="90000"/>
          </a:bodyPr>
          <a:lstStyle/>
          <a:p>
            <a:r>
              <a:rPr lang="en-US" dirty="0" smtClean="0">
                <a:solidFill>
                  <a:schemeClr val="tx1"/>
                </a:solidFill>
              </a:rPr>
              <a:t>The Role of Personal Narrative</a:t>
            </a:r>
            <a:endParaRPr lang="en-US" dirty="0">
              <a:solidFill>
                <a:schemeClr val="tx1"/>
              </a:solidFill>
            </a:endParaRPr>
          </a:p>
        </p:txBody>
      </p:sp>
      <p:sp>
        <p:nvSpPr>
          <p:cNvPr id="3" name="Content Placeholder 2"/>
          <p:cNvSpPr>
            <a:spLocks noGrp="1"/>
          </p:cNvSpPr>
          <p:nvPr>
            <p:ph idx="1"/>
          </p:nvPr>
        </p:nvSpPr>
        <p:spPr>
          <a:xfrm>
            <a:off x="352425" y="1219200"/>
            <a:ext cx="4067175" cy="5410200"/>
          </a:xfrm>
        </p:spPr>
        <p:txBody>
          <a:bodyPr>
            <a:normAutofit fontScale="92500"/>
          </a:bodyPr>
          <a:lstStyle/>
          <a:p>
            <a:r>
              <a:rPr lang="en-US" sz="2400" dirty="0">
                <a:solidFill>
                  <a:schemeClr val="tx1"/>
                </a:solidFill>
              </a:rPr>
              <a:t>In order to truly understand </a:t>
            </a:r>
            <a:r>
              <a:rPr lang="en-US" sz="2400" b="1" dirty="0">
                <a:solidFill>
                  <a:schemeClr val="tx1"/>
                </a:solidFill>
                <a:effectLst>
                  <a:outerShdw blurRad="38100" dist="38100" dir="2700000" algn="tl">
                    <a:srgbClr val="000000">
                      <a:alpha val="43137"/>
                    </a:srgbClr>
                  </a:outerShdw>
                </a:effectLst>
              </a:rPr>
              <a:t>WHY</a:t>
            </a:r>
            <a:r>
              <a:rPr lang="en-US" sz="2400" dirty="0">
                <a:solidFill>
                  <a:schemeClr val="tx1"/>
                </a:solidFill>
              </a:rPr>
              <a:t> people relied so heavily on </a:t>
            </a:r>
            <a:r>
              <a:rPr lang="en-US" sz="2400" b="1" dirty="0">
                <a:solidFill>
                  <a:schemeClr val="tx1"/>
                </a:solidFill>
              </a:rPr>
              <a:t>Escapism</a:t>
            </a:r>
            <a:r>
              <a:rPr lang="en-US" sz="2400" dirty="0">
                <a:solidFill>
                  <a:schemeClr val="tx1"/>
                </a:solidFill>
              </a:rPr>
              <a:t>, we must clearly understand </a:t>
            </a:r>
            <a:r>
              <a:rPr lang="en-US" sz="2400" b="1" dirty="0">
                <a:solidFill>
                  <a:schemeClr val="tx1"/>
                </a:solidFill>
                <a:effectLst>
                  <a:outerShdw blurRad="38100" dist="38100" dir="2700000" algn="tl">
                    <a:srgbClr val="000000">
                      <a:alpha val="43137"/>
                    </a:srgbClr>
                  </a:outerShdw>
                </a:effectLst>
              </a:rPr>
              <a:t>WHAT</a:t>
            </a:r>
            <a:r>
              <a:rPr lang="en-US" sz="2400" dirty="0">
                <a:solidFill>
                  <a:schemeClr val="tx1"/>
                </a:solidFill>
              </a:rPr>
              <a:t> they were turning away from.</a:t>
            </a:r>
          </a:p>
          <a:p>
            <a:r>
              <a:rPr lang="en-US" sz="2400" b="1" dirty="0">
                <a:solidFill>
                  <a:schemeClr val="tx1"/>
                </a:solidFill>
              </a:rPr>
              <a:t>“Surviving the Dust Bowl” </a:t>
            </a:r>
            <a:r>
              <a:rPr lang="en-US" sz="2400" dirty="0">
                <a:solidFill>
                  <a:schemeClr val="tx1"/>
                </a:solidFill>
              </a:rPr>
              <a:t>: captures the personal narratives of the farmers who came to the Southern Plains of Texas, Oklahoma and Kansas dreaming of prosperity, and lived through ten years of drought, dust, disease and death.</a:t>
            </a:r>
          </a:p>
        </p:txBody>
      </p:sp>
      <p:pic>
        <p:nvPicPr>
          <p:cNvPr id="1026" name="Picture 2" descr="Surviving the Dust B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2403180"/>
            <a:ext cx="4341923" cy="260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97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ctrTitle"/>
          </p:nvPr>
        </p:nvSpPr>
        <p:spPr>
          <a:xfrm>
            <a:off x="475489" y="317531"/>
            <a:ext cx="3715511" cy="1822357"/>
          </a:xfrm>
        </p:spPr>
        <p:txBody>
          <a:bodyPr>
            <a:normAutofit fontScale="90000"/>
          </a:bodyPr>
          <a:lstStyle/>
          <a:p>
            <a:r>
              <a:rPr lang="en-US" sz="6000" dirty="0" err="1" smtClean="0"/>
              <a:t>DorotheA</a:t>
            </a:r>
            <a:r>
              <a:rPr lang="en-US" sz="6000" dirty="0" smtClean="0"/>
              <a:t> </a:t>
            </a:r>
            <a:r>
              <a:rPr lang="en-US" sz="6000" dirty="0"/>
              <a:t>Lange</a:t>
            </a:r>
          </a:p>
        </p:txBody>
      </p:sp>
      <p:sp>
        <p:nvSpPr>
          <p:cNvPr id="9221" name="Rectangle 5"/>
          <p:cNvSpPr>
            <a:spLocks noGrp="1" noChangeArrowheads="1"/>
          </p:cNvSpPr>
          <p:nvPr>
            <p:ph type="subTitle" idx="1"/>
          </p:nvPr>
        </p:nvSpPr>
        <p:spPr>
          <a:xfrm>
            <a:off x="129160" y="3603860"/>
            <a:ext cx="6580005" cy="3607976"/>
          </a:xfrm>
        </p:spPr>
        <p:txBody>
          <a:bodyPr>
            <a:normAutofit fontScale="62500" lnSpcReduction="20000"/>
          </a:bodyPr>
          <a:lstStyle/>
          <a:p>
            <a:pPr algn="l">
              <a:lnSpc>
                <a:spcPct val="120000"/>
              </a:lnSpc>
            </a:pPr>
            <a:r>
              <a:rPr lang="en-US" sz="4300" dirty="0">
                <a:solidFill>
                  <a:schemeClr val="tx1"/>
                </a:solidFill>
                <a:latin typeface="American Typewriter"/>
                <a:cs typeface="American Typewriter"/>
              </a:rPr>
              <a:t>"You put your camera around your neck along with putting on your shoes, and there it is, an appendage of the body that shares your life with you. The camera is an instrument that teaches people how to see without a camera." - Dorothea Lange</a:t>
            </a:r>
          </a:p>
          <a:p>
            <a:pPr>
              <a:lnSpc>
                <a:spcPct val="80000"/>
              </a:lnSpc>
            </a:pPr>
            <a:endParaRPr lang="en-US" sz="1600" dirty="0"/>
          </a:p>
          <a:p>
            <a:pPr>
              <a:lnSpc>
                <a:spcPct val="80000"/>
              </a:lnSpc>
            </a:pPr>
            <a:endParaRPr lang="en-US" sz="1600" dirty="0"/>
          </a:p>
          <a:p>
            <a:pPr algn="l">
              <a:lnSpc>
                <a:spcPct val="80000"/>
              </a:lnSpc>
            </a:pPr>
            <a:r>
              <a:rPr lang="en-US" sz="1600" dirty="0"/>
              <a:t/>
            </a:r>
            <a:br>
              <a:rPr lang="en-US" sz="1600" dirty="0"/>
            </a:br>
            <a:endParaRPr lang="en-US" sz="1600" i="1" dirty="0"/>
          </a:p>
        </p:txBody>
      </p:sp>
      <p:pic>
        <p:nvPicPr>
          <p:cNvPr id="2" name="Picture 1" descr="Dorothea-Lang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17531"/>
            <a:ext cx="4145302" cy="3235784"/>
          </a:xfrm>
          <a:prstGeom prst="rect">
            <a:avLst/>
          </a:prstGeom>
        </p:spPr>
      </p:pic>
    </p:spTree>
    <p:extLst>
      <p:ext uri="{BB962C8B-B14F-4D97-AF65-F5344CB8AC3E}">
        <p14:creationId xmlns:p14="http://schemas.microsoft.com/office/powerpoint/2010/main" val="2580675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a:bodyPr>
          <a:lstStyle/>
          <a:p>
            <a:r>
              <a:rPr lang="en-US" dirty="0" smtClean="0"/>
              <a:t>About Lange </a:t>
            </a:r>
            <a:r>
              <a:rPr lang="en-US" sz="2700" dirty="0" smtClean="0"/>
              <a:t>(May 26, 1895 – October 11, 1965) </a:t>
            </a:r>
            <a:endParaRPr lang="en-US" sz="2700" dirty="0"/>
          </a:p>
        </p:txBody>
      </p:sp>
      <p:sp>
        <p:nvSpPr>
          <p:cNvPr id="3" name="Content Placeholder 2"/>
          <p:cNvSpPr>
            <a:spLocks noGrp="1"/>
          </p:cNvSpPr>
          <p:nvPr>
            <p:ph idx="1"/>
          </p:nvPr>
        </p:nvSpPr>
        <p:spPr>
          <a:xfrm>
            <a:off x="304800" y="1219200"/>
            <a:ext cx="8686800" cy="4525963"/>
          </a:xfrm>
        </p:spPr>
        <p:txBody>
          <a:bodyPr>
            <a:noAutofit/>
          </a:bodyPr>
          <a:lstStyle/>
          <a:p>
            <a:r>
              <a:rPr lang="en-US" sz="3600" dirty="0" smtClean="0">
                <a:solidFill>
                  <a:schemeClr val="tx1"/>
                </a:solidFill>
              </a:rPr>
              <a:t>Documentary photographer and photojournalist</a:t>
            </a:r>
            <a:endParaRPr lang="en-US" sz="3600" b="1" dirty="0" smtClean="0">
              <a:solidFill>
                <a:schemeClr val="tx1"/>
              </a:solidFill>
            </a:endParaRPr>
          </a:p>
          <a:p>
            <a:r>
              <a:rPr lang="en-US" sz="3600" b="1" dirty="0" smtClean="0">
                <a:solidFill>
                  <a:schemeClr val="tx1"/>
                </a:solidFill>
              </a:rPr>
              <a:t>Worked for the Farm Security Administration</a:t>
            </a:r>
            <a:r>
              <a:rPr lang="en-US" sz="3600" dirty="0" smtClean="0">
                <a:solidFill>
                  <a:schemeClr val="tx1"/>
                </a:solidFill>
              </a:rPr>
              <a:t> (</a:t>
            </a:r>
            <a:r>
              <a:rPr lang="en-US" sz="3600" b="1" dirty="0" smtClean="0">
                <a:solidFill>
                  <a:schemeClr val="tx1"/>
                </a:solidFill>
              </a:rPr>
              <a:t>FSA</a:t>
            </a:r>
            <a:r>
              <a:rPr lang="en-US" sz="3600" dirty="0" smtClean="0">
                <a:solidFill>
                  <a:schemeClr val="tx1"/>
                </a:solidFill>
              </a:rPr>
              <a:t>) </a:t>
            </a:r>
          </a:p>
          <a:p>
            <a:pPr lvl="1"/>
            <a:r>
              <a:rPr lang="en-US" sz="3200" dirty="0" smtClean="0">
                <a:solidFill>
                  <a:schemeClr val="tx1"/>
                </a:solidFill>
              </a:rPr>
              <a:t>an effort during the Depression to combat American rural poverty</a:t>
            </a:r>
          </a:p>
          <a:p>
            <a:pPr lvl="1"/>
            <a:r>
              <a:rPr lang="en-US" sz="3200" dirty="0" smtClean="0">
                <a:solidFill>
                  <a:schemeClr val="tx1"/>
                </a:solidFill>
              </a:rPr>
              <a:t>Rehabilitate farms, improve lifestyles, purchased bad farms</a:t>
            </a:r>
          </a:p>
          <a:p>
            <a:pPr lvl="1"/>
            <a:r>
              <a:rPr lang="en-US" sz="3200" dirty="0" smtClean="0">
                <a:solidFill>
                  <a:schemeClr val="tx1"/>
                </a:solidFill>
              </a:rPr>
              <a:t>Farmers work on government owned farms</a:t>
            </a:r>
          </a:p>
        </p:txBody>
      </p:sp>
    </p:spTree>
    <p:extLst>
      <p:ext uri="{BB962C8B-B14F-4D97-AF65-F5344CB8AC3E}">
        <p14:creationId xmlns:p14="http://schemas.microsoft.com/office/powerpoint/2010/main" val="543452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DL.jpg"/>
          <p:cNvPicPr>
            <a:picLocks noGrp="1" noChangeAspect="1"/>
          </p:cNvPicPr>
          <p:nvPr>
            <p:ph idx="1"/>
          </p:nvPr>
        </p:nvPicPr>
        <p:blipFill>
          <a:blip r:embed="rId2" cstate="print"/>
          <a:stretch>
            <a:fillRect/>
          </a:stretch>
        </p:blipFill>
        <p:spPr>
          <a:xfrm>
            <a:off x="0" y="0"/>
            <a:ext cx="9144000" cy="8518922"/>
          </a:xfrm>
        </p:spPr>
      </p:pic>
    </p:spTree>
    <p:extLst>
      <p:ext uri="{BB962C8B-B14F-4D97-AF65-F5344CB8AC3E}">
        <p14:creationId xmlns:p14="http://schemas.microsoft.com/office/powerpoint/2010/main" val="1142310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762000" y="1524000"/>
            <a:ext cx="7391400" cy="3539430"/>
          </a:xfrm>
          <a:prstGeom prst="rect">
            <a:avLst/>
          </a:prstGeom>
          <a:noFill/>
          <a:ln w="9525">
            <a:noFill/>
            <a:miter lim="800000"/>
            <a:headEnd/>
            <a:tailEnd/>
          </a:ln>
          <a:effectLst/>
        </p:spPr>
        <p:txBody>
          <a:bodyPr>
            <a:spAutoFit/>
          </a:bodyPr>
          <a:lstStyle/>
          <a:p>
            <a:r>
              <a:rPr lang="en-US" sz="2800" b="1" dirty="0" smtClean="0"/>
              <a:t>To what extent do </a:t>
            </a:r>
            <a:r>
              <a:rPr lang="en-US" sz="2800" b="1" dirty="0"/>
              <a:t>these photographs represent the 1930s?</a:t>
            </a:r>
          </a:p>
          <a:p>
            <a:pPr>
              <a:buFontTx/>
              <a:buChar char="•"/>
            </a:pPr>
            <a:endParaRPr lang="en-US" sz="2800" b="1" dirty="0"/>
          </a:p>
          <a:p>
            <a:r>
              <a:rPr lang="en-US" sz="2800" b="1" dirty="0" smtClean="0"/>
              <a:t>Determine what </a:t>
            </a:r>
            <a:r>
              <a:rPr lang="en-US" sz="2800" b="1" dirty="0"/>
              <a:t>themes </a:t>
            </a:r>
            <a:r>
              <a:rPr lang="en-US" sz="2800" b="1" dirty="0" smtClean="0"/>
              <a:t>these </a:t>
            </a:r>
            <a:r>
              <a:rPr lang="en-US" sz="2800" b="1" dirty="0"/>
              <a:t>photographs explore or </a:t>
            </a:r>
            <a:r>
              <a:rPr lang="en-US" sz="2800" b="1" dirty="0" smtClean="0"/>
              <a:t>emotions they evoke.</a:t>
            </a:r>
            <a:endParaRPr lang="en-US" sz="2800" b="1" dirty="0"/>
          </a:p>
          <a:p>
            <a:pPr>
              <a:buFontTx/>
              <a:buChar char="•"/>
            </a:pPr>
            <a:endParaRPr lang="en-US" sz="2800" b="1" dirty="0"/>
          </a:p>
          <a:p>
            <a:r>
              <a:rPr lang="en-US" sz="2800" b="1" dirty="0" smtClean="0"/>
              <a:t>Conclude how </a:t>
            </a:r>
            <a:r>
              <a:rPr lang="en-US" sz="2800" b="1" dirty="0"/>
              <a:t>these </a:t>
            </a:r>
            <a:r>
              <a:rPr lang="en-US" sz="2800" b="1" dirty="0" smtClean="0"/>
              <a:t>photographs might </a:t>
            </a:r>
            <a:r>
              <a:rPr lang="en-US" sz="2800" b="1" dirty="0"/>
              <a:t>have impacted the 1930s and its </a:t>
            </a:r>
            <a:r>
              <a:rPr lang="en-US" sz="2800" b="1" dirty="0" smtClean="0"/>
              <a:t>aftermath.</a:t>
            </a:r>
            <a:endParaRPr lang="en-US" sz="2800" b="1" dirty="0"/>
          </a:p>
        </p:txBody>
      </p:sp>
    </p:spTree>
    <p:extLst>
      <p:ext uri="{BB962C8B-B14F-4D97-AF65-F5344CB8AC3E}">
        <p14:creationId xmlns:p14="http://schemas.microsoft.com/office/powerpoint/2010/main" val="1847226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slide7"/>
          <p:cNvPicPr>
            <a:picLocks noChangeAspect="1" noChangeArrowheads="1"/>
          </p:cNvPicPr>
          <p:nvPr/>
        </p:nvPicPr>
        <p:blipFill>
          <a:blip r:embed="rId2" cstate="print"/>
          <a:srcRect/>
          <a:stretch>
            <a:fillRect/>
          </a:stretch>
        </p:blipFill>
        <p:spPr bwMode="auto">
          <a:xfrm>
            <a:off x="463848" y="0"/>
            <a:ext cx="5738422" cy="6858000"/>
          </a:xfrm>
          <a:prstGeom prst="rect">
            <a:avLst/>
          </a:prstGeom>
          <a:noFill/>
        </p:spPr>
      </p:pic>
      <p:sp>
        <p:nvSpPr>
          <p:cNvPr id="3078" name="Text Box 6"/>
          <p:cNvSpPr txBox="1">
            <a:spLocks noChangeArrowheads="1"/>
          </p:cNvSpPr>
          <p:nvPr/>
        </p:nvSpPr>
        <p:spPr bwMode="auto">
          <a:xfrm>
            <a:off x="6202270" y="1913708"/>
            <a:ext cx="2726578" cy="2092881"/>
          </a:xfrm>
          <a:prstGeom prst="rect">
            <a:avLst/>
          </a:prstGeom>
          <a:noFill/>
          <a:ln w="9525">
            <a:noFill/>
            <a:miter lim="800000"/>
            <a:headEnd/>
            <a:tailEnd/>
          </a:ln>
          <a:effectLst/>
        </p:spPr>
        <p:txBody>
          <a:bodyPr wrap="square">
            <a:spAutoFit/>
          </a:bodyPr>
          <a:lstStyle/>
          <a:p>
            <a:pPr algn="ctr">
              <a:spcBef>
                <a:spcPct val="50000"/>
              </a:spcBef>
            </a:pPr>
            <a:r>
              <a:rPr lang="en-US" dirty="0"/>
              <a:t> </a:t>
            </a:r>
            <a:r>
              <a:rPr lang="en-US" sz="2800" dirty="0"/>
              <a:t/>
            </a:r>
            <a:br>
              <a:rPr lang="en-US" sz="2800" dirty="0"/>
            </a:br>
            <a:r>
              <a:rPr lang="en-US" sz="2800" dirty="0"/>
              <a:t>First Food Line Distribution, San Francisco, 1933</a:t>
            </a:r>
          </a:p>
        </p:txBody>
      </p:sp>
    </p:spTree>
    <p:extLst>
      <p:ext uri="{BB962C8B-B14F-4D97-AF65-F5344CB8AC3E}">
        <p14:creationId xmlns:p14="http://schemas.microsoft.com/office/powerpoint/2010/main" val="1616420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slide4"/>
          <p:cNvPicPr>
            <a:picLocks noChangeAspect="1" noChangeArrowheads="1"/>
          </p:cNvPicPr>
          <p:nvPr/>
        </p:nvPicPr>
        <p:blipFill>
          <a:blip r:embed="rId2" cstate="print"/>
          <a:srcRect/>
          <a:stretch>
            <a:fillRect/>
          </a:stretch>
        </p:blipFill>
        <p:spPr bwMode="auto">
          <a:xfrm>
            <a:off x="567857" y="2971"/>
            <a:ext cx="5158029" cy="6858000"/>
          </a:xfrm>
          <a:prstGeom prst="rect">
            <a:avLst/>
          </a:prstGeom>
          <a:noFill/>
        </p:spPr>
      </p:pic>
      <p:sp>
        <p:nvSpPr>
          <p:cNvPr id="2055" name="Text Box 7"/>
          <p:cNvSpPr txBox="1">
            <a:spLocks noChangeArrowheads="1"/>
          </p:cNvSpPr>
          <p:nvPr/>
        </p:nvSpPr>
        <p:spPr bwMode="auto">
          <a:xfrm>
            <a:off x="5725885" y="1643857"/>
            <a:ext cx="3248297" cy="3539430"/>
          </a:xfrm>
          <a:prstGeom prst="rect">
            <a:avLst/>
          </a:prstGeom>
          <a:noFill/>
          <a:ln w="9525">
            <a:noFill/>
            <a:miter lim="800000"/>
            <a:headEnd/>
            <a:tailEnd/>
          </a:ln>
          <a:effectLst/>
        </p:spPr>
        <p:txBody>
          <a:bodyPr wrap="square">
            <a:spAutoFit/>
          </a:bodyPr>
          <a:lstStyle/>
          <a:p>
            <a:pPr algn="ctr">
              <a:spcBef>
                <a:spcPct val="50000"/>
              </a:spcBef>
            </a:pPr>
            <a:r>
              <a:rPr lang="en-US" sz="2800" dirty="0"/>
              <a:t>San Francisco, California, 1934 </a:t>
            </a:r>
            <a:br>
              <a:rPr lang="en-US" sz="2800" dirty="0"/>
            </a:br>
            <a:r>
              <a:rPr lang="en-US" sz="2800" b="1" dirty="0"/>
              <a:t>"Thirteen million unemployed </a:t>
            </a:r>
            <a:br>
              <a:rPr lang="en-US" sz="2800" b="1" dirty="0"/>
            </a:br>
            <a:r>
              <a:rPr lang="en-US" sz="2800" b="1" dirty="0"/>
              <a:t>fill the cities in the early thirties."</a:t>
            </a:r>
          </a:p>
        </p:txBody>
      </p:sp>
      <p:sp>
        <p:nvSpPr>
          <p:cNvPr id="2056" name="Rectangle 8"/>
          <p:cNvSpPr>
            <a:spLocks noChangeArrowheads="1"/>
          </p:cNvSpPr>
          <p:nvPr/>
        </p:nvSpPr>
        <p:spPr bwMode="auto">
          <a:xfrm>
            <a:off x="4371975" y="6178550"/>
            <a:ext cx="247650" cy="366713"/>
          </a:xfrm>
          <a:prstGeom prst="rect">
            <a:avLst/>
          </a:prstGeom>
          <a:noFill/>
          <a:ln w="9525">
            <a:noFill/>
            <a:miter lim="800000"/>
            <a:headEnd/>
            <a:tailEnd/>
          </a:ln>
          <a:effectLst/>
        </p:spPr>
        <p:txBody>
          <a:bodyPr wrap="none">
            <a:spAutoFit/>
          </a:bodyPr>
          <a:lstStyle/>
          <a:p>
            <a:r>
              <a:rPr lang="en-US"/>
              <a:t> </a:t>
            </a:r>
          </a:p>
        </p:txBody>
      </p:sp>
    </p:spTree>
    <p:extLst>
      <p:ext uri="{BB962C8B-B14F-4D97-AF65-F5344CB8AC3E}">
        <p14:creationId xmlns:p14="http://schemas.microsoft.com/office/powerpoint/2010/main" val="2868687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slide6"/>
          <p:cNvPicPr>
            <a:picLocks noChangeAspect="1" noChangeArrowheads="1"/>
          </p:cNvPicPr>
          <p:nvPr/>
        </p:nvPicPr>
        <p:blipFill>
          <a:blip r:embed="rId2" cstate="print"/>
          <a:srcRect/>
          <a:stretch>
            <a:fillRect/>
          </a:stretch>
        </p:blipFill>
        <p:spPr bwMode="auto">
          <a:xfrm>
            <a:off x="2160252" y="0"/>
            <a:ext cx="4227848" cy="5791200"/>
          </a:xfrm>
          <a:prstGeom prst="rect">
            <a:avLst/>
          </a:prstGeom>
          <a:noFill/>
        </p:spPr>
      </p:pic>
      <p:sp>
        <p:nvSpPr>
          <p:cNvPr id="4102" name="Text Box 6"/>
          <p:cNvSpPr txBox="1">
            <a:spLocks noChangeArrowheads="1"/>
          </p:cNvSpPr>
          <p:nvPr/>
        </p:nvSpPr>
        <p:spPr bwMode="auto">
          <a:xfrm>
            <a:off x="2160252" y="5943600"/>
            <a:ext cx="5486400" cy="366713"/>
          </a:xfrm>
          <a:prstGeom prst="rect">
            <a:avLst/>
          </a:prstGeom>
          <a:noFill/>
          <a:ln w="9525">
            <a:noFill/>
            <a:miter lim="800000"/>
            <a:headEnd/>
            <a:tailEnd/>
          </a:ln>
          <a:effectLst/>
        </p:spPr>
        <p:txBody>
          <a:bodyPr>
            <a:spAutoFit/>
          </a:bodyPr>
          <a:lstStyle/>
          <a:p>
            <a:pPr>
              <a:spcBef>
                <a:spcPct val="50000"/>
              </a:spcBef>
            </a:pPr>
            <a:r>
              <a:rPr lang="en-US" dirty="0"/>
              <a:t>Street Demonstration, San Francisco, 1933 </a:t>
            </a:r>
          </a:p>
        </p:txBody>
      </p:sp>
    </p:spTree>
    <p:extLst>
      <p:ext uri="{BB962C8B-B14F-4D97-AF65-F5344CB8AC3E}">
        <p14:creationId xmlns:p14="http://schemas.microsoft.com/office/powerpoint/2010/main" val="3845464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slide8"/>
          <p:cNvPicPr>
            <a:picLocks noChangeAspect="1" noChangeArrowheads="1"/>
          </p:cNvPicPr>
          <p:nvPr/>
        </p:nvPicPr>
        <p:blipFill>
          <a:blip r:embed="rId2" cstate="print"/>
          <a:srcRect/>
          <a:stretch>
            <a:fillRect/>
          </a:stretch>
        </p:blipFill>
        <p:spPr bwMode="auto">
          <a:xfrm>
            <a:off x="1905000" y="138596"/>
            <a:ext cx="4313238" cy="5881203"/>
          </a:xfrm>
          <a:prstGeom prst="rect">
            <a:avLst/>
          </a:prstGeom>
          <a:noFill/>
        </p:spPr>
      </p:pic>
      <p:sp>
        <p:nvSpPr>
          <p:cNvPr id="5126" name="Text Box 6"/>
          <p:cNvSpPr txBox="1">
            <a:spLocks noChangeArrowheads="1"/>
          </p:cNvSpPr>
          <p:nvPr/>
        </p:nvSpPr>
        <p:spPr bwMode="auto">
          <a:xfrm>
            <a:off x="1981200" y="6019800"/>
            <a:ext cx="5486400" cy="366713"/>
          </a:xfrm>
          <a:prstGeom prst="rect">
            <a:avLst/>
          </a:prstGeom>
          <a:noFill/>
          <a:ln w="9525">
            <a:noFill/>
            <a:miter lim="800000"/>
            <a:headEnd/>
            <a:tailEnd/>
          </a:ln>
          <a:effectLst/>
        </p:spPr>
        <p:txBody>
          <a:bodyPr>
            <a:spAutoFit/>
          </a:bodyPr>
          <a:lstStyle/>
          <a:p>
            <a:pPr>
              <a:spcBef>
                <a:spcPct val="50000"/>
              </a:spcBef>
            </a:pPr>
            <a:r>
              <a:rPr lang="en-US"/>
              <a:t>Demonstration Sign, San Francisco, 1934</a:t>
            </a:r>
          </a:p>
        </p:txBody>
      </p:sp>
    </p:spTree>
    <p:extLst>
      <p:ext uri="{BB962C8B-B14F-4D97-AF65-F5344CB8AC3E}">
        <p14:creationId xmlns:p14="http://schemas.microsoft.com/office/powerpoint/2010/main" val="1441563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slide9"/>
          <p:cNvPicPr>
            <a:picLocks noChangeAspect="1" noChangeArrowheads="1"/>
          </p:cNvPicPr>
          <p:nvPr/>
        </p:nvPicPr>
        <p:blipFill>
          <a:blip r:embed="rId2" cstate="print"/>
          <a:srcRect/>
          <a:stretch>
            <a:fillRect/>
          </a:stretch>
        </p:blipFill>
        <p:spPr bwMode="auto">
          <a:xfrm>
            <a:off x="1332286" y="0"/>
            <a:ext cx="5098677" cy="6858000"/>
          </a:xfrm>
          <a:prstGeom prst="rect">
            <a:avLst/>
          </a:prstGeom>
          <a:noFill/>
        </p:spPr>
      </p:pic>
      <p:sp>
        <p:nvSpPr>
          <p:cNvPr id="7174" name="Text Box 6"/>
          <p:cNvSpPr txBox="1">
            <a:spLocks noChangeArrowheads="1"/>
          </p:cNvSpPr>
          <p:nvPr/>
        </p:nvSpPr>
        <p:spPr bwMode="auto">
          <a:xfrm>
            <a:off x="6430963" y="2246812"/>
            <a:ext cx="2713037" cy="1384995"/>
          </a:xfrm>
          <a:prstGeom prst="rect">
            <a:avLst/>
          </a:prstGeom>
          <a:noFill/>
          <a:ln w="9525">
            <a:noFill/>
            <a:miter lim="800000"/>
            <a:headEnd/>
            <a:tailEnd/>
          </a:ln>
          <a:effectLst/>
        </p:spPr>
        <p:txBody>
          <a:bodyPr wrap="square">
            <a:spAutoFit/>
          </a:bodyPr>
          <a:lstStyle/>
          <a:p>
            <a:pPr algn="ctr">
              <a:spcBef>
                <a:spcPct val="50000"/>
              </a:spcBef>
            </a:pPr>
            <a:r>
              <a:rPr lang="en-US" sz="2800" dirty="0"/>
              <a:t>Howard Street, San Francisco, 1934</a:t>
            </a:r>
          </a:p>
        </p:txBody>
      </p:sp>
    </p:spTree>
    <p:extLst>
      <p:ext uri="{BB962C8B-B14F-4D97-AF65-F5344CB8AC3E}">
        <p14:creationId xmlns:p14="http://schemas.microsoft.com/office/powerpoint/2010/main" val="540952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solidFill>
                  <a:schemeClr val="tx1"/>
                </a:solidFill>
              </a:rPr>
              <a:t>I can demonstrate an understanding of the 1930s experience and life</a:t>
            </a:r>
          </a:p>
          <a:p>
            <a:r>
              <a:rPr lang="en-US" sz="3600" dirty="0" smtClean="0">
                <a:solidFill>
                  <a:schemeClr val="tx1"/>
                </a:solidFill>
              </a:rPr>
              <a:t>I can demonstrate an understanding of how the excess of the 1920s lead to the Great Depression</a:t>
            </a:r>
          </a:p>
          <a:p>
            <a:r>
              <a:rPr lang="en-US" sz="3600" dirty="0" smtClean="0">
                <a:solidFill>
                  <a:schemeClr val="tx1"/>
                </a:solidFill>
              </a:rPr>
              <a:t>I can determine how literature can be used to create social change and awareness</a:t>
            </a:r>
            <a:endParaRPr lang="en-US" sz="3600" dirty="0">
              <a:solidFill>
                <a:schemeClr val="tx1"/>
              </a:solidFill>
            </a:endParaRPr>
          </a:p>
        </p:txBody>
      </p:sp>
    </p:spTree>
    <p:extLst>
      <p:ext uri="{BB962C8B-B14F-4D97-AF65-F5344CB8AC3E}">
        <p14:creationId xmlns:p14="http://schemas.microsoft.com/office/powerpoint/2010/main" val="506870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6"/>
          <p:cNvSpPr txBox="1">
            <a:spLocks noChangeArrowheads="1"/>
          </p:cNvSpPr>
          <p:nvPr/>
        </p:nvSpPr>
        <p:spPr bwMode="auto">
          <a:xfrm>
            <a:off x="6244046" y="2030798"/>
            <a:ext cx="2600597" cy="2277547"/>
          </a:xfrm>
          <a:prstGeom prst="rect">
            <a:avLst/>
          </a:prstGeom>
          <a:noFill/>
          <a:ln w="9525">
            <a:noFill/>
            <a:miter lim="800000"/>
            <a:headEnd/>
            <a:tailEnd/>
          </a:ln>
          <a:effectLst/>
        </p:spPr>
        <p:txBody>
          <a:bodyPr wrap="square">
            <a:spAutoFit/>
          </a:bodyPr>
          <a:lstStyle/>
          <a:p>
            <a:pPr algn="ctr">
              <a:spcBef>
                <a:spcPct val="50000"/>
              </a:spcBef>
            </a:pPr>
            <a:r>
              <a:rPr lang="en-US" sz="3600" b="1" dirty="0"/>
              <a:t>Migrant </a:t>
            </a:r>
            <a:r>
              <a:rPr lang="en-US" sz="3600" b="1" dirty="0" smtClean="0"/>
              <a:t>Mother </a:t>
            </a:r>
          </a:p>
          <a:p>
            <a:pPr algn="ctr">
              <a:spcBef>
                <a:spcPct val="50000"/>
              </a:spcBef>
            </a:pPr>
            <a:r>
              <a:rPr lang="en-US" sz="2800" dirty="0" err="1" smtClean="0"/>
              <a:t>Nipoma</a:t>
            </a:r>
            <a:r>
              <a:rPr lang="en-US" sz="2800" dirty="0"/>
              <a:t>, </a:t>
            </a:r>
            <a:r>
              <a:rPr lang="en-US" sz="2800" dirty="0" smtClean="0"/>
              <a:t>CA 1936</a:t>
            </a:r>
            <a:endParaRPr lang="en-US" sz="2800" dirty="0"/>
          </a:p>
        </p:txBody>
      </p:sp>
      <p:pic>
        <p:nvPicPr>
          <p:cNvPr id="1026" name="Picture 2" descr="image002"/>
          <p:cNvPicPr>
            <a:picLocks noChangeAspect="1" noChangeArrowheads="1"/>
          </p:cNvPicPr>
          <p:nvPr/>
        </p:nvPicPr>
        <p:blipFill>
          <a:blip r:embed="rId2" cstate="print"/>
          <a:srcRect/>
          <a:stretch>
            <a:fillRect/>
          </a:stretch>
        </p:blipFill>
        <p:spPr bwMode="auto">
          <a:xfrm>
            <a:off x="957944" y="-13933"/>
            <a:ext cx="5286102" cy="6871933"/>
          </a:xfrm>
          <a:prstGeom prst="rect">
            <a:avLst/>
          </a:prstGeom>
          <a:noFill/>
          <a:ln w="9525">
            <a:noFill/>
            <a:miter lim="800000"/>
            <a:headEnd/>
            <a:tailEnd/>
          </a:ln>
        </p:spPr>
      </p:pic>
    </p:spTree>
    <p:extLst>
      <p:ext uri="{BB962C8B-B14F-4D97-AF65-F5344CB8AC3E}">
        <p14:creationId xmlns:p14="http://schemas.microsoft.com/office/powerpoint/2010/main" val="808014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762000" y="1524000"/>
            <a:ext cx="7391400" cy="3508375"/>
          </a:xfrm>
          <a:prstGeom prst="rect">
            <a:avLst/>
          </a:prstGeom>
          <a:noFill/>
          <a:ln w="9525">
            <a:noFill/>
            <a:miter lim="800000"/>
            <a:headEnd/>
            <a:tailEnd/>
          </a:ln>
          <a:effectLst/>
        </p:spPr>
        <p:txBody>
          <a:bodyPr>
            <a:spAutoFit/>
          </a:bodyPr>
          <a:lstStyle/>
          <a:p>
            <a:r>
              <a:rPr lang="en-US" sz="2800" b="1" dirty="0"/>
              <a:t>To what extent do these photographs represent the 1930s?</a:t>
            </a:r>
          </a:p>
          <a:p>
            <a:pPr>
              <a:buFontTx/>
              <a:buChar char="•"/>
            </a:pPr>
            <a:endParaRPr lang="en-US" sz="2800" b="1" dirty="0"/>
          </a:p>
          <a:p>
            <a:r>
              <a:rPr lang="en-US" sz="2800" b="1" dirty="0"/>
              <a:t>Determine what themes these photographs explore or emotions they evoke.</a:t>
            </a:r>
          </a:p>
          <a:p>
            <a:pPr>
              <a:buFontTx/>
              <a:buChar char="•"/>
            </a:pPr>
            <a:endParaRPr lang="en-US" sz="2800" b="1" dirty="0"/>
          </a:p>
          <a:p>
            <a:r>
              <a:rPr lang="en-US" sz="2800" b="1" dirty="0"/>
              <a:t>Conclude how these photographs might have impacted the 1930s and its aftermath.</a:t>
            </a:r>
          </a:p>
        </p:txBody>
      </p:sp>
    </p:spTree>
    <p:extLst>
      <p:ext uri="{BB962C8B-B14F-4D97-AF65-F5344CB8AC3E}">
        <p14:creationId xmlns:p14="http://schemas.microsoft.com/office/powerpoint/2010/main" val="1840435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4415919" cy="1143000"/>
          </a:xfrm>
        </p:spPr>
        <p:txBody>
          <a:bodyPr/>
          <a:lstStyle/>
          <a:p>
            <a:r>
              <a:rPr lang="en-US" dirty="0" smtClean="0"/>
              <a:t>Woody </a:t>
            </a:r>
            <a:r>
              <a:rPr lang="en-US" dirty="0"/>
              <a:t>G</a:t>
            </a:r>
            <a:r>
              <a:rPr lang="en-US" dirty="0" smtClean="0"/>
              <a:t>uthrie</a:t>
            </a:r>
            <a:endParaRPr lang="en-US" dirty="0"/>
          </a:p>
        </p:txBody>
      </p:sp>
      <p:sp>
        <p:nvSpPr>
          <p:cNvPr id="3" name="Content Placeholder 2"/>
          <p:cNvSpPr>
            <a:spLocks noGrp="1"/>
          </p:cNvSpPr>
          <p:nvPr>
            <p:ph idx="1"/>
          </p:nvPr>
        </p:nvSpPr>
        <p:spPr>
          <a:xfrm>
            <a:off x="346761" y="1384887"/>
            <a:ext cx="5327040" cy="5461463"/>
          </a:xfrm>
        </p:spPr>
        <p:txBody>
          <a:bodyPr>
            <a:normAutofit/>
          </a:bodyPr>
          <a:lstStyle/>
          <a:p>
            <a:r>
              <a:rPr lang="en-US" dirty="0" smtClean="0">
                <a:solidFill>
                  <a:schemeClr val="tx1"/>
                </a:solidFill>
              </a:rPr>
              <a:t>American singer-songwriter and folk musician</a:t>
            </a:r>
          </a:p>
          <a:p>
            <a:pPr lvl="1"/>
            <a:r>
              <a:rPr lang="en-US" dirty="0" smtClean="0">
                <a:solidFill>
                  <a:schemeClr val="tx1"/>
                </a:solidFill>
              </a:rPr>
              <a:t>“This Land is Your Land”</a:t>
            </a:r>
          </a:p>
          <a:p>
            <a:r>
              <a:rPr lang="en-US" dirty="0" smtClean="0">
                <a:solidFill>
                  <a:schemeClr val="tx1"/>
                </a:solidFill>
              </a:rPr>
              <a:t>Songs were about his experiences in the Dust Bowl era during the Great Depression </a:t>
            </a:r>
          </a:p>
          <a:p>
            <a:r>
              <a:rPr lang="en-US" dirty="0" smtClean="0">
                <a:solidFill>
                  <a:schemeClr val="tx1"/>
                </a:solidFill>
              </a:rPr>
              <a:t>Traveled with migrant workers to California</a:t>
            </a:r>
            <a:endParaRPr lang="en-US" dirty="0">
              <a:solidFill>
                <a:schemeClr val="tx1"/>
              </a:solidFill>
            </a:endParaRPr>
          </a:p>
        </p:txBody>
      </p:sp>
      <p:pic>
        <p:nvPicPr>
          <p:cNvPr id="4" name="Picture 3" descr="Woody_Guthrie_NYWT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3801" y="154021"/>
            <a:ext cx="3470198" cy="4360874"/>
          </a:xfrm>
          <a:prstGeom prst="rect">
            <a:avLst/>
          </a:prstGeom>
        </p:spPr>
      </p:pic>
    </p:spTree>
    <p:extLst>
      <p:ext uri="{BB962C8B-B14F-4D97-AF65-F5344CB8AC3E}">
        <p14:creationId xmlns:p14="http://schemas.microsoft.com/office/powerpoint/2010/main" val="1530379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Land is Your Land”</a:t>
            </a:r>
            <a:endParaRPr lang="en-US" dirty="0"/>
          </a:p>
        </p:txBody>
      </p:sp>
      <p:sp>
        <p:nvSpPr>
          <p:cNvPr id="3" name="Content Placeholder 2"/>
          <p:cNvSpPr>
            <a:spLocks noGrp="1"/>
          </p:cNvSpPr>
          <p:nvPr>
            <p:ph idx="1"/>
          </p:nvPr>
        </p:nvSpPr>
        <p:spPr>
          <a:xfrm>
            <a:off x="457200" y="1371600"/>
            <a:ext cx="8382000" cy="5277393"/>
          </a:xfrm>
        </p:spPr>
        <p:txBody>
          <a:bodyPr>
            <a:noAutofit/>
          </a:bodyPr>
          <a:lstStyle/>
          <a:p>
            <a:pPr marL="514350" indent="-514350">
              <a:buFont typeface="+mj-lt"/>
              <a:buAutoNum type="arabicPeriod"/>
            </a:pPr>
            <a:r>
              <a:rPr lang="en-US" sz="4000" dirty="0" smtClean="0">
                <a:solidFill>
                  <a:schemeClr val="tx1"/>
                </a:solidFill>
              </a:rPr>
              <a:t>What qualities in the lyrics of Guthrie’s song convey his life experiences?</a:t>
            </a:r>
          </a:p>
          <a:p>
            <a:pPr marL="514350" indent="-514350">
              <a:buFont typeface="+mj-lt"/>
              <a:buAutoNum type="arabicPeriod"/>
            </a:pPr>
            <a:r>
              <a:rPr lang="en-US" sz="4000" dirty="0" smtClean="0">
                <a:solidFill>
                  <a:schemeClr val="tx1"/>
                </a:solidFill>
              </a:rPr>
              <a:t>Why do you think he wrote the song and performed it?</a:t>
            </a:r>
          </a:p>
          <a:p>
            <a:pPr marL="514350" indent="-514350">
              <a:buFont typeface="+mj-lt"/>
              <a:buAutoNum type="arabicPeriod"/>
            </a:pPr>
            <a:r>
              <a:rPr lang="en-US" sz="4000" dirty="0" smtClean="0">
                <a:solidFill>
                  <a:schemeClr val="tx1"/>
                </a:solidFill>
              </a:rPr>
              <a:t>What does the song tell you about life and experiences during this period?</a:t>
            </a:r>
            <a:endParaRPr lang="en-US" sz="4000" dirty="0">
              <a:solidFill>
                <a:schemeClr val="tx1"/>
              </a:solidFill>
            </a:endParaRPr>
          </a:p>
        </p:txBody>
      </p:sp>
    </p:spTree>
    <p:extLst>
      <p:ext uri="{BB962C8B-B14F-4D97-AF65-F5344CB8AC3E}">
        <p14:creationId xmlns:p14="http://schemas.microsoft.com/office/powerpoint/2010/main" val="689617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“Dust </a:t>
            </a:r>
            <a:r>
              <a:rPr lang="en-US" dirty="0"/>
              <a:t>Bowl </a:t>
            </a:r>
            <a:r>
              <a:rPr lang="en-US" dirty="0" smtClean="0"/>
              <a:t>Ballads”</a:t>
            </a:r>
            <a:r>
              <a:rPr lang="en-US" dirty="0"/>
              <a:t/>
            </a:r>
            <a:br>
              <a:rPr lang="en-US" dirty="0"/>
            </a:br>
            <a:endParaRPr lang="en-US" dirty="0"/>
          </a:p>
        </p:txBody>
      </p:sp>
      <p:sp>
        <p:nvSpPr>
          <p:cNvPr id="2" name="Content Placeholder 1"/>
          <p:cNvSpPr>
            <a:spLocks noGrp="1"/>
          </p:cNvSpPr>
          <p:nvPr>
            <p:ph idx="1"/>
          </p:nvPr>
        </p:nvSpPr>
        <p:spPr>
          <a:xfrm>
            <a:off x="304800" y="1219200"/>
            <a:ext cx="8686800" cy="5257800"/>
          </a:xfrm>
        </p:spPr>
        <p:txBody>
          <a:bodyPr>
            <a:normAutofit/>
          </a:bodyPr>
          <a:lstStyle/>
          <a:p>
            <a:pPr marL="514350" indent="-514350">
              <a:buFont typeface="+mj-lt"/>
              <a:buAutoNum type="arabicPeriod"/>
            </a:pPr>
            <a:r>
              <a:rPr lang="en-US" sz="4400" dirty="0" smtClean="0">
                <a:solidFill>
                  <a:schemeClr val="tx1"/>
                </a:solidFill>
              </a:rPr>
              <a:t>How does the song or the style of music exemplify the era?</a:t>
            </a:r>
          </a:p>
          <a:p>
            <a:pPr marL="514350" indent="-514350">
              <a:buFont typeface="+mj-lt"/>
              <a:buAutoNum type="arabicPeriod"/>
            </a:pPr>
            <a:r>
              <a:rPr lang="en-US" sz="4400" dirty="0" smtClean="0">
                <a:solidFill>
                  <a:schemeClr val="tx1"/>
                </a:solidFill>
              </a:rPr>
              <a:t>What emotions and themes do you hear in the music and the lyrics?</a:t>
            </a:r>
          </a:p>
          <a:p>
            <a:pPr marL="514350" indent="-514350">
              <a:buFont typeface="+mj-lt"/>
              <a:buAutoNum type="arabicPeriod"/>
            </a:pPr>
            <a:r>
              <a:rPr lang="en-US" sz="4400" dirty="0" smtClean="0">
                <a:solidFill>
                  <a:schemeClr val="tx1"/>
                </a:solidFill>
              </a:rPr>
              <a:t>How would you define this era, according to the music?</a:t>
            </a:r>
          </a:p>
          <a:p>
            <a:pPr lvl="1"/>
            <a:endParaRPr lang="en-US" dirty="0"/>
          </a:p>
        </p:txBody>
      </p:sp>
    </p:spTree>
    <p:extLst>
      <p:ext uri="{BB962C8B-B14F-4D97-AF65-F5344CB8AC3E}">
        <p14:creationId xmlns:p14="http://schemas.microsoft.com/office/powerpoint/2010/main" val="3784618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Why do we need the arts?</a:t>
            </a:r>
            <a:endParaRPr lang="en-US" b="1" dirty="0">
              <a:latin typeface="Century Gothic" pitchFamily="34" charset="0"/>
            </a:endParaRPr>
          </a:p>
        </p:txBody>
      </p:sp>
      <p:sp>
        <p:nvSpPr>
          <p:cNvPr id="3" name="Content Placeholder 2"/>
          <p:cNvSpPr>
            <a:spLocks noGrp="1"/>
          </p:cNvSpPr>
          <p:nvPr>
            <p:ph idx="1"/>
          </p:nvPr>
        </p:nvSpPr>
        <p:spPr>
          <a:xfrm>
            <a:off x="304800" y="1524000"/>
            <a:ext cx="8229600" cy="4876800"/>
          </a:xfrm>
        </p:spPr>
        <p:txBody>
          <a:bodyPr>
            <a:normAutofit/>
          </a:bodyPr>
          <a:lstStyle/>
          <a:p>
            <a:r>
              <a:rPr lang="en-US" sz="3600" dirty="0" smtClean="0">
                <a:solidFill>
                  <a:schemeClr val="tx1"/>
                </a:solidFill>
                <a:latin typeface="Century Gothic" pitchFamily="34" charset="0"/>
                <a:cs typeface="Courier New" pitchFamily="49" charset="0"/>
              </a:rPr>
              <a:t>Job creation &amp; economic stimulus</a:t>
            </a:r>
          </a:p>
          <a:p>
            <a:pPr marL="0" indent="0">
              <a:buNone/>
            </a:pPr>
            <a:r>
              <a:rPr lang="en-US" sz="3600" b="1" i="1" dirty="0" smtClean="0">
                <a:solidFill>
                  <a:schemeClr val="tx1"/>
                </a:solidFill>
                <a:latin typeface="Century Gothic" pitchFamily="34" charset="0"/>
                <a:cs typeface="Courier New" pitchFamily="49" charset="0"/>
              </a:rPr>
              <a:t>But also…</a:t>
            </a:r>
          </a:p>
          <a:p>
            <a:r>
              <a:rPr lang="en-US" sz="3600" dirty="0" smtClean="0">
                <a:solidFill>
                  <a:schemeClr val="tx1"/>
                </a:solidFill>
                <a:latin typeface="Century Gothic" pitchFamily="34" charset="0"/>
                <a:cs typeface="Courier New" pitchFamily="49" charset="0"/>
              </a:rPr>
              <a:t>Boosted morale</a:t>
            </a:r>
          </a:p>
          <a:p>
            <a:r>
              <a:rPr lang="en-US" sz="3600" dirty="0" smtClean="0">
                <a:solidFill>
                  <a:schemeClr val="tx1"/>
                </a:solidFill>
                <a:latin typeface="Century Gothic" pitchFamily="34" charset="0"/>
                <a:cs typeface="Courier New" pitchFamily="49" charset="0"/>
              </a:rPr>
              <a:t>Restored confidence</a:t>
            </a:r>
          </a:p>
          <a:p>
            <a:r>
              <a:rPr lang="en-US" sz="3600" dirty="0" smtClean="0">
                <a:solidFill>
                  <a:schemeClr val="tx1"/>
                </a:solidFill>
                <a:latin typeface="Century Gothic" pitchFamily="34" charset="0"/>
                <a:cs typeface="Courier New" pitchFamily="49" charset="0"/>
              </a:rPr>
              <a:t>Cultural equivalent of the New Deal</a:t>
            </a:r>
          </a:p>
          <a:p>
            <a:pPr lvl="1"/>
            <a:r>
              <a:rPr lang="en-US" sz="3200" dirty="0" smtClean="0">
                <a:solidFill>
                  <a:schemeClr val="tx1"/>
                </a:solidFill>
                <a:latin typeface="Century Gothic" pitchFamily="34" charset="0"/>
                <a:cs typeface="Courier New" pitchFamily="49" charset="0"/>
              </a:rPr>
              <a:t>Psychological stimulus package</a:t>
            </a:r>
          </a:p>
        </p:txBody>
      </p:sp>
    </p:spTree>
    <p:extLst>
      <p:ext uri="{BB962C8B-B14F-4D97-AF65-F5344CB8AC3E}">
        <p14:creationId xmlns:p14="http://schemas.microsoft.com/office/powerpoint/2010/main" val="283146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gedoordramaturgyblog.files.wordpress.com/2013/01/richard-lund-hollywood-sign-at-n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07797">
            <a:off x="6003802" y="-302364"/>
            <a:ext cx="3377705" cy="25057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96186"/>
            <a:ext cx="8229600" cy="990600"/>
          </a:xfrm>
        </p:spPr>
        <p:txBody>
          <a:bodyPr/>
          <a:lstStyle/>
          <a:p>
            <a:r>
              <a:rPr lang="en-US" dirty="0" smtClean="0"/>
              <a:t>1930s Hollywood</a:t>
            </a:r>
            <a:endParaRPr lang="en-US" dirty="0"/>
          </a:p>
        </p:txBody>
      </p:sp>
      <p:sp>
        <p:nvSpPr>
          <p:cNvPr id="3" name="Content Placeholder 2"/>
          <p:cNvSpPr>
            <a:spLocks noGrp="1"/>
          </p:cNvSpPr>
          <p:nvPr>
            <p:ph idx="1"/>
          </p:nvPr>
        </p:nvSpPr>
        <p:spPr>
          <a:xfrm>
            <a:off x="304800" y="1828800"/>
            <a:ext cx="8458200" cy="5257800"/>
          </a:xfrm>
        </p:spPr>
        <p:txBody>
          <a:bodyPr>
            <a:normAutofit fontScale="77500" lnSpcReduction="20000"/>
          </a:bodyPr>
          <a:lstStyle/>
          <a:p>
            <a:r>
              <a:rPr lang="en-US" dirty="0" smtClean="0">
                <a:solidFill>
                  <a:schemeClr val="tx1"/>
                </a:solidFill>
                <a:latin typeface="Century Gothic" panose="020B0502020202020204" pitchFamily="34" charset="0"/>
              </a:rPr>
              <a:t>Sound and color revolutions</a:t>
            </a:r>
          </a:p>
          <a:p>
            <a:pPr lvl="1"/>
            <a:r>
              <a:rPr lang="en-US" dirty="0" smtClean="0">
                <a:solidFill>
                  <a:schemeClr val="tx1"/>
                </a:solidFill>
                <a:latin typeface="Century Gothic" panose="020B0502020202020204" pitchFamily="34" charset="0"/>
              </a:rPr>
              <a:t>First color film debuted in 1932, an animated Disney short</a:t>
            </a:r>
          </a:p>
          <a:p>
            <a:pPr lvl="1"/>
            <a:r>
              <a:rPr lang="en-US" dirty="0" smtClean="0">
                <a:solidFill>
                  <a:schemeClr val="tx1"/>
                </a:solidFill>
                <a:latin typeface="Century Gothic" panose="020B0502020202020204" pitchFamily="34" charset="0"/>
              </a:rPr>
              <a:t>1934 saw the first live-action full-color film, </a:t>
            </a:r>
            <a:r>
              <a:rPr lang="en-US" i="1" dirty="0" smtClean="0">
                <a:solidFill>
                  <a:schemeClr val="tx1"/>
                </a:solidFill>
                <a:latin typeface="Century Gothic" panose="020B0502020202020204" pitchFamily="34" charset="0"/>
              </a:rPr>
              <a:t>La Cucaracha</a:t>
            </a:r>
          </a:p>
          <a:p>
            <a:r>
              <a:rPr lang="en-US" dirty="0" smtClean="0">
                <a:solidFill>
                  <a:schemeClr val="tx1"/>
                </a:solidFill>
                <a:latin typeface="Century Gothic" panose="020B0502020202020204" pitchFamily="34" charset="0"/>
              </a:rPr>
              <a:t>The advance of the “talkies”</a:t>
            </a:r>
          </a:p>
          <a:p>
            <a:r>
              <a:rPr lang="en-US" dirty="0" smtClean="0">
                <a:solidFill>
                  <a:schemeClr val="tx1"/>
                </a:solidFill>
                <a:latin typeface="Century Gothic" panose="020B0502020202020204" pitchFamily="34" charset="0"/>
              </a:rPr>
              <a:t>Expanse of genres</a:t>
            </a:r>
          </a:p>
          <a:p>
            <a:r>
              <a:rPr lang="en-US" dirty="0" smtClean="0">
                <a:solidFill>
                  <a:schemeClr val="tx1"/>
                </a:solidFill>
                <a:latin typeface="Century Gothic" panose="020B0502020202020204" pitchFamily="34" charset="0"/>
              </a:rPr>
              <a:t>First drive-in theatre opened in 1933</a:t>
            </a:r>
          </a:p>
          <a:p>
            <a:r>
              <a:rPr lang="en-US" dirty="0" smtClean="0">
                <a:solidFill>
                  <a:schemeClr val="tx1"/>
                </a:solidFill>
                <a:latin typeface="Century Gothic" panose="020B0502020202020204" pitchFamily="34" charset="0"/>
              </a:rPr>
              <a:t>Despite the serious effects the Depression had on the film industry theatre attendance remained between 60-75 million a week, even in the worst days of the Depression</a:t>
            </a:r>
          </a:p>
          <a:p>
            <a:r>
              <a:rPr lang="en-US" dirty="0" smtClean="0">
                <a:solidFill>
                  <a:schemeClr val="tx1"/>
                </a:solidFill>
                <a:latin typeface="Century Gothic" panose="020B0502020202020204" pitchFamily="34" charset="0"/>
              </a:rPr>
              <a:t>Provided a balancing act between </a:t>
            </a:r>
            <a:r>
              <a:rPr lang="en-US" b="1" dirty="0" smtClean="0">
                <a:solidFill>
                  <a:schemeClr val="tx1"/>
                </a:solidFill>
                <a:latin typeface="Century Gothic" panose="020B0502020202020204" pitchFamily="34" charset="0"/>
              </a:rPr>
              <a:t>cynicism &amp; realism</a:t>
            </a:r>
            <a:r>
              <a:rPr lang="en-US" dirty="0" smtClean="0">
                <a:solidFill>
                  <a:schemeClr val="tx1"/>
                </a:solidFill>
                <a:latin typeface="Century Gothic" panose="020B0502020202020204" pitchFamily="34" charset="0"/>
              </a:rPr>
              <a:t> of the Depression and </a:t>
            </a:r>
            <a:r>
              <a:rPr lang="en-US" b="1" dirty="0" smtClean="0">
                <a:solidFill>
                  <a:schemeClr val="tx1"/>
                </a:solidFill>
                <a:latin typeface="Century Gothic" panose="020B0502020202020204" pitchFamily="34" charset="0"/>
              </a:rPr>
              <a:t>escapism</a:t>
            </a:r>
            <a:r>
              <a:rPr lang="en-US" dirty="0" smtClean="0">
                <a:solidFill>
                  <a:schemeClr val="tx1"/>
                </a:solidFill>
                <a:latin typeface="Century Gothic" panose="020B0502020202020204" pitchFamily="34" charset="0"/>
              </a:rPr>
              <a:t> of the arts</a:t>
            </a:r>
          </a:p>
          <a:p>
            <a:endParaRPr lang="en-US" dirty="0" smtClean="0"/>
          </a:p>
        </p:txBody>
      </p:sp>
    </p:spTree>
    <p:extLst>
      <p:ext uri="{BB962C8B-B14F-4D97-AF65-F5344CB8AC3E}">
        <p14:creationId xmlns:p14="http://schemas.microsoft.com/office/powerpoint/2010/main" val="3780278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the-wizard-of-oz-dvd-cover-6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75" y="-88296"/>
            <a:ext cx="10098913" cy="6946296"/>
          </a:xfrm>
          <a:prstGeom prst="rect">
            <a:avLst/>
          </a:prstGeom>
        </p:spPr>
      </p:pic>
    </p:spTree>
    <p:extLst>
      <p:ext uri="{BB962C8B-B14F-4D97-AF65-F5344CB8AC3E}">
        <p14:creationId xmlns:p14="http://schemas.microsoft.com/office/powerpoint/2010/main" val="3868210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990600"/>
          </a:xfrm>
        </p:spPr>
        <p:txBody>
          <a:bodyPr/>
          <a:lstStyle/>
          <a:p>
            <a:r>
              <a:rPr lang="en-US" b="1" dirty="0" smtClean="0">
                <a:latin typeface="Century Gothic" pitchFamily="34" charset="0"/>
              </a:rPr>
              <a:t>Cultural Significance</a:t>
            </a:r>
            <a:endParaRPr lang="en-US" b="1" dirty="0">
              <a:latin typeface="Century Gothic" pitchFamily="34" charset="0"/>
            </a:endParaRPr>
          </a:p>
        </p:txBody>
      </p:sp>
      <p:sp>
        <p:nvSpPr>
          <p:cNvPr id="3" name="Content Placeholder 2"/>
          <p:cNvSpPr>
            <a:spLocks noGrp="1"/>
          </p:cNvSpPr>
          <p:nvPr>
            <p:ph idx="1"/>
          </p:nvPr>
        </p:nvSpPr>
        <p:spPr>
          <a:xfrm>
            <a:off x="0" y="1447800"/>
            <a:ext cx="5486400" cy="5181600"/>
          </a:xfrm>
        </p:spPr>
        <p:txBody>
          <a:bodyPr>
            <a:normAutofit fontScale="92500"/>
          </a:bodyPr>
          <a:lstStyle/>
          <a:p>
            <a:r>
              <a:rPr lang="en-US" sz="2800" dirty="0" smtClean="0">
                <a:solidFill>
                  <a:schemeClr val="tx1"/>
                </a:solidFill>
                <a:latin typeface="Century Gothic" pitchFamily="34" charset="0"/>
              </a:rPr>
              <a:t>Based off of the children’s novel written by Frank L. Baum in 1900</a:t>
            </a:r>
          </a:p>
          <a:p>
            <a:r>
              <a:rPr lang="en-US" sz="2800" dirty="0" smtClean="0">
                <a:solidFill>
                  <a:schemeClr val="tx1"/>
                </a:solidFill>
                <a:latin typeface="Century Gothic" pitchFamily="34" charset="0"/>
              </a:rPr>
              <a:t>Film made in 1939</a:t>
            </a:r>
          </a:p>
          <a:p>
            <a:pPr lvl="1"/>
            <a:r>
              <a:rPr lang="en-US" sz="2400" dirty="0" smtClean="0">
                <a:solidFill>
                  <a:schemeClr val="tx1"/>
                </a:solidFill>
                <a:latin typeface="Century Gothic" pitchFamily="34" charset="0"/>
              </a:rPr>
              <a:t>Lost Best Picture to </a:t>
            </a:r>
            <a:r>
              <a:rPr lang="en-US" sz="2400" i="1" dirty="0" smtClean="0">
                <a:solidFill>
                  <a:schemeClr val="tx1"/>
                </a:solidFill>
                <a:latin typeface="Century Gothic" pitchFamily="34" charset="0"/>
              </a:rPr>
              <a:t>Gone </a:t>
            </a:r>
            <a:r>
              <a:rPr lang="en-US" sz="2400" i="1" dirty="0">
                <a:solidFill>
                  <a:schemeClr val="tx1"/>
                </a:solidFill>
                <a:latin typeface="Century Gothic" pitchFamily="34" charset="0"/>
              </a:rPr>
              <a:t>w</a:t>
            </a:r>
            <a:r>
              <a:rPr lang="en-US" sz="2400" i="1" dirty="0" smtClean="0">
                <a:solidFill>
                  <a:schemeClr val="tx1"/>
                </a:solidFill>
                <a:latin typeface="Century Gothic" pitchFamily="34" charset="0"/>
              </a:rPr>
              <a:t>ith the Wind</a:t>
            </a:r>
          </a:p>
          <a:p>
            <a:r>
              <a:rPr lang="en-US" sz="2800" dirty="0" smtClean="0">
                <a:solidFill>
                  <a:schemeClr val="tx1"/>
                </a:solidFill>
                <a:latin typeface="Century Gothic" pitchFamily="34" charset="0"/>
              </a:rPr>
              <a:t>Dorothy Gale, swept away from Kansas in a cyclone</a:t>
            </a:r>
          </a:p>
          <a:p>
            <a:r>
              <a:rPr lang="en-US" sz="2800" dirty="0" smtClean="0">
                <a:solidFill>
                  <a:schemeClr val="tx1"/>
                </a:solidFill>
                <a:latin typeface="Century Gothic" pitchFamily="34" charset="0"/>
              </a:rPr>
              <a:t>Technicolor</a:t>
            </a:r>
          </a:p>
          <a:p>
            <a:pPr marL="0" indent="0">
              <a:buNone/>
            </a:pPr>
            <a:r>
              <a:rPr lang="en-US" sz="2800" i="1" dirty="0" smtClean="0">
                <a:solidFill>
                  <a:schemeClr val="tx1"/>
                </a:solidFill>
                <a:latin typeface="Century Gothic" pitchFamily="34" charset="0"/>
              </a:rPr>
              <a:t>Ushering us out of the Depression and into the renewed prosperity of war time!</a:t>
            </a:r>
          </a:p>
        </p:txBody>
      </p:sp>
      <p:pic>
        <p:nvPicPr>
          <p:cNvPr id="4" name="Picture 3"/>
          <p:cNvPicPr>
            <a:picLocks noChangeAspect="1"/>
          </p:cNvPicPr>
          <p:nvPr/>
        </p:nvPicPr>
        <p:blipFill>
          <a:blip r:embed="rId2"/>
          <a:stretch>
            <a:fillRect/>
          </a:stretch>
        </p:blipFill>
        <p:spPr>
          <a:xfrm>
            <a:off x="5486400" y="1143000"/>
            <a:ext cx="3668151" cy="5094654"/>
          </a:xfrm>
          <a:prstGeom prst="rect">
            <a:avLst/>
          </a:prstGeom>
        </p:spPr>
      </p:pic>
    </p:spTree>
    <p:extLst>
      <p:ext uri="{BB962C8B-B14F-4D97-AF65-F5344CB8AC3E}">
        <p14:creationId xmlns:p14="http://schemas.microsoft.com/office/powerpoint/2010/main" val="4059105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Cultural Significance </a:t>
            </a:r>
            <a:r>
              <a:rPr lang="en-US" sz="2400" b="1" dirty="0" smtClean="0">
                <a:latin typeface="Century Gothic" pitchFamily="34" charset="0"/>
              </a:rPr>
              <a:t>(cont’d)</a:t>
            </a:r>
            <a:endParaRPr lang="en-US" sz="2400" b="1" dirty="0">
              <a:latin typeface="Century Gothic" pitchFamily="34" charset="0"/>
            </a:endParaRPr>
          </a:p>
        </p:txBody>
      </p:sp>
      <p:sp>
        <p:nvSpPr>
          <p:cNvPr id="3" name="Content Placeholder 2"/>
          <p:cNvSpPr>
            <a:spLocks noGrp="1"/>
          </p:cNvSpPr>
          <p:nvPr>
            <p:ph idx="1"/>
          </p:nvPr>
        </p:nvSpPr>
        <p:spPr>
          <a:xfrm>
            <a:off x="152400" y="1828800"/>
            <a:ext cx="4572000" cy="4498059"/>
          </a:xfrm>
        </p:spPr>
        <p:txBody>
          <a:bodyPr>
            <a:normAutofit/>
          </a:bodyPr>
          <a:lstStyle/>
          <a:p>
            <a:r>
              <a:rPr lang="en-US" sz="3600" b="1" dirty="0" smtClean="0">
                <a:effectLst>
                  <a:outerShdw blurRad="38100" dist="38100" dir="2700000" algn="tl">
                    <a:srgbClr val="000000">
                      <a:alpha val="43137"/>
                    </a:srgbClr>
                  </a:outerShdw>
                </a:effectLst>
                <a:latin typeface="Century Gothic" pitchFamily="34" charset="0"/>
              </a:rPr>
              <a:t>Twister: </a:t>
            </a:r>
            <a:r>
              <a:rPr lang="en-US" sz="3600" i="1" dirty="0" smtClean="0">
                <a:latin typeface="Century Gothic" pitchFamily="34" charset="0"/>
              </a:rPr>
              <a:t>Stock Market Crash, Dust Bowl</a:t>
            </a:r>
          </a:p>
          <a:p>
            <a:endParaRPr lang="en-US" sz="3600" dirty="0" smtClean="0">
              <a:latin typeface="Century Gothic" pitchFamily="34" charset="0"/>
            </a:endParaRPr>
          </a:p>
          <a:p>
            <a:r>
              <a:rPr lang="en-US" sz="3600" b="1" dirty="0" smtClean="0">
                <a:effectLst>
                  <a:outerShdw blurRad="38100" dist="38100" dir="2700000" algn="tl">
                    <a:srgbClr val="000000">
                      <a:alpha val="43137"/>
                    </a:srgbClr>
                  </a:outerShdw>
                </a:effectLst>
                <a:latin typeface="Century Gothic" pitchFamily="34" charset="0"/>
              </a:rPr>
              <a:t>Wizard: </a:t>
            </a:r>
            <a:r>
              <a:rPr lang="en-US" sz="3600" i="1" dirty="0" smtClean="0">
                <a:latin typeface="Century Gothic" pitchFamily="34" charset="0"/>
              </a:rPr>
              <a:t>Roosevelt &amp; his New Deal</a:t>
            </a:r>
            <a:endParaRPr lang="en-US" sz="3600" i="1" dirty="0">
              <a:latin typeface="Century Gothic" pitchFamily="34" charset="0"/>
            </a:endParaRPr>
          </a:p>
        </p:txBody>
      </p:sp>
      <p:pic>
        <p:nvPicPr>
          <p:cNvPr id="4" name="Picture 3"/>
          <p:cNvPicPr>
            <a:picLocks noChangeAspect="1"/>
          </p:cNvPicPr>
          <p:nvPr/>
        </p:nvPicPr>
        <p:blipFill>
          <a:blip r:embed="rId2"/>
          <a:stretch>
            <a:fillRect/>
          </a:stretch>
        </p:blipFill>
        <p:spPr>
          <a:xfrm rot="221723">
            <a:off x="4885023" y="1531598"/>
            <a:ext cx="3352800" cy="5092461"/>
          </a:xfrm>
          <a:prstGeom prst="rect">
            <a:avLst/>
          </a:prstGeom>
        </p:spPr>
      </p:pic>
    </p:spTree>
    <p:extLst>
      <p:ext uri="{BB962C8B-B14F-4D97-AF65-F5344CB8AC3E}">
        <p14:creationId xmlns:p14="http://schemas.microsoft.com/office/powerpoint/2010/main" val="180856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304800" y="609600"/>
            <a:ext cx="8458200" cy="69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b="1" dirty="0"/>
              <a:t>The Great Depression</a:t>
            </a:r>
            <a:endParaRPr lang="en-US" altLang="en-US" sz="2200" dirty="0"/>
          </a:p>
          <a:p>
            <a:r>
              <a:rPr lang="en-US" altLang="en-US" sz="2200" dirty="0"/>
              <a:t>On Tuesday, October 29th, 1929 the stock market plummeted.  Investors dumped a record 16 million shares that day, known as Black Tuesday.  Additional millions of shares could not even find buyers.  By mid-November, investors had lost $30 billion, an amount equal to American spending in World War I.  This exacerbated an already desperate time for industries and farmers.  Many believe the United States remained in the midst of The Great Depression until the start of World War II.</a:t>
            </a:r>
          </a:p>
          <a:p>
            <a:endParaRPr lang="en-US" altLang="en-US" sz="2200" b="1" dirty="0"/>
          </a:p>
          <a:p>
            <a:r>
              <a:rPr lang="en-US" altLang="en-US" sz="2200" b="1" dirty="0"/>
              <a:t>The Dust Bowl</a:t>
            </a:r>
            <a:endParaRPr lang="en-US" altLang="en-US" sz="2200" dirty="0"/>
          </a:p>
          <a:p>
            <a:r>
              <a:rPr lang="en-US" altLang="en-US" sz="2200" dirty="0"/>
              <a:t>New farming techniques and overproduction exhausted the land and when the drought and winds began in the early 1930s, little grass and few trees were left on the plains to hold the soil down.  Plagued by dust storms, thousands of farmers and sharecroppers left their land behind.  They packed up their families and few belongings and headed west, following route 66 to California. </a:t>
            </a:r>
            <a:endParaRPr lang="en-US" altLang="en-US" sz="2200" dirty="0" smtClean="0"/>
          </a:p>
          <a:p>
            <a:endParaRPr lang="en-US" altLang="en-US" dirty="0"/>
          </a:p>
          <a:p>
            <a:endParaRPr lang="en-US" altLang="en-US" dirty="0" smtClean="0"/>
          </a:p>
          <a:p>
            <a:endParaRPr lang="en-US" altLang="en-US" dirty="0"/>
          </a:p>
          <a:p>
            <a:endParaRPr lang="en-US" altLang="en-US" dirty="0"/>
          </a:p>
        </p:txBody>
      </p:sp>
    </p:spTree>
    <p:extLst>
      <p:ext uri="{BB962C8B-B14F-4D97-AF65-F5344CB8AC3E}">
        <p14:creationId xmlns:p14="http://schemas.microsoft.com/office/powerpoint/2010/main" val="400486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circle(in)">
                                      <p:cBhvr>
                                        <p:cTn id="7" dur="2000"/>
                                        <p:tgtEl>
                                          <p:spTgt spid="1843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8436">
                                            <p:txEl>
                                              <p:pRg st="1" end="1"/>
                                            </p:txEl>
                                          </p:spTgt>
                                        </p:tgtEl>
                                        <p:attrNameLst>
                                          <p:attrName>style.visibility</p:attrName>
                                        </p:attrNameLst>
                                      </p:cBhvr>
                                      <p:to>
                                        <p:strVal val="visible"/>
                                      </p:to>
                                    </p:set>
                                    <p:animEffect transition="in" filter="circle(in)">
                                      <p:cBhvr>
                                        <p:cTn id="10" dur="2000"/>
                                        <p:tgtEl>
                                          <p:spTgt spid="1843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436">
                                            <p:txEl>
                                              <p:pRg st="3" end="3"/>
                                            </p:txEl>
                                          </p:spTgt>
                                        </p:tgtEl>
                                        <p:attrNameLst>
                                          <p:attrName>style.visibility</p:attrName>
                                        </p:attrNameLst>
                                      </p:cBhvr>
                                      <p:to>
                                        <p:strVal val="visible"/>
                                      </p:to>
                                    </p:set>
                                    <p:animEffect transition="in" filter="fade">
                                      <p:cBhvr>
                                        <p:cTn id="15" dur="500"/>
                                        <p:tgtEl>
                                          <p:spTgt spid="1843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436">
                                            <p:txEl>
                                              <p:pRg st="4" end="4"/>
                                            </p:txEl>
                                          </p:spTgt>
                                        </p:tgtEl>
                                        <p:attrNameLst>
                                          <p:attrName>style.visibility</p:attrName>
                                        </p:attrNameLst>
                                      </p:cBhvr>
                                      <p:to>
                                        <p:strVal val="visible"/>
                                      </p:to>
                                    </p:set>
                                    <p:animEffect transition="in" filter="fade">
                                      <p:cBhvr>
                                        <p:cTn id="18" dur="500"/>
                                        <p:tgtEl>
                                          <p:spTgt spid="184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1"/>
            <a:ext cx="8458200" cy="3124199"/>
          </a:xfrm>
        </p:spPr>
        <p:txBody>
          <a:bodyPr>
            <a:normAutofit fontScale="90000"/>
          </a:bodyPr>
          <a:lstStyle/>
          <a:p>
            <a:r>
              <a:rPr lang="en-US" sz="7000" dirty="0" smtClean="0"/>
              <a:t>The Grapes </a:t>
            </a:r>
            <a:br>
              <a:rPr lang="en-US" sz="7000" dirty="0" smtClean="0"/>
            </a:br>
            <a:r>
              <a:rPr lang="en-US" sz="7000" dirty="0" smtClean="0"/>
              <a:t>of Wrath </a:t>
            </a:r>
            <a:br>
              <a:rPr lang="en-US" sz="7000" dirty="0" smtClean="0"/>
            </a:br>
            <a:r>
              <a:rPr lang="en-US" sz="7000" dirty="0" smtClean="0"/>
              <a:t>(1939)</a:t>
            </a:r>
            <a:endParaRPr lang="en-US" sz="7000" dirty="0"/>
          </a:p>
        </p:txBody>
      </p:sp>
      <p:sp>
        <p:nvSpPr>
          <p:cNvPr id="3" name="Subtitle 2"/>
          <p:cNvSpPr>
            <a:spLocks noGrp="1"/>
          </p:cNvSpPr>
          <p:nvPr>
            <p:ph type="subTitle" idx="1"/>
          </p:nvPr>
        </p:nvSpPr>
        <p:spPr>
          <a:xfrm>
            <a:off x="381000" y="4114800"/>
            <a:ext cx="8458200" cy="2286000"/>
          </a:xfrm>
        </p:spPr>
        <p:txBody>
          <a:bodyPr>
            <a:noAutofit/>
          </a:bodyPr>
          <a:lstStyle/>
          <a:p>
            <a:r>
              <a:rPr lang="en-US" sz="3000" dirty="0" smtClean="0">
                <a:solidFill>
                  <a:srgbClr val="FF0000"/>
                </a:solidFill>
              </a:rPr>
              <a:t>John Steinbeck</a:t>
            </a:r>
          </a:p>
          <a:p>
            <a:r>
              <a:rPr lang="en-US" sz="3000" dirty="0" smtClean="0">
                <a:solidFill>
                  <a:srgbClr val="FF0000"/>
                </a:solidFill>
              </a:rPr>
              <a:t>“I want to put a tag of shame on the greedy bastards who are responsible for this [the Great Depression and its effects]."</a:t>
            </a:r>
            <a:endParaRPr lang="en-US" sz="3000" dirty="0">
              <a:solidFill>
                <a:srgbClr val="FF0000"/>
              </a:solidFill>
            </a:endParaRPr>
          </a:p>
        </p:txBody>
      </p:sp>
      <p:pic>
        <p:nvPicPr>
          <p:cNvPr id="4" name="Picture 3" descr="GW 2.jpg"/>
          <p:cNvPicPr>
            <a:picLocks noChangeAspect="1"/>
          </p:cNvPicPr>
          <p:nvPr/>
        </p:nvPicPr>
        <p:blipFill>
          <a:blip r:embed="rId2" cstate="print"/>
          <a:stretch>
            <a:fillRect/>
          </a:stretch>
        </p:blipFill>
        <p:spPr>
          <a:xfrm>
            <a:off x="5562600" y="0"/>
            <a:ext cx="3200400" cy="4940618"/>
          </a:xfrm>
          <a:prstGeom prst="rect">
            <a:avLst/>
          </a:prstGeom>
        </p:spPr>
      </p:pic>
    </p:spTree>
    <p:extLst>
      <p:ext uri="{BB962C8B-B14F-4D97-AF65-F5344CB8AC3E}">
        <p14:creationId xmlns:p14="http://schemas.microsoft.com/office/powerpoint/2010/main" val="1495353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John Steinbeck?</a:t>
            </a:r>
            <a:endParaRPr lang="en-US" dirty="0"/>
          </a:p>
        </p:txBody>
      </p:sp>
      <p:sp>
        <p:nvSpPr>
          <p:cNvPr id="3" name="Content Placeholder 2"/>
          <p:cNvSpPr>
            <a:spLocks noGrp="1"/>
          </p:cNvSpPr>
          <p:nvPr>
            <p:ph sz="quarter" idx="1"/>
          </p:nvPr>
        </p:nvSpPr>
        <p:spPr>
          <a:xfrm>
            <a:off x="152400" y="1600200"/>
            <a:ext cx="5257800" cy="5257800"/>
          </a:xfrm>
        </p:spPr>
        <p:txBody>
          <a:bodyPr>
            <a:normAutofit fontScale="92500" lnSpcReduction="20000"/>
          </a:bodyPr>
          <a:lstStyle/>
          <a:p>
            <a:r>
              <a:rPr lang="en-US" dirty="0" smtClean="0">
                <a:solidFill>
                  <a:schemeClr val="tx1"/>
                </a:solidFill>
              </a:rPr>
              <a:t>American author</a:t>
            </a:r>
          </a:p>
          <a:p>
            <a:r>
              <a:rPr lang="en-US" dirty="0" smtClean="0">
                <a:solidFill>
                  <a:schemeClr val="tx1"/>
                </a:solidFill>
              </a:rPr>
              <a:t>Winner of the 1962 Nobel Prize in Literature</a:t>
            </a:r>
          </a:p>
          <a:p>
            <a:r>
              <a:rPr lang="en-US" dirty="0" smtClean="0">
                <a:solidFill>
                  <a:schemeClr val="tx1"/>
                </a:solidFill>
              </a:rPr>
              <a:t>Most of his work is set in southern and central California (the Salinas Valley in particular)</a:t>
            </a:r>
          </a:p>
          <a:p>
            <a:r>
              <a:rPr lang="en-US" dirty="0" smtClean="0">
                <a:solidFill>
                  <a:schemeClr val="tx1"/>
                </a:solidFill>
              </a:rPr>
              <a:t>Explored themes of fate and injustice, particularly as applied to the everyman</a:t>
            </a:r>
          </a:p>
          <a:p>
            <a:r>
              <a:rPr lang="en-US" dirty="0" smtClean="0">
                <a:solidFill>
                  <a:schemeClr val="tx1"/>
                </a:solidFill>
              </a:rPr>
              <a:t>Publically critical about the government</a:t>
            </a:r>
            <a:endParaRPr lang="en-US"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3810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948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Poetry of Place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solidFill>
                  <a:schemeClr val="tx1"/>
                </a:solidFill>
              </a:rPr>
              <a:t>Close your eyes and think of your favorite place on earth. Now, take the next 5 minutes and write in as much detail as you possibly can about that place.</a:t>
            </a:r>
          </a:p>
          <a:p>
            <a:endParaRPr lang="en-US" dirty="0">
              <a:solidFill>
                <a:schemeClr val="tx1"/>
              </a:solidFill>
            </a:endParaRPr>
          </a:p>
          <a:p>
            <a:r>
              <a:rPr lang="en-US" sz="3600" dirty="0" smtClean="0">
                <a:solidFill>
                  <a:schemeClr val="tx1"/>
                </a:solidFill>
              </a:rPr>
              <a:t>Steinbeck = Poetry of Place</a:t>
            </a:r>
          </a:p>
          <a:p>
            <a:pPr lvl="1"/>
            <a:r>
              <a:rPr lang="en-US" sz="3200" dirty="0" smtClean="0">
                <a:solidFill>
                  <a:schemeClr val="tx1"/>
                </a:solidFill>
              </a:rPr>
              <a:t>Captured the Salinas Valley and the rolling hills and valleys of California like no one had before or has since</a:t>
            </a:r>
            <a:endParaRPr lang="en-US" sz="3200" dirty="0">
              <a:solidFill>
                <a:schemeClr val="tx1"/>
              </a:solidFill>
            </a:endParaRPr>
          </a:p>
        </p:txBody>
      </p:sp>
    </p:spTree>
    <p:extLst>
      <p:ext uri="{BB962C8B-B14F-4D97-AF65-F5344CB8AC3E}">
        <p14:creationId xmlns:p14="http://schemas.microsoft.com/office/powerpoint/2010/main" val="326081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 name="Picture 4"/>
          <p:cNvPicPr>
            <a:picLocks noChangeAspect="1"/>
          </p:cNvPicPr>
          <p:nvPr/>
        </p:nvPicPr>
        <p:blipFill>
          <a:blip r:embed="rId2"/>
          <a:stretch>
            <a:fillRect/>
          </a:stretch>
        </p:blipFill>
        <p:spPr>
          <a:xfrm>
            <a:off x="1" y="0"/>
            <a:ext cx="9143999" cy="6862455"/>
          </a:xfrm>
          <a:prstGeom prst="rect">
            <a:avLst/>
          </a:prstGeom>
        </p:spPr>
      </p:pic>
    </p:spTree>
    <p:extLst>
      <p:ext uri="{BB962C8B-B14F-4D97-AF65-F5344CB8AC3E}">
        <p14:creationId xmlns:p14="http://schemas.microsoft.com/office/powerpoint/2010/main" val="3650189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Grapes of Wrath</a:t>
            </a:r>
            <a:endParaRPr lang="en-US" i="1" dirty="0"/>
          </a:p>
        </p:txBody>
      </p:sp>
      <p:sp>
        <p:nvSpPr>
          <p:cNvPr id="3" name="Content Placeholder 2"/>
          <p:cNvSpPr>
            <a:spLocks noGrp="1"/>
          </p:cNvSpPr>
          <p:nvPr>
            <p:ph sz="quarter" idx="1"/>
          </p:nvPr>
        </p:nvSpPr>
        <p:spPr>
          <a:xfrm>
            <a:off x="228600" y="1600200"/>
            <a:ext cx="4800600" cy="4495800"/>
          </a:xfrm>
        </p:spPr>
        <p:txBody>
          <a:bodyPr>
            <a:normAutofit/>
          </a:bodyPr>
          <a:lstStyle/>
          <a:p>
            <a:r>
              <a:rPr lang="en-US" dirty="0" smtClean="0">
                <a:solidFill>
                  <a:schemeClr val="tx1"/>
                </a:solidFill>
              </a:rPr>
              <a:t>Follows the Joad family as they travel from Oklahoma to California</a:t>
            </a:r>
          </a:p>
          <a:p>
            <a:r>
              <a:rPr lang="en-US" dirty="0" smtClean="0">
                <a:solidFill>
                  <a:schemeClr val="tx1"/>
                </a:solidFill>
              </a:rPr>
              <a:t>Developed from “The Harvest Gypsies”, a series of seven articles about the plight of migrant workers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0600"/>
            <a:ext cx="3533775"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525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Migrant Worker</a:t>
            </a:r>
            <a:endParaRPr lang="en-US" dirty="0"/>
          </a:p>
        </p:txBody>
      </p:sp>
      <p:sp>
        <p:nvSpPr>
          <p:cNvPr id="3" name="Content Placeholder 2"/>
          <p:cNvSpPr>
            <a:spLocks noGrp="1"/>
          </p:cNvSpPr>
          <p:nvPr>
            <p:ph sz="quarter" idx="1"/>
          </p:nvPr>
        </p:nvSpPr>
        <p:spPr>
          <a:xfrm>
            <a:off x="0" y="1600200"/>
            <a:ext cx="4953000" cy="5105400"/>
          </a:xfrm>
        </p:spPr>
        <p:txBody>
          <a:bodyPr>
            <a:normAutofit/>
          </a:bodyPr>
          <a:lstStyle/>
          <a:p>
            <a:r>
              <a:rPr lang="en-US" sz="2800" b="1" dirty="0" smtClean="0">
                <a:solidFill>
                  <a:schemeClr val="tx1"/>
                </a:solidFill>
              </a:rPr>
              <a:t>A person who moves from place to place to get work, especially farm work</a:t>
            </a:r>
          </a:p>
          <a:p>
            <a:r>
              <a:rPr lang="en-US" sz="2800" dirty="0" smtClean="0">
                <a:solidFill>
                  <a:schemeClr val="tx1"/>
                </a:solidFill>
              </a:rPr>
              <a:t>The migrant worker pool is filled with marginalized peoples: the poor, immigrants, racial minorities</a:t>
            </a:r>
          </a:p>
          <a:p>
            <a:r>
              <a:rPr lang="en-US" sz="2800" dirty="0" smtClean="0">
                <a:solidFill>
                  <a:schemeClr val="tx1"/>
                </a:solidFill>
              </a:rPr>
              <a:t>Estimated 2 million migrant workers in the US in the 1930s</a:t>
            </a:r>
            <a:endParaRPr lang="en-US" sz="2800" dirty="0">
              <a:solidFill>
                <a:schemeClr val="tx1"/>
              </a:solidFill>
            </a:endParaRPr>
          </a:p>
        </p:txBody>
      </p:sp>
      <p:pic>
        <p:nvPicPr>
          <p:cNvPr id="4" name="Picture 3"/>
          <p:cNvPicPr>
            <a:picLocks noChangeAspect="1"/>
          </p:cNvPicPr>
          <p:nvPr/>
        </p:nvPicPr>
        <p:blipFill>
          <a:blip r:embed="rId2"/>
          <a:stretch>
            <a:fillRect/>
          </a:stretch>
        </p:blipFill>
        <p:spPr>
          <a:xfrm>
            <a:off x="4953000" y="2667000"/>
            <a:ext cx="4499238" cy="3279932"/>
          </a:xfrm>
          <a:prstGeom prst="rect">
            <a:avLst/>
          </a:prstGeom>
        </p:spPr>
      </p:pic>
    </p:spTree>
    <p:extLst>
      <p:ext uri="{BB962C8B-B14F-4D97-AF65-F5344CB8AC3E}">
        <p14:creationId xmlns:p14="http://schemas.microsoft.com/office/powerpoint/2010/main" val="2936435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still read it today? </a:t>
            </a:r>
            <a:endParaRPr lang="en-US" dirty="0"/>
          </a:p>
        </p:txBody>
      </p:sp>
      <p:sp>
        <p:nvSpPr>
          <p:cNvPr id="3" name="Content Placeholder 2"/>
          <p:cNvSpPr>
            <a:spLocks noGrp="1"/>
          </p:cNvSpPr>
          <p:nvPr>
            <p:ph idx="1"/>
          </p:nvPr>
        </p:nvSpPr>
        <p:spPr/>
        <p:txBody>
          <a:bodyPr>
            <a:noAutofit/>
          </a:bodyPr>
          <a:lstStyle/>
          <a:p>
            <a:r>
              <a:rPr lang="en-US" sz="3600" dirty="0" smtClean="0">
                <a:solidFill>
                  <a:schemeClr val="tx1"/>
                </a:solidFill>
              </a:rPr>
              <a:t>Many families making the same journey</a:t>
            </a:r>
          </a:p>
          <a:p>
            <a:r>
              <a:rPr lang="en-US" sz="3600" dirty="0" smtClean="0">
                <a:solidFill>
                  <a:schemeClr val="tx1"/>
                </a:solidFill>
              </a:rPr>
              <a:t>False hope and promises out West</a:t>
            </a:r>
          </a:p>
          <a:p>
            <a:r>
              <a:rPr lang="en-US" sz="3600" dirty="0" smtClean="0">
                <a:solidFill>
                  <a:schemeClr val="tx1"/>
                </a:solidFill>
              </a:rPr>
              <a:t>Big corporate farmers, bankers, big business=evil, sucking the blood from the land</a:t>
            </a:r>
          </a:p>
          <a:p>
            <a:r>
              <a:rPr lang="en-US" sz="3600" dirty="0" smtClean="0">
                <a:solidFill>
                  <a:schemeClr val="tx1"/>
                </a:solidFill>
              </a:rPr>
              <a:t>Try to organize unions, fight for the oppressed</a:t>
            </a:r>
            <a:endParaRPr lang="en-US" sz="3600" dirty="0">
              <a:solidFill>
                <a:schemeClr val="tx1"/>
              </a:solidFill>
            </a:endParaRPr>
          </a:p>
        </p:txBody>
      </p:sp>
    </p:spTree>
    <p:extLst>
      <p:ext uri="{BB962C8B-B14F-4D97-AF65-F5344CB8AC3E}">
        <p14:creationId xmlns:p14="http://schemas.microsoft.com/office/powerpoint/2010/main" val="358634625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19</a:t>
            </a:r>
            <a:endParaRPr lang="en-US" dirty="0"/>
          </a:p>
        </p:txBody>
      </p:sp>
      <p:sp>
        <p:nvSpPr>
          <p:cNvPr id="3" name="Content Placeholder 2"/>
          <p:cNvSpPr>
            <a:spLocks noGrp="1"/>
          </p:cNvSpPr>
          <p:nvPr>
            <p:ph idx="1"/>
          </p:nvPr>
        </p:nvSpPr>
        <p:spPr/>
        <p:txBody>
          <a:bodyPr>
            <a:normAutofit/>
          </a:bodyPr>
          <a:lstStyle/>
          <a:p>
            <a:r>
              <a:rPr lang="en-US" sz="4400" dirty="0" smtClean="0">
                <a:solidFill>
                  <a:schemeClr val="tx1"/>
                </a:solidFill>
              </a:rPr>
              <a:t>Read chapter 19, taking note of what life was like for the migrant workers, why they migrated West.</a:t>
            </a:r>
          </a:p>
          <a:p>
            <a:r>
              <a:rPr lang="en-US" sz="4400" dirty="0" smtClean="0">
                <a:solidFill>
                  <a:schemeClr val="tx1"/>
                </a:solidFill>
              </a:rPr>
              <a:t>What were the living conditions in the migrant camps?</a:t>
            </a:r>
            <a:endParaRPr lang="en-US" sz="4400" dirty="0">
              <a:solidFill>
                <a:schemeClr val="tx1"/>
              </a:solidFill>
            </a:endParaRPr>
          </a:p>
        </p:txBody>
      </p:sp>
    </p:spTree>
    <p:extLst>
      <p:ext uri="{BB962C8B-B14F-4D97-AF65-F5344CB8AC3E}">
        <p14:creationId xmlns:p14="http://schemas.microsoft.com/office/powerpoint/2010/main" val="2213514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title mean?</a:t>
            </a:r>
            <a:endParaRPr lang="en-US" dirty="0"/>
          </a:p>
        </p:txBody>
      </p:sp>
      <p:sp>
        <p:nvSpPr>
          <p:cNvPr id="3" name="Content Placeholder 2"/>
          <p:cNvSpPr>
            <a:spLocks noGrp="1"/>
          </p:cNvSpPr>
          <p:nvPr>
            <p:ph idx="1"/>
          </p:nvPr>
        </p:nvSpPr>
        <p:spPr/>
        <p:txBody>
          <a:bodyPr>
            <a:normAutofit/>
          </a:bodyPr>
          <a:lstStyle/>
          <a:p>
            <a:r>
              <a:rPr lang="en-US" sz="4400" dirty="0" smtClean="0">
                <a:solidFill>
                  <a:schemeClr val="tx1"/>
                </a:solidFill>
              </a:rPr>
              <a:t>Oppression/wrath will come from the Dust Bowl</a:t>
            </a:r>
          </a:p>
          <a:p>
            <a:r>
              <a:rPr lang="en-US" sz="4400" dirty="0" smtClean="0">
                <a:solidFill>
                  <a:schemeClr val="tx1"/>
                </a:solidFill>
              </a:rPr>
              <a:t>But…</a:t>
            </a:r>
          </a:p>
          <a:p>
            <a:pPr lvl="1"/>
            <a:r>
              <a:rPr lang="en-US" sz="4400" dirty="0" smtClean="0">
                <a:solidFill>
                  <a:schemeClr val="tx1"/>
                </a:solidFill>
              </a:rPr>
              <a:t>Through cooperation and hard work, the workers will be delivered/saved</a:t>
            </a:r>
            <a:endParaRPr lang="en-US" sz="4400" dirty="0">
              <a:solidFill>
                <a:schemeClr val="tx1"/>
              </a:solidFill>
            </a:endParaRPr>
          </a:p>
        </p:txBody>
      </p:sp>
    </p:spTree>
    <p:extLst>
      <p:ext uri="{BB962C8B-B14F-4D97-AF65-F5344CB8AC3E}">
        <p14:creationId xmlns:p14="http://schemas.microsoft.com/office/powerpoint/2010/main" val="176461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900" dirty="0"/>
              <a:t>OLD STUFF </a:t>
            </a:r>
            <a:r>
              <a:rPr lang="en-US" dirty="0"/>
              <a:t/>
            </a:r>
            <a:br>
              <a:rPr lang="en-US" dirty="0"/>
            </a:br>
            <a:endParaRPr lang="en-US" dirty="0"/>
          </a:p>
        </p:txBody>
      </p:sp>
    </p:spTree>
    <p:extLst>
      <p:ext uri="{BB962C8B-B14F-4D97-AF65-F5344CB8AC3E}">
        <p14:creationId xmlns:p14="http://schemas.microsoft.com/office/powerpoint/2010/main" val="247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b="1" dirty="0" smtClean="0">
                <a:solidFill>
                  <a:schemeClr val="tx1"/>
                </a:solidFill>
              </a:rPr>
              <a:t>Surviving the Depression:</a:t>
            </a:r>
            <a:r>
              <a:rPr lang="en-US" dirty="0" smtClean="0">
                <a:solidFill>
                  <a:schemeClr val="tx1"/>
                </a:solidFill>
              </a:rPr>
              <a:t/>
            </a:r>
            <a:br>
              <a:rPr lang="en-US" dirty="0" smtClean="0">
                <a:solidFill>
                  <a:schemeClr val="tx1"/>
                </a:solidFill>
              </a:rPr>
            </a:br>
            <a:r>
              <a:rPr lang="en-US" dirty="0" smtClean="0">
                <a:solidFill>
                  <a:schemeClr val="tx1"/>
                </a:solidFill>
              </a:rPr>
              <a:t>Art, Music &amp; Literature in 1930s America</a:t>
            </a:r>
            <a:endParaRPr lang="en-US" dirty="0">
              <a:solidFill>
                <a:schemeClr val="tx1"/>
              </a:solidFill>
            </a:endParaRPr>
          </a:p>
        </p:txBody>
      </p:sp>
      <p:pic>
        <p:nvPicPr>
          <p:cNvPr id="4" name="Picture 3" descr="great-dep-fami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28600"/>
            <a:ext cx="4519585" cy="4519585"/>
          </a:xfrm>
          <a:prstGeom prst="rect">
            <a:avLst/>
          </a:prstGeom>
        </p:spPr>
      </p:pic>
    </p:spTree>
    <p:extLst>
      <p:ext uri="{BB962C8B-B14F-4D97-AF65-F5344CB8AC3E}">
        <p14:creationId xmlns:p14="http://schemas.microsoft.com/office/powerpoint/2010/main" val="986675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representation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Think about the music, readings, film, and photographs</a:t>
            </a:r>
          </a:p>
          <a:p>
            <a:r>
              <a:rPr lang="en-US" dirty="0" smtClean="0">
                <a:solidFill>
                  <a:schemeClr val="tx1"/>
                </a:solidFill>
              </a:rPr>
              <a:t>Visually represent the authors purpose/intent</a:t>
            </a:r>
          </a:p>
          <a:p>
            <a:r>
              <a:rPr lang="en-US" dirty="0" smtClean="0">
                <a:solidFill>
                  <a:schemeClr val="tx1"/>
                </a:solidFill>
              </a:rPr>
              <a:t>Why would they create these pieces? What are they trying to achieve? What are they saying to the American public? How would you define the 1930s?</a:t>
            </a:r>
          </a:p>
          <a:p>
            <a:r>
              <a:rPr lang="en-US" dirty="0" smtClean="0">
                <a:solidFill>
                  <a:schemeClr val="tx1"/>
                </a:solidFill>
              </a:rPr>
              <a:t>Due: tomorrow for a gallery walk </a:t>
            </a:r>
            <a:endParaRPr lang="en-US" dirty="0">
              <a:solidFill>
                <a:schemeClr val="tx1"/>
              </a:solidFill>
            </a:endParaRPr>
          </a:p>
        </p:txBody>
      </p:sp>
    </p:spTree>
    <p:extLst>
      <p:ext uri="{BB962C8B-B14F-4D97-AF65-F5344CB8AC3E}">
        <p14:creationId xmlns:p14="http://schemas.microsoft.com/office/powerpoint/2010/main" val="2433008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Escapism in the depression </a:t>
            </a:r>
            <a:endParaRPr lang="en-US" dirty="0"/>
          </a:p>
        </p:txBody>
      </p:sp>
      <p:sp>
        <p:nvSpPr>
          <p:cNvPr id="3" name="Content Placeholder 2"/>
          <p:cNvSpPr>
            <a:spLocks noGrp="1"/>
          </p:cNvSpPr>
          <p:nvPr>
            <p:ph idx="1"/>
          </p:nvPr>
        </p:nvSpPr>
        <p:spPr>
          <a:xfrm>
            <a:off x="304800" y="1554162"/>
            <a:ext cx="8686800" cy="5075238"/>
          </a:xfrm>
        </p:spPr>
        <p:txBody>
          <a:bodyPr>
            <a:normAutofit fontScale="92500" lnSpcReduction="20000"/>
          </a:bodyPr>
          <a:lstStyle/>
          <a:p>
            <a:r>
              <a:rPr lang="en-US" dirty="0" smtClean="0">
                <a:solidFill>
                  <a:schemeClr val="tx1"/>
                </a:solidFill>
              </a:rPr>
              <a:t>Your table group will be writing a movie to help people in the 30s escape the Great Depression</a:t>
            </a:r>
          </a:p>
          <a:p>
            <a:r>
              <a:rPr lang="en-US" dirty="0" smtClean="0">
                <a:solidFill>
                  <a:schemeClr val="tx1"/>
                </a:solidFill>
              </a:rPr>
              <a:t>You must incorporate events from the Depression, struggles of the people, and villains/heroes of the Depression in your film </a:t>
            </a:r>
          </a:p>
          <a:p>
            <a:r>
              <a:rPr lang="en-US" dirty="0" smtClean="0">
                <a:solidFill>
                  <a:schemeClr val="tx1"/>
                </a:solidFill>
              </a:rPr>
              <a:t>Any genre, any type of characters (animals, people)</a:t>
            </a:r>
          </a:p>
          <a:p>
            <a:r>
              <a:rPr lang="en-US" dirty="0" smtClean="0">
                <a:solidFill>
                  <a:schemeClr val="tx1"/>
                </a:solidFill>
              </a:rPr>
              <a:t>You will be writing: </a:t>
            </a:r>
          </a:p>
          <a:p>
            <a:pPr lvl="1"/>
            <a:r>
              <a:rPr lang="en-US" dirty="0" smtClean="0">
                <a:solidFill>
                  <a:schemeClr val="tx1"/>
                </a:solidFill>
              </a:rPr>
              <a:t>Character descriptions</a:t>
            </a:r>
          </a:p>
          <a:p>
            <a:pPr lvl="1"/>
            <a:r>
              <a:rPr lang="en-US" dirty="0" smtClean="0">
                <a:solidFill>
                  <a:schemeClr val="tx1"/>
                </a:solidFill>
              </a:rPr>
              <a:t>Setting</a:t>
            </a:r>
          </a:p>
          <a:p>
            <a:pPr lvl="1"/>
            <a:r>
              <a:rPr lang="en-US" dirty="0" smtClean="0">
                <a:solidFill>
                  <a:schemeClr val="tx1"/>
                </a:solidFill>
              </a:rPr>
              <a:t>Brief outline of the film </a:t>
            </a:r>
          </a:p>
          <a:p>
            <a:pPr lvl="1"/>
            <a:r>
              <a:rPr lang="en-US" dirty="0" smtClean="0">
                <a:solidFill>
                  <a:schemeClr val="tx1"/>
                </a:solidFill>
              </a:rPr>
              <a:t>Creating a film poster </a:t>
            </a:r>
            <a:endParaRPr lang="en-US" dirty="0">
              <a:solidFill>
                <a:schemeClr val="tx1"/>
              </a:solidFill>
            </a:endParaRPr>
          </a:p>
        </p:txBody>
      </p:sp>
    </p:spTree>
    <p:extLst>
      <p:ext uri="{BB962C8B-B14F-4D97-AF65-F5344CB8AC3E}">
        <p14:creationId xmlns:p14="http://schemas.microsoft.com/office/powerpoint/2010/main" val="2321432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Grapes of Wrath</a:t>
            </a:r>
            <a:r>
              <a:rPr lang="en-US" dirty="0" smtClean="0"/>
              <a:t> film</a:t>
            </a:r>
            <a:endParaRPr lang="en-US" i="1" dirty="0"/>
          </a:p>
        </p:txBody>
      </p:sp>
      <p:sp>
        <p:nvSpPr>
          <p:cNvPr id="3" name="Content Placeholder 2"/>
          <p:cNvSpPr>
            <a:spLocks noGrp="1"/>
          </p:cNvSpPr>
          <p:nvPr>
            <p:ph idx="1"/>
          </p:nvPr>
        </p:nvSpPr>
        <p:spPr/>
        <p:txBody>
          <a:bodyPr/>
          <a:lstStyle/>
          <a:p>
            <a:r>
              <a:rPr lang="en-US" dirty="0" smtClean="0"/>
              <a:t>Clip 1 (36-46:15)</a:t>
            </a:r>
          </a:p>
          <a:p>
            <a:pPr lvl="1"/>
            <a:r>
              <a:rPr lang="en-US" dirty="0" smtClean="0"/>
              <a:t>What do you notice about their journey?</a:t>
            </a:r>
          </a:p>
          <a:p>
            <a:pPr lvl="1"/>
            <a:r>
              <a:rPr lang="en-US" dirty="0" smtClean="0"/>
              <a:t>Who was affected? Why?</a:t>
            </a:r>
          </a:p>
          <a:p>
            <a:r>
              <a:rPr lang="en-US" dirty="0" smtClean="0"/>
              <a:t>Clip 2 (1:05-1:11)</a:t>
            </a:r>
          </a:p>
          <a:p>
            <a:pPr lvl="1"/>
            <a:r>
              <a:rPr lang="en-US" dirty="0" smtClean="0"/>
              <a:t>Were conditions in the migrant camps better than back in Oklahoma? </a:t>
            </a:r>
          </a:p>
          <a:p>
            <a:pPr lvl="1"/>
            <a:r>
              <a:rPr lang="en-US" dirty="0" smtClean="0"/>
              <a:t>What is the ‘agitator’ trying to do? Why?</a:t>
            </a:r>
            <a:endParaRPr lang="en-US" dirty="0"/>
          </a:p>
        </p:txBody>
      </p:sp>
    </p:spTree>
    <p:extLst>
      <p:ext uri="{BB962C8B-B14F-4D97-AF65-F5344CB8AC3E}">
        <p14:creationId xmlns:p14="http://schemas.microsoft.com/office/powerpoint/2010/main" val="2814468290"/>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talk</a:t>
            </a:r>
            <a:endParaRPr lang="en-US" dirty="0"/>
          </a:p>
        </p:txBody>
      </p:sp>
      <p:sp>
        <p:nvSpPr>
          <p:cNvPr id="3" name="Content Placeholder 2"/>
          <p:cNvSpPr>
            <a:spLocks noGrp="1"/>
          </p:cNvSpPr>
          <p:nvPr>
            <p:ph idx="1"/>
          </p:nvPr>
        </p:nvSpPr>
        <p:spPr/>
        <p:txBody>
          <a:bodyPr/>
          <a:lstStyle/>
          <a:p>
            <a:r>
              <a:rPr lang="en-US" dirty="0" smtClean="0"/>
              <a:t>Using specifics from the novel/film: </a:t>
            </a:r>
          </a:p>
          <a:p>
            <a:pPr lvl="1"/>
            <a:r>
              <a:rPr lang="en-US" sz="3200" b="1" dirty="0" smtClean="0"/>
              <a:t>What did you notice about life for migrant workers?</a:t>
            </a:r>
          </a:p>
          <a:p>
            <a:pPr lvl="1"/>
            <a:r>
              <a:rPr lang="en-US" sz="3200" b="1" dirty="0" smtClean="0"/>
              <a:t>Why are they migrant and not immigrant workers?</a:t>
            </a:r>
          </a:p>
          <a:p>
            <a:pPr lvl="1"/>
            <a:r>
              <a:rPr lang="en-US" sz="3200" b="1" dirty="0" smtClean="0"/>
              <a:t>What is the attitude of these workers?</a:t>
            </a:r>
          </a:p>
          <a:p>
            <a:pPr marL="0" indent="0">
              <a:buNone/>
            </a:pPr>
            <a:endParaRPr lang="en-US" dirty="0"/>
          </a:p>
        </p:txBody>
      </p:sp>
    </p:spTree>
    <p:extLst>
      <p:ext uri="{BB962C8B-B14F-4D97-AF65-F5344CB8AC3E}">
        <p14:creationId xmlns:p14="http://schemas.microsoft.com/office/powerpoint/2010/main" val="348983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a:t>
            </a:r>
            <a:endParaRPr lang="en-US" dirty="0"/>
          </a:p>
        </p:txBody>
      </p:sp>
      <p:sp>
        <p:nvSpPr>
          <p:cNvPr id="3" name="Content Placeholder 2"/>
          <p:cNvSpPr>
            <a:spLocks noGrp="1"/>
          </p:cNvSpPr>
          <p:nvPr>
            <p:ph idx="1"/>
          </p:nvPr>
        </p:nvSpPr>
        <p:spPr/>
        <p:txBody>
          <a:bodyPr>
            <a:normAutofit lnSpcReduction="10000"/>
          </a:bodyPr>
          <a:lstStyle/>
          <a:p>
            <a:r>
              <a:rPr lang="en-US" dirty="0" smtClean="0"/>
              <a:t>Come up with five characteristics of Depression era art (music, literature, etc.)</a:t>
            </a:r>
          </a:p>
          <a:p>
            <a:r>
              <a:rPr lang="en-US" dirty="0" smtClean="0"/>
              <a:t>Find one example from what we have seen, heard, and read</a:t>
            </a:r>
          </a:p>
          <a:p>
            <a:pPr lvl="1"/>
            <a:r>
              <a:rPr lang="en-US" dirty="0" smtClean="0"/>
              <a:t>Poetry</a:t>
            </a:r>
          </a:p>
          <a:p>
            <a:pPr lvl="1"/>
            <a:r>
              <a:rPr lang="en-US" dirty="0" smtClean="0"/>
              <a:t>Dorothea Lange</a:t>
            </a:r>
          </a:p>
          <a:p>
            <a:pPr lvl="1"/>
            <a:r>
              <a:rPr lang="en-US" dirty="0" smtClean="0"/>
              <a:t>Woody Guthrie </a:t>
            </a:r>
          </a:p>
          <a:p>
            <a:r>
              <a:rPr lang="en-US" dirty="0" smtClean="0"/>
              <a:t>Create a </a:t>
            </a:r>
            <a:r>
              <a:rPr lang="en-US" u="sng" dirty="0" smtClean="0"/>
              <a:t>visual representation</a:t>
            </a:r>
            <a:r>
              <a:rPr lang="en-US" dirty="0" smtClean="0"/>
              <a:t> of these characteristics (on printer paper) </a:t>
            </a:r>
            <a:endParaRPr lang="en-US" dirty="0"/>
          </a:p>
        </p:txBody>
      </p:sp>
    </p:spTree>
    <p:extLst>
      <p:ext uri="{BB962C8B-B14F-4D97-AF65-F5344CB8AC3E}">
        <p14:creationId xmlns:p14="http://schemas.microsoft.com/office/powerpoint/2010/main" val="181464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in)">
                                      <p:cBhvr>
                                        <p:cTn id="15" dur="2000"/>
                                        <p:tgtEl>
                                          <p:spTgt spid="3">
                                            <p:txEl>
                                              <p:pRg st="3" end="3"/>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amond(in)">
                                      <p:cBhvr>
                                        <p:cTn id="18" dur="2000"/>
                                        <p:tgtEl>
                                          <p:spTgt spid="3">
                                            <p:txEl>
                                              <p:pRg st="4" end="4"/>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amond(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a:t>
            </a:r>
            <a:endParaRPr lang="en-US" dirty="0"/>
          </a:p>
        </p:txBody>
      </p:sp>
      <p:sp>
        <p:nvSpPr>
          <p:cNvPr id="3" name="Content Placeholder 2"/>
          <p:cNvSpPr>
            <a:spLocks noGrp="1"/>
          </p:cNvSpPr>
          <p:nvPr>
            <p:ph idx="1"/>
          </p:nvPr>
        </p:nvSpPr>
        <p:spPr/>
        <p:txBody>
          <a:bodyPr/>
          <a:lstStyle/>
          <a:p>
            <a:r>
              <a:rPr lang="en-US" dirty="0" smtClean="0"/>
              <a:t>Is it fair/right for American people to blame the president and government for the problems of the Great Depression and/or the situation America is </a:t>
            </a:r>
            <a:r>
              <a:rPr lang="en-US" smtClean="0"/>
              <a:t>in today? </a:t>
            </a:r>
            <a:endParaRPr lang="en-US"/>
          </a:p>
        </p:txBody>
      </p:sp>
    </p:spTree>
    <p:extLst>
      <p:ext uri="{BB962C8B-B14F-4D97-AF65-F5344CB8AC3E}">
        <p14:creationId xmlns:p14="http://schemas.microsoft.com/office/powerpoint/2010/main" val="34926079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 Poem</a:t>
            </a:r>
            <a:endParaRPr lang="en-US" dirty="0"/>
          </a:p>
        </p:txBody>
      </p:sp>
      <p:sp>
        <p:nvSpPr>
          <p:cNvPr id="3" name="Content Placeholder 2"/>
          <p:cNvSpPr>
            <a:spLocks noGrp="1"/>
          </p:cNvSpPr>
          <p:nvPr>
            <p:ph idx="1"/>
          </p:nvPr>
        </p:nvSpPr>
        <p:spPr>
          <a:xfrm>
            <a:off x="304800" y="1371600"/>
            <a:ext cx="8686800" cy="5105400"/>
          </a:xfrm>
        </p:spPr>
        <p:txBody>
          <a:bodyPr>
            <a:normAutofit/>
          </a:bodyPr>
          <a:lstStyle/>
          <a:p>
            <a:r>
              <a:rPr lang="en-US" dirty="0" smtClean="0"/>
              <a:t>With your table groups, you will write a Found Poem </a:t>
            </a:r>
          </a:p>
          <a:p>
            <a:r>
              <a:rPr lang="en-US" dirty="0" smtClean="0"/>
              <a:t>Research some Great Depression songs, poems, stories (and you can use what we have read/listened to in class)	</a:t>
            </a:r>
          </a:p>
          <a:p>
            <a:pPr lvl="1"/>
            <a:r>
              <a:rPr lang="en-US" dirty="0" smtClean="0"/>
              <a:t>MUST BE PRIMARY SOURCES</a:t>
            </a:r>
          </a:p>
          <a:p>
            <a:r>
              <a:rPr lang="en-US" dirty="0" smtClean="0"/>
              <a:t>Must have 16 lines</a:t>
            </a:r>
          </a:p>
          <a:p>
            <a:r>
              <a:rPr lang="en-US" dirty="0" smtClean="0"/>
              <a:t>Prompt: what was the Great Depression like for the people of America? </a:t>
            </a:r>
            <a:endParaRPr lang="en-US" dirty="0"/>
          </a:p>
        </p:txBody>
      </p:sp>
    </p:spTree>
    <p:extLst>
      <p:ext uri="{BB962C8B-B14F-4D97-AF65-F5344CB8AC3E}">
        <p14:creationId xmlns:p14="http://schemas.microsoft.com/office/powerpoint/2010/main" val="1840341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Federal Writers Project</a:t>
            </a:r>
          </a:p>
          <a:p>
            <a:pPr lvl="1"/>
            <a:r>
              <a:rPr lang="en-US" dirty="0" smtClean="0"/>
              <a:t>Poetry, stories, first person accounts from the Great Depression</a:t>
            </a:r>
          </a:p>
          <a:p>
            <a:pPr lvl="1"/>
            <a:r>
              <a:rPr lang="en-US" dirty="0">
                <a:hlinkClick r:id="rId2"/>
              </a:rPr>
              <a:t>http://www.loc.gov/collection/federal-writers-project/about-this-collection</a:t>
            </a:r>
            <a:r>
              <a:rPr lang="en-US" dirty="0" smtClean="0">
                <a:hlinkClick r:id="rId2"/>
              </a:rPr>
              <a:t>/</a:t>
            </a:r>
            <a:endParaRPr lang="en-US" dirty="0" smtClean="0"/>
          </a:p>
          <a:p>
            <a:pPr lvl="1"/>
            <a:endParaRPr lang="en-US" dirty="0"/>
          </a:p>
        </p:txBody>
      </p:sp>
    </p:spTree>
    <p:extLst>
      <p:ext uri="{BB962C8B-B14F-4D97-AF65-F5344CB8AC3E}">
        <p14:creationId xmlns:p14="http://schemas.microsoft.com/office/powerpoint/2010/main" val="3940438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381000"/>
          </a:xfrm>
        </p:spPr>
        <p:txBody>
          <a:bodyPr>
            <a:normAutofit fontScale="90000"/>
          </a:bodyPr>
          <a:lstStyle/>
          <a:p>
            <a:r>
              <a:rPr lang="en-US" dirty="0" smtClean="0"/>
              <a:t>Great Depression</a:t>
            </a:r>
            <a:r>
              <a:rPr lang="en-US" i="1" dirty="0" smtClean="0"/>
              <a:t> </a:t>
            </a:r>
            <a:r>
              <a:rPr lang="en-US" dirty="0" smtClean="0"/>
              <a:t>Found Poem </a:t>
            </a:r>
            <a:endParaRPr lang="en-US" i="1" dirty="0"/>
          </a:p>
        </p:txBody>
      </p:sp>
      <p:sp>
        <p:nvSpPr>
          <p:cNvPr id="3" name="Content Placeholder 2"/>
          <p:cNvSpPr>
            <a:spLocks noGrp="1"/>
          </p:cNvSpPr>
          <p:nvPr>
            <p:ph sz="quarter" idx="4294967295"/>
          </p:nvPr>
        </p:nvSpPr>
        <p:spPr>
          <a:xfrm>
            <a:off x="274320" y="914400"/>
            <a:ext cx="8595360" cy="5562600"/>
          </a:xfrm>
          <a:prstGeom prst="rect">
            <a:avLst/>
          </a:prstGeom>
        </p:spPr>
        <p:txBody>
          <a:bodyPr>
            <a:noAutofit/>
          </a:bodyPr>
          <a:lstStyle/>
          <a:p>
            <a:pPr>
              <a:buNone/>
            </a:pPr>
            <a:r>
              <a:rPr lang="en-US" sz="2400" b="1" dirty="0" smtClean="0"/>
              <a:t>Getting started:</a:t>
            </a:r>
          </a:p>
          <a:p>
            <a:pPr marL="454914" indent="-457200">
              <a:buFont typeface="+mj-lt"/>
              <a:buAutoNum type="arabicPeriod"/>
            </a:pPr>
            <a:r>
              <a:rPr lang="en-US" sz="2400" b="1" dirty="0" smtClean="0"/>
              <a:t>Choose sixteen lines from your research that you think create a vivid image of The Great Depression and the experience of the people</a:t>
            </a:r>
            <a:endParaRPr lang="en-US" sz="2400" b="1" u="sng" dirty="0" smtClean="0"/>
          </a:p>
          <a:p>
            <a:pPr marL="454914" indent="-457200">
              <a:buFont typeface="+mj-lt"/>
              <a:buAutoNum type="arabicPeriod"/>
            </a:pPr>
            <a:r>
              <a:rPr lang="en-US" sz="2400" b="1" dirty="0" smtClean="0"/>
              <a:t>Copy down the primary source words. Then re-arrange the words/lines quotes to create a ‘found’ poem.</a:t>
            </a:r>
          </a:p>
          <a:p>
            <a:pPr lvl="1"/>
            <a:r>
              <a:rPr lang="en-US" sz="2400" b="1" dirty="0" smtClean="0"/>
              <a:t>Re-order words so that you communicate images or emotions clearly.</a:t>
            </a:r>
          </a:p>
          <a:p>
            <a:pPr lvl="1"/>
            <a:r>
              <a:rPr lang="en-US" sz="2400" b="1" dirty="0" smtClean="0"/>
              <a:t>Omit words that aren’t necessary.</a:t>
            </a:r>
          </a:p>
          <a:p>
            <a:pPr lvl="1"/>
            <a:r>
              <a:rPr lang="en-US" sz="2400" b="1" dirty="0" smtClean="0"/>
              <a:t>Change punctuation, capitalization, verb tense, plurals, or possessives, as necessary.</a:t>
            </a:r>
          </a:p>
          <a:p>
            <a:pPr lvl="1"/>
            <a:r>
              <a:rPr lang="en-US" sz="2400" b="1" dirty="0" smtClean="0"/>
              <a:t>Add up to four words of your own, if you absolutely need to add something to make the poem flow more smoothly or to make sense.</a:t>
            </a:r>
          </a:p>
        </p:txBody>
      </p:sp>
    </p:spTree>
    <p:extLst>
      <p:ext uri="{BB962C8B-B14F-4D97-AF65-F5344CB8AC3E}">
        <p14:creationId xmlns:p14="http://schemas.microsoft.com/office/powerpoint/2010/main" val="2957197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274320" y="1298448"/>
            <a:ext cx="8595360" cy="4937760"/>
          </a:xfrm>
          <a:prstGeom prst="rect">
            <a:avLst/>
          </a:prstGeom>
        </p:spPr>
        <p:txBody>
          <a:bodyPr/>
          <a:lstStyle/>
          <a:p>
            <a:pPr marL="340614" indent="-342900">
              <a:buFont typeface="+mj-lt"/>
              <a:buAutoNum type="arabicPeriod" startAt="3"/>
            </a:pPr>
            <a:r>
              <a:rPr lang="en-US" sz="2400" b="1" dirty="0"/>
              <a:t>Space or arrange the words so they are poem-like. Pay attention to line breaks, layout, and other elements that will  emphasize important words or significant ideas in the </a:t>
            </a:r>
            <a:r>
              <a:rPr lang="en-US" sz="2400" b="1" dirty="0" smtClean="0"/>
              <a:t>poem</a:t>
            </a:r>
            <a:endParaRPr lang="en-US" sz="2400" b="1" dirty="0"/>
          </a:p>
          <a:p>
            <a:pPr lvl="1"/>
            <a:r>
              <a:rPr lang="en-US" sz="2400" b="1" dirty="0"/>
              <a:t>Arrange the words so that they make a rhythm you like. You can space words out so that they are all </a:t>
            </a:r>
            <a:r>
              <a:rPr lang="en-US" sz="2400" b="1" dirty="0" smtClean="0"/>
              <a:t>                alone                     or </a:t>
            </a:r>
            <a:r>
              <a:rPr lang="en-US" sz="2400" b="1" dirty="0" err="1"/>
              <a:t>allruntogether</a:t>
            </a:r>
            <a:r>
              <a:rPr lang="en-US" sz="2400" b="1" dirty="0"/>
              <a:t>.</a:t>
            </a:r>
          </a:p>
          <a:p>
            <a:pPr lvl="1"/>
            <a:r>
              <a:rPr lang="en-US" sz="2400" b="1" dirty="0"/>
              <a:t>You can also put key words on lines by </a:t>
            </a:r>
            <a:r>
              <a:rPr lang="en-US" sz="2400" b="1" dirty="0" smtClean="0"/>
              <a:t>themselves (max one time though)</a:t>
            </a:r>
            <a:endParaRPr lang="en-US" sz="2400" b="1" dirty="0"/>
          </a:p>
          <a:p>
            <a:pPr lvl="1"/>
            <a:r>
              <a:rPr lang="en-US" sz="2400" b="1" dirty="0"/>
              <a:t>You can shape the entire poem so that it’s wide or tall or shaped like an object </a:t>
            </a:r>
            <a:endParaRPr lang="en-US" sz="2400" b="1" dirty="0" smtClean="0"/>
          </a:p>
          <a:p>
            <a:pPr marL="512064" indent="-514350">
              <a:buFont typeface="+mj-lt"/>
              <a:buAutoNum type="arabicPeriod" startAt="4"/>
            </a:pPr>
            <a:r>
              <a:rPr lang="en-US" sz="2600" b="1" dirty="0" smtClean="0"/>
              <a:t>Choose </a:t>
            </a:r>
            <a:r>
              <a:rPr lang="en-US" sz="2600" b="1" dirty="0"/>
              <a:t>a title. </a:t>
            </a:r>
          </a:p>
          <a:p>
            <a:pPr marL="0" indent="0">
              <a:buNone/>
            </a:pPr>
            <a:endParaRPr lang="en-US" dirty="0"/>
          </a:p>
        </p:txBody>
      </p:sp>
    </p:spTree>
    <p:extLst>
      <p:ext uri="{BB962C8B-B14F-4D97-AF65-F5344CB8AC3E}">
        <p14:creationId xmlns:p14="http://schemas.microsoft.com/office/powerpoint/2010/main" val="1270112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4800" y="1396536"/>
            <a:ext cx="8686800" cy="5213270"/>
          </a:xfrm>
        </p:spPr>
        <p:txBody>
          <a:bodyPr>
            <a:noAutofit/>
          </a:bodyPr>
          <a:lstStyle/>
          <a:p>
            <a:r>
              <a:rPr lang="en-US" sz="3600" dirty="0" smtClean="0">
                <a:solidFill>
                  <a:schemeClr val="tx1"/>
                </a:solidFill>
              </a:rPr>
              <a:t>Over the next two weeks we will be looking at various forms of </a:t>
            </a:r>
            <a:r>
              <a:rPr lang="en-US" sz="3600" b="1" dirty="0" smtClean="0">
                <a:solidFill>
                  <a:schemeClr val="tx1"/>
                </a:solidFill>
              </a:rPr>
              <a:t>literature from the 1930s &amp; 1940s</a:t>
            </a:r>
            <a:r>
              <a:rPr lang="en-US" sz="3600" dirty="0" smtClean="0">
                <a:solidFill>
                  <a:schemeClr val="tx1"/>
                </a:solidFill>
              </a:rPr>
              <a:t> to determine </a:t>
            </a:r>
            <a:r>
              <a:rPr lang="en-US" sz="3600" u="sng" dirty="0" smtClean="0">
                <a:solidFill>
                  <a:schemeClr val="tx1"/>
                </a:solidFill>
              </a:rPr>
              <a:t>how what it means to be an American shifts in the years after the Roaring 20s</a:t>
            </a:r>
          </a:p>
          <a:p>
            <a:endParaRPr lang="en-US" sz="3600" dirty="0" smtClean="0">
              <a:solidFill>
                <a:schemeClr val="tx1"/>
              </a:solidFill>
            </a:endParaRPr>
          </a:p>
          <a:p>
            <a:r>
              <a:rPr lang="en-US" sz="3600" dirty="0" smtClean="0">
                <a:solidFill>
                  <a:schemeClr val="tx1"/>
                </a:solidFill>
              </a:rPr>
              <a:t>You will turn in a short homework packet with your process work at the end of the unit</a:t>
            </a:r>
          </a:p>
        </p:txBody>
      </p:sp>
    </p:spTree>
    <p:extLst>
      <p:ext uri="{BB962C8B-B14F-4D97-AF65-F5344CB8AC3E}">
        <p14:creationId xmlns:p14="http://schemas.microsoft.com/office/powerpoint/2010/main" val="3746617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Write</a:t>
            </a:r>
            <a:endParaRPr lang="en-US" dirty="0"/>
          </a:p>
        </p:txBody>
      </p:sp>
      <p:sp>
        <p:nvSpPr>
          <p:cNvPr id="3" name="Content Placeholder 2"/>
          <p:cNvSpPr>
            <a:spLocks noGrp="1"/>
          </p:cNvSpPr>
          <p:nvPr>
            <p:ph idx="1"/>
          </p:nvPr>
        </p:nvSpPr>
        <p:spPr/>
        <p:txBody>
          <a:bodyPr>
            <a:noAutofit/>
          </a:bodyPr>
          <a:lstStyle/>
          <a:p>
            <a:pPr marL="0" indent="0">
              <a:buNone/>
            </a:pPr>
            <a:r>
              <a:rPr lang="en-US" sz="4800" dirty="0" smtClean="0">
                <a:solidFill>
                  <a:schemeClr val="tx1"/>
                </a:solidFill>
              </a:rPr>
              <a:t>If you knew that you had to leave your home, you wouldn’t be able to return, and you weren’t going to </a:t>
            </a:r>
            <a:r>
              <a:rPr lang="en-US" sz="4800" smtClean="0">
                <a:solidFill>
                  <a:schemeClr val="tx1"/>
                </a:solidFill>
              </a:rPr>
              <a:t>be </a:t>
            </a:r>
            <a:r>
              <a:rPr lang="en-US" sz="4800" smtClean="0">
                <a:solidFill>
                  <a:schemeClr val="tx1"/>
                </a:solidFill>
              </a:rPr>
              <a:t>in a </a:t>
            </a:r>
            <a:r>
              <a:rPr lang="en-US" sz="4800" dirty="0" smtClean="0">
                <a:solidFill>
                  <a:schemeClr val="tx1"/>
                </a:solidFill>
              </a:rPr>
              <a:t>new home anytime soon, </a:t>
            </a:r>
            <a:r>
              <a:rPr lang="en-US" sz="4800" b="1" dirty="0" smtClean="0">
                <a:solidFill>
                  <a:schemeClr val="tx1"/>
                </a:solidFill>
              </a:rPr>
              <a:t>what four items would you take with you and why?</a:t>
            </a:r>
            <a:endParaRPr lang="en-US" sz="4800" b="1" dirty="0">
              <a:solidFill>
                <a:schemeClr val="tx1"/>
              </a:solidFill>
            </a:endParaRPr>
          </a:p>
        </p:txBody>
      </p:sp>
    </p:spTree>
    <p:extLst>
      <p:ext uri="{BB962C8B-B14F-4D97-AF65-F5344CB8AC3E}">
        <p14:creationId xmlns:p14="http://schemas.microsoft.com/office/powerpoint/2010/main" val="3209714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Escapism</a:t>
            </a:r>
            <a:endParaRPr lang="en-US" dirty="0"/>
          </a:p>
        </p:txBody>
      </p:sp>
      <p:sp>
        <p:nvSpPr>
          <p:cNvPr id="3" name="Content Placeholder 2"/>
          <p:cNvSpPr>
            <a:spLocks noGrp="1"/>
          </p:cNvSpPr>
          <p:nvPr>
            <p:ph idx="1"/>
          </p:nvPr>
        </p:nvSpPr>
        <p:spPr>
          <a:xfrm>
            <a:off x="304800" y="1554162"/>
            <a:ext cx="8686800" cy="5075238"/>
          </a:xfrm>
        </p:spPr>
        <p:txBody>
          <a:bodyPr>
            <a:normAutofit/>
          </a:bodyPr>
          <a:lstStyle/>
          <a:p>
            <a:r>
              <a:rPr lang="en-US" sz="3600" dirty="0" smtClean="0">
                <a:solidFill>
                  <a:schemeClr val="tx1"/>
                </a:solidFill>
              </a:rPr>
              <a:t>The tendency to seek distraction and relief from unpleasant realities especially by seeking entertainment or engaging in fantasy</a:t>
            </a:r>
          </a:p>
          <a:p>
            <a:endParaRPr lang="en-US" sz="3600" dirty="0">
              <a:solidFill>
                <a:schemeClr val="tx1"/>
              </a:solidFill>
            </a:endParaRPr>
          </a:p>
          <a:p>
            <a:pPr marL="0" indent="0">
              <a:buNone/>
            </a:pPr>
            <a:r>
              <a:rPr lang="en-US" sz="3600" i="1" dirty="0" smtClean="0">
                <a:solidFill>
                  <a:schemeClr val="tx1"/>
                </a:solidFill>
                <a:effectLst>
                  <a:outerShdw blurRad="38100" dist="38100" dir="2700000" algn="tl">
                    <a:srgbClr val="000000">
                      <a:alpha val="43137"/>
                    </a:srgbClr>
                  </a:outerShdw>
                </a:effectLst>
              </a:rPr>
              <a:t>Popular culture and literature grew as citizens sought diversion from their troubles</a:t>
            </a:r>
            <a:endParaRPr lang="en-US" sz="3600"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8069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381000"/>
            <a:ext cx="7406640" cy="438531"/>
          </a:xfrm>
        </p:spPr>
        <p:txBody>
          <a:bodyPr>
            <a:normAutofit fontScale="90000"/>
          </a:bodyPr>
          <a:lstStyle/>
          <a:p>
            <a:r>
              <a:rPr lang="en-US" dirty="0" smtClean="0">
                <a:solidFill>
                  <a:schemeClr val="tx1"/>
                </a:solidFill>
              </a:rPr>
              <a:t>Camera Technology: 1930s</a:t>
            </a:r>
            <a:endParaRPr lang="en-US" dirty="0">
              <a:solidFill>
                <a:schemeClr val="tx1"/>
              </a:solidFill>
            </a:endParaRPr>
          </a:p>
        </p:txBody>
      </p:sp>
      <p:sp>
        <p:nvSpPr>
          <p:cNvPr id="3" name="Content Placeholder 2"/>
          <p:cNvSpPr>
            <a:spLocks noGrp="1"/>
          </p:cNvSpPr>
          <p:nvPr>
            <p:ph idx="1"/>
          </p:nvPr>
        </p:nvSpPr>
        <p:spPr>
          <a:xfrm>
            <a:off x="152399" y="1295400"/>
            <a:ext cx="5257801" cy="5486400"/>
          </a:xfrm>
        </p:spPr>
        <p:txBody>
          <a:bodyPr>
            <a:noAutofit/>
          </a:bodyPr>
          <a:lstStyle/>
          <a:p>
            <a:r>
              <a:rPr lang="en-US" sz="2000" dirty="0" smtClean="0">
                <a:solidFill>
                  <a:schemeClr val="tx1"/>
                </a:solidFill>
              </a:rPr>
              <a:t>Start to </a:t>
            </a:r>
            <a:r>
              <a:rPr lang="en-US" sz="2000" dirty="0">
                <a:solidFill>
                  <a:schemeClr val="tx1"/>
                </a:solidFill>
              </a:rPr>
              <a:t>see more of an emergence of actual footage being used in documentary films in the 1930s, as this technology becomes more widely available.</a:t>
            </a:r>
          </a:p>
          <a:p>
            <a:r>
              <a:rPr lang="en-US" sz="2000" dirty="0">
                <a:solidFill>
                  <a:schemeClr val="tx1"/>
                </a:solidFill>
              </a:rPr>
              <a:t>However, this was </a:t>
            </a:r>
            <a:r>
              <a:rPr lang="en-US" sz="2000" b="1" dirty="0">
                <a:solidFill>
                  <a:schemeClr val="tx1"/>
                </a:solidFill>
                <a:effectLst>
                  <a:outerShdw blurRad="38100" dist="38100" dir="2700000" algn="tl">
                    <a:srgbClr val="000000">
                      <a:alpha val="43137"/>
                    </a:srgbClr>
                  </a:outerShdw>
                </a:effectLst>
              </a:rPr>
              <a:t>still very expensive and very difficult</a:t>
            </a:r>
            <a:r>
              <a:rPr lang="en-US" sz="2000" dirty="0">
                <a:solidFill>
                  <a:schemeClr val="tx1"/>
                </a:solidFill>
              </a:rPr>
              <a:t>, and thus not available to the public at large.</a:t>
            </a:r>
          </a:p>
          <a:p>
            <a:r>
              <a:rPr lang="en-US" sz="2000" dirty="0">
                <a:solidFill>
                  <a:schemeClr val="tx1"/>
                </a:solidFill>
              </a:rPr>
              <a:t>Today, anybody can make a documentary, and almost anybody can make a good documentary, but back then there was a </a:t>
            </a:r>
            <a:r>
              <a:rPr lang="en-US" sz="2000" b="1" dirty="0">
                <a:solidFill>
                  <a:schemeClr val="tx1"/>
                </a:solidFill>
              </a:rPr>
              <a:t>push/drive towards film that was cheap and entertaining</a:t>
            </a:r>
            <a:r>
              <a:rPr lang="en-US" sz="2000" dirty="0">
                <a:solidFill>
                  <a:schemeClr val="tx1"/>
                </a:solidFill>
              </a:rPr>
              <a:t>, rather than things that dwelled on the awful realities of what was going on around them</a:t>
            </a:r>
          </a:p>
          <a:p>
            <a:r>
              <a:rPr lang="en-US" sz="2000" b="1" i="1" dirty="0">
                <a:solidFill>
                  <a:schemeClr val="tx1"/>
                </a:solidFill>
                <a:effectLst>
                  <a:outerShdw blurRad="38100" dist="38100" dir="2700000" algn="tl">
                    <a:srgbClr val="000000">
                      <a:alpha val="43137"/>
                    </a:srgbClr>
                  </a:outerShdw>
                </a:effectLst>
              </a:rPr>
              <a:t>(Unlike Twain, they did NOT want to be reminded of what was actually happening)</a:t>
            </a:r>
          </a:p>
        </p:txBody>
      </p:sp>
      <p:pic>
        <p:nvPicPr>
          <p:cNvPr id="1026" name="Picture 2" descr="Image result for movie cameras 193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036701"/>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ovie cameras 1930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0282" y="3537678"/>
            <a:ext cx="2588419" cy="207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87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463822">
            <a:off x="5359931" y="1798962"/>
            <a:ext cx="3435869" cy="4016664"/>
          </a:xfrm>
          <a:prstGeom prst="rect">
            <a:avLst/>
          </a:prstGeom>
        </p:spPr>
      </p:pic>
      <p:sp>
        <p:nvSpPr>
          <p:cNvPr id="2" name="Title 1"/>
          <p:cNvSpPr>
            <a:spLocks noGrp="1"/>
          </p:cNvSpPr>
          <p:nvPr>
            <p:ph type="title"/>
          </p:nvPr>
        </p:nvSpPr>
        <p:spPr/>
        <p:txBody>
          <a:bodyPr/>
          <a:lstStyle/>
          <a:p>
            <a:r>
              <a:rPr lang="en-US" dirty="0" smtClean="0">
                <a:solidFill>
                  <a:schemeClr val="tx1"/>
                </a:solidFill>
              </a:rPr>
              <a:t>Fun Fact! </a:t>
            </a:r>
            <a:r>
              <a:rPr lang="en-US" dirty="0" smtClean="0">
                <a:solidFill>
                  <a:schemeClr val="tx1"/>
                </a:solidFill>
                <a:sym typeface="Wingdings" panose="05000000000000000000" pitchFamily="2" charset="2"/>
              </a:rPr>
              <a:t> </a:t>
            </a:r>
            <a:endParaRPr lang="en-US" dirty="0">
              <a:solidFill>
                <a:schemeClr val="tx1"/>
              </a:solidFill>
            </a:endParaRPr>
          </a:p>
        </p:txBody>
      </p:sp>
      <p:sp>
        <p:nvSpPr>
          <p:cNvPr id="3" name="Content Placeholder 2"/>
          <p:cNvSpPr>
            <a:spLocks noGrp="1"/>
          </p:cNvSpPr>
          <p:nvPr>
            <p:ph sz="quarter" idx="1"/>
          </p:nvPr>
        </p:nvSpPr>
        <p:spPr>
          <a:xfrm>
            <a:off x="228600" y="1600200"/>
            <a:ext cx="5257800" cy="5029200"/>
          </a:xfrm>
        </p:spPr>
        <p:txBody>
          <a:bodyPr>
            <a:normAutofit fontScale="85000" lnSpcReduction="10000"/>
          </a:bodyPr>
          <a:lstStyle/>
          <a:p>
            <a:r>
              <a:rPr lang="en-US" dirty="0" smtClean="0">
                <a:solidFill>
                  <a:schemeClr val="tx1"/>
                </a:solidFill>
              </a:rPr>
              <a:t>During the 1930s mass-produced, die-cut, cardboard jigsaw puzzles came into huge demand</a:t>
            </a:r>
          </a:p>
          <a:p>
            <a:r>
              <a:rPr lang="en-US" dirty="0" smtClean="0">
                <a:solidFill>
                  <a:schemeClr val="tx1"/>
                </a:solidFill>
              </a:rPr>
              <a:t>The jigsaw puzzle became a positive (and relatively cheap) source of family entertainment</a:t>
            </a:r>
          </a:p>
          <a:p>
            <a:pPr lvl="1"/>
            <a:r>
              <a:rPr lang="en-US" b="1" i="1" dirty="0" smtClean="0">
                <a:solidFill>
                  <a:schemeClr val="tx1"/>
                </a:solidFill>
              </a:rPr>
              <a:t>A form of escape!</a:t>
            </a:r>
          </a:p>
          <a:p>
            <a:r>
              <a:rPr lang="en-US" dirty="0" smtClean="0">
                <a:solidFill>
                  <a:schemeClr val="tx1"/>
                </a:solidFill>
              </a:rPr>
              <a:t>Wooden puzzles were popular among the rich, and cardboard pieces among the poor</a:t>
            </a:r>
            <a:endParaRPr lang="en-US" dirty="0">
              <a:solidFill>
                <a:schemeClr val="tx1"/>
              </a:solidFill>
            </a:endParaRPr>
          </a:p>
        </p:txBody>
      </p:sp>
    </p:spTree>
    <p:extLst>
      <p:ext uri="{BB962C8B-B14F-4D97-AF65-F5344CB8AC3E}">
        <p14:creationId xmlns:p14="http://schemas.microsoft.com/office/powerpoint/2010/main" val="1196909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1305</TotalTime>
  <Words>1982</Words>
  <Application>Microsoft Office PowerPoint</Application>
  <PresentationFormat>On-screen Show (4:3)</PresentationFormat>
  <Paragraphs>199</Paragraphs>
  <Slides>49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American Typewriter</vt:lpstr>
      <vt:lpstr>Calibri</vt:lpstr>
      <vt:lpstr>Century Gothic</vt:lpstr>
      <vt:lpstr>Courier New</vt:lpstr>
      <vt:lpstr>Franklin Gothic Book</vt:lpstr>
      <vt:lpstr>Franklin Gothic Medium</vt:lpstr>
      <vt:lpstr>Wingdings</vt:lpstr>
      <vt:lpstr>Wingdings 2</vt:lpstr>
      <vt:lpstr>Trek</vt:lpstr>
      <vt:lpstr>The great depression</vt:lpstr>
      <vt:lpstr>Learning targets</vt:lpstr>
      <vt:lpstr>PowerPoint Presentation</vt:lpstr>
      <vt:lpstr>Surviving the Depression: Art, Music &amp; Literature in 1930s America</vt:lpstr>
      <vt:lpstr>Overview</vt:lpstr>
      <vt:lpstr>Free Write</vt:lpstr>
      <vt:lpstr>Escapism</vt:lpstr>
      <vt:lpstr>Camera Technology: 1930s</vt:lpstr>
      <vt:lpstr>Fun Fact!  </vt:lpstr>
      <vt:lpstr>The Role of Personal Narrative</vt:lpstr>
      <vt:lpstr>DorotheA Lange</vt:lpstr>
      <vt:lpstr>About Lange (May 26, 1895 – October 11, 1965)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Woody Guthrie</vt:lpstr>
      <vt:lpstr>“This Land is Your Land”</vt:lpstr>
      <vt:lpstr>“Dust Bowl Ballads” </vt:lpstr>
      <vt:lpstr>Why do we need the arts?</vt:lpstr>
      <vt:lpstr>1930s Hollywood</vt:lpstr>
      <vt:lpstr>PowerPoint Presentation</vt:lpstr>
      <vt:lpstr>Cultural Significance</vt:lpstr>
      <vt:lpstr>Cultural Significance (cont’d)</vt:lpstr>
      <vt:lpstr>The Grapes  of Wrath  (1939)</vt:lpstr>
      <vt:lpstr>Who is John Steinbeck?</vt:lpstr>
      <vt:lpstr>Poetry of Place</vt:lpstr>
      <vt:lpstr>PowerPoint Presentation</vt:lpstr>
      <vt:lpstr>The Grapes of Wrath</vt:lpstr>
      <vt:lpstr>Migrant Worker</vt:lpstr>
      <vt:lpstr>Why do we still read it today? </vt:lpstr>
      <vt:lpstr>Chapter 19</vt:lpstr>
      <vt:lpstr>What does the title mean?</vt:lpstr>
      <vt:lpstr>OLD STUFF  </vt:lpstr>
      <vt:lpstr>Visual representation</vt:lpstr>
      <vt:lpstr>Escapism in the depression </vt:lpstr>
      <vt:lpstr>The Grapes of Wrath film</vt:lpstr>
      <vt:lpstr>Board talk</vt:lpstr>
      <vt:lpstr>Characteristics </vt:lpstr>
      <vt:lpstr>Reflection Question</vt:lpstr>
      <vt:lpstr>Found Poem</vt:lpstr>
      <vt:lpstr>resources</vt:lpstr>
      <vt:lpstr>Great Depression Found Poem </vt:lpstr>
      <vt:lpstr>PowerPoint Presentation</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Grapes of Wrath (1939)</dc:title>
  <dc:creator>Windows User</dc:creator>
  <cp:lastModifiedBy>Woldendorp, Kirsten    SHS-Staff</cp:lastModifiedBy>
  <cp:revision>73</cp:revision>
  <dcterms:created xsi:type="dcterms:W3CDTF">2012-01-31T21:51:28Z</dcterms:created>
  <dcterms:modified xsi:type="dcterms:W3CDTF">2018-01-05T22:26:22Z</dcterms:modified>
</cp:coreProperties>
</file>