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84" y="-7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A68A88-0E58-4D85-B4D6-BB9B33D90CD9}"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776CE-FDFE-462D-81D3-4D87A11C91C1}" type="slidenum">
              <a:rPr lang="en-US" smtClean="0"/>
              <a:t>‹#›</a:t>
            </a:fld>
            <a:endParaRPr lang="en-US"/>
          </a:p>
        </p:txBody>
      </p:sp>
    </p:spTree>
    <p:extLst>
      <p:ext uri="{BB962C8B-B14F-4D97-AF65-F5344CB8AC3E}">
        <p14:creationId xmlns:p14="http://schemas.microsoft.com/office/powerpoint/2010/main" val="346939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A68A88-0E58-4D85-B4D6-BB9B33D90CD9}"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776CE-FDFE-462D-81D3-4D87A11C91C1}" type="slidenum">
              <a:rPr lang="en-US" smtClean="0"/>
              <a:t>‹#›</a:t>
            </a:fld>
            <a:endParaRPr lang="en-US"/>
          </a:p>
        </p:txBody>
      </p:sp>
    </p:spTree>
    <p:extLst>
      <p:ext uri="{BB962C8B-B14F-4D97-AF65-F5344CB8AC3E}">
        <p14:creationId xmlns:p14="http://schemas.microsoft.com/office/powerpoint/2010/main" val="423382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40A68A88-0E58-4D85-B4D6-BB9B33D90CD9}" type="datetimeFigureOut">
              <a:rPr lang="en-US" smtClean="0"/>
              <a:t>11/3/2016</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3EB776CE-FDFE-462D-81D3-4D87A11C91C1}" type="slidenum">
              <a:rPr lang="en-US" smtClean="0"/>
              <a:t>‹#›</a:t>
            </a:fld>
            <a:endParaRPr lang="en-US"/>
          </a:p>
        </p:txBody>
      </p:sp>
    </p:spTree>
    <p:extLst>
      <p:ext uri="{BB962C8B-B14F-4D97-AF65-F5344CB8AC3E}">
        <p14:creationId xmlns:p14="http://schemas.microsoft.com/office/powerpoint/2010/main" val="41565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A68A88-0E58-4D85-B4D6-BB9B33D90CD9}"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776CE-FDFE-462D-81D3-4D87A11C91C1}" type="slidenum">
              <a:rPr lang="en-US" smtClean="0"/>
              <a:t>‹#›</a:t>
            </a:fld>
            <a:endParaRPr lang="en-US"/>
          </a:p>
        </p:txBody>
      </p:sp>
    </p:spTree>
    <p:extLst>
      <p:ext uri="{BB962C8B-B14F-4D97-AF65-F5344CB8AC3E}">
        <p14:creationId xmlns:p14="http://schemas.microsoft.com/office/powerpoint/2010/main" val="374495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40A68A88-0E58-4D85-B4D6-BB9B33D90CD9}" type="datetimeFigureOut">
              <a:rPr lang="en-US" smtClean="0"/>
              <a:t>11/3/2016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EB776CE-FDFE-462D-81D3-4D87A11C91C1}" type="slidenum">
              <a:rPr lang="en-US" smtClean="0"/>
              <a:t>‹#›</a:t>
            </a:fld>
            <a:endParaRPr lang="en-US"/>
          </a:p>
        </p:txBody>
      </p:sp>
    </p:spTree>
    <p:extLst>
      <p:ext uri="{BB962C8B-B14F-4D97-AF65-F5344CB8AC3E}">
        <p14:creationId xmlns:p14="http://schemas.microsoft.com/office/powerpoint/2010/main" val="314318218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A68A88-0E58-4D85-B4D6-BB9B33D90CD9}"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776CE-FDFE-462D-81D3-4D87A11C91C1}" type="slidenum">
              <a:rPr lang="en-US" smtClean="0"/>
              <a:t>‹#›</a:t>
            </a:fld>
            <a:endParaRPr lang="en-US"/>
          </a:p>
        </p:txBody>
      </p:sp>
    </p:spTree>
    <p:extLst>
      <p:ext uri="{BB962C8B-B14F-4D97-AF65-F5344CB8AC3E}">
        <p14:creationId xmlns:p14="http://schemas.microsoft.com/office/powerpoint/2010/main" val="59144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A68A88-0E58-4D85-B4D6-BB9B33D90CD9}" type="datetimeFigureOut">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B776CE-FDFE-462D-81D3-4D87A11C91C1}" type="slidenum">
              <a:rPr lang="en-US" smtClean="0"/>
              <a:t>‹#›</a:t>
            </a:fld>
            <a:endParaRPr lang="en-US"/>
          </a:p>
        </p:txBody>
      </p:sp>
    </p:spTree>
    <p:extLst>
      <p:ext uri="{BB962C8B-B14F-4D97-AF65-F5344CB8AC3E}">
        <p14:creationId xmlns:p14="http://schemas.microsoft.com/office/powerpoint/2010/main" val="2241514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A68A88-0E58-4D85-B4D6-BB9B33D90CD9}" type="datetimeFigureOut">
              <a:rPr lang="en-US" smtClean="0"/>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B776CE-FDFE-462D-81D3-4D87A11C91C1}" type="slidenum">
              <a:rPr lang="en-US" smtClean="0"/>
              <a:t>‹#›</a:t>
            </a:fld>
            <a:endParaRPr lang="en-US"/>
          </a:p>
        </p:txBody>
      </p:sp>
    </p:spTree>
    <p:extLst>
      <p:ext uri="{BB962C8B-B14F-4D97-AF65-F5344CB8AC3E}">
        <p14:creationId xmlns:p14="http://schemas.microsoft.com/office/powerpoint/2010/main" val="49647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68A88-0E58-4D85-B4D6-BB9B33D90CD9}" type="datetimeFigureOut">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B776CE-FDFE-462D-81D3-4D87A11C91C1}" type="slidenum">
              <a:rPr lang="en-US" smtClean="0"/>
              <a:t>‹#›</a:t>
            </a:fld>
            <a:endParaRPr lang="en-US"/>
          </a:p>
        </p:txBody>
      </p:sp>
    </p:spTree>
    <p:extLst>
      <p:ext uri="{BB962C8B-B14F-4D97-AF65-F5344CB8AC3E}">
        <p14:creationId xmlns:p14="http://schemas.microsoft.com/office/powerpoint/2010/main" val="2078347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68A88-0E58-4D85-B4D6-BB9B33D90CD9}"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776CE-FDFE-462D-81D3-4D87A11C91C1}" type="slidenum">
              <a:rPr lang="en-US" smtClean="0"/>
              <a:t>‹#›</a:t>
            </a:fld>
            <a:endParaRPr lang="en-US"/>
          </a:p>
        </p:txBody>
      </p:sp>
    </p:spTree>
    <p:extLst>
      <p:ext uri="{BB962C8B-B14F-4D97-AF65-F5344CB8AC3E}">
        <p14:creationId xmlns:p14="http://schemas.microsoft.com/office/powerpoint/2010/main" val="970129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68A88-0E58-4D85-B4D6-BB9B33D90CD9}"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776CE-FDFE-462D-81D3-4D87A11C91C1}" type="slidenum">
              <a:rPr lang="en-US" smtClean="0"/>
              <a:t>‹#›</a:t>
            </a:fld>
            <a:endParaRPr lang="en-US"/>
          </a:p>
        </p:txBody>
      </p:sp>
    </p:spTree>
    <p:extLst>
      <p:ext uri="{BB962C8B-B14F-4D97-AF65-F5344CB8AC3E}">
        <p14:creationId xmlns:p14="http://schemas.microsoft.com/office/powerpoint/2010/main" val="169440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0A68A88-0E58-4D85-B4D6-BB9B33D90CD9}" type="datetimeFigureOut">
              <a:rPr lang="en-US" smtClean="0"/>
              <a:t>11/3/2016</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3EB776CE-FDFE-462D-81D3-4D87A11C91C1}" type="slidenum">
              <a:rPr lang="en-US" smtClean="0"/>
              <a:t>‹#›</a:t>
            </a:fld>
            <a:endParaRPr lang="en-US"/>
          </a:p>
        </p:txBody>
      </p:sp>
    </p:spTree>
    <p:extLst>
      <p:ext uri="{BB962C8B-B14F-4D97-AF65-F5344CB8AC3E}">
        <p14:creationId xmlns:p14="http://schemas.microsoft.com/office/powerpoint/2010/main" val="26926340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seattlemercergirls.com/our-chapter-history.html" TargetMode="External"/><Relationship Id="rId2" Type="http://schemas.openxmlformats.org/officeDocument/2006/relationships/hyperlink" Target="http://www.bisd303.org/domain/939" TargetMode="External"/><Relationship Id="rId1" Type="http://schemas.openxmlformats.org/officeDocument/2006/relationships/slideLayout" Target="../slideLayouts/slideLayout2.xml"/><Relationship Id="rId5" Type="http://schemas.openxmlformats.org/officeDocument/2006/relationships/hyperlink" Target="http://twosistersinseattle.blogspot.com/2015/03/here-come-mercer-girls.html" TargetMode="External"/><Relationship Id="rId4" Type="http://schemas.openxmlformats.org/officeDocument/2006/relationships/hyperlink" Target="http://crosscut.com/2015/02/5-influential-teachers-seattle-histor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seattlemercergirls.com/our-chapter-history.html" TargetMode="External"/><Relationship Id="rId2" Type="http://schemas.openxmlformats.org/officeDocument/2006/relationships/hyperlink" Target="http://www.seattlepi.com/local/article/Seattle-at-150-Mercer-brothers-imprinted-family-1068156.php" TargetMode="External"/><Relationship Id="rId1" Type="http://schemas.openxmlformats.org/officeDocument/2006/relationships/slideLayout" Target="../slideLayouts/slideLayout2.xml"/><Relationship Id="rId6" Type="http://schemas.openxmlformats.org/officeDocument/2006/relationships/hyperlink" Target="https://www.tshaonline.org/handbook/online/articles/fme22" TargetMode="External"/><Relationship Id="rId5" Type="http://schemas.openxmlformats.org/officeDocument/2006/relationships/hyperlink" Target="https://www.accessgenealogy.com/washington/biography-of-thomas-mercer.htm" TargetMode="External"/><Relationship Id="rId4" Type="http://schemas.openxmlformats.org/officeDocument/2006/relationships/hyperlink" Target="http://www.historylink.org/File/112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historylink.org/File/1750" TargetMode="External"/><Relationship Id="rId2" Type="http://schemas.openxmlformats.org/officeDocument/2006/relationships/hyperlink" Target="http://www.historylink.org/File/303" TargetMode="External"/><Relationship Id="rId1" Type="http://schemas.openxmlformats.org/officeDocument/2006/relationships/slideLayout" Target="../slideLayouts/slideLayout2.xml"/><Relationship Id="rId4" Type="http://schemas.openxmlformats.org/officeDocument/2006/relationships/hyperlink" Target="http://www.historyink.org/File/166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eni.com/people/Carson-Boren/6000000017497635495"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Carson Boren</a:t>
            </a:r>
            <a:endParaRPr lang="en-US" dirty="0"/>
          </a:p>
        </p:txBody>
      </p:sp>
      <p:sp>
        <p:nvSpPr>
          <p:cNvPr id="3" name="Subtitle 2"/>
          <p:cNvSpPr>
            <a:spLocks noGrp="1"/>
          </p:cNvSpPr>
          <p:nvPr>
            <p:ph type="subTitle" idx="1"/>
          </p:nvPr>
        </p:nvSpPr>
        <p:spPr/>
        <p:txBody>
          <a:bodyPr/>
          <a:lstStyle/>
          <a:p>
            <a:r>
              <a:rPr lang="en-US" dirty="0" smtClean="0"/>
              <a:t>PJ, Trenton, Daniel </a:t>
            </a:r>
            <a:endParaRPr lang="en-US" dirty="0"/>
          </a:p>
        </p:txBody>
      </p:sp>
    </p:spTree>
    <p:extLst>
      <p:ext uri="{BB962C8B-B14F-4D97-AF65-F5344CB8AC3E}">
        <p14:creationId xmlns:p14="http://schemas.microsoft.com/office/powerpoint/2010/main" val="127130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 Work</a:t>
            </a:r>
            <a:endParaRPr lang="en-US" dirty="0"/>
          </a:p>
        </p:txBody>
      </p:sp>
      <p:sp>
        <p:nvSpPr>
          <p:cNvPr id="3" name="Content Placeholder 2"/>
          <p:cNvSpPr>
            <a:spLocks noGrp="1"/>
          </p:cNvSpPr>
          <p:nvPr>
            <p:ph idx="1"/>
          </p:nvPr>
        </p:nvSpPr>
        <p:spPr/>
        <p:txBody>
          <a:bodyPr/>
          <a:lstStyle/>
          <a:p>
            <a:pPr fontAlgn="base"/>
            <a:r>
              <a:rPr lang="en-US" dirty="0"/>
              <a:t>In 1875 →  returned to Kitsap County and taught another "hard" mill-town school at Port Blakely (5 years)</a:t>
            </a:r>
          </a:p>
          <a:p>
            <a:pPr lvl="1" fontAlgn="base"/>
            <a:r>
              <a:rPr lang="en-US" dirty="0"/>
              <a:t>In 1881 →  ran for county superintendent of Kitsap County (Republican ticket ) → elected and re-elected for the next eight years.</a:t>
            </a:r>
          </a:p>
          <a:p>
            <a:pPr lvl="1" fontAlgn="base"/>
            <a:r>
              <a:rPr lang="en-US" dirty="0"/>
              <a:t>kept detailed records of her official activities, (the first KC school superintendent to do so, although the school had existed since the establishment of the county (1857)</a:t>
            </a:r>
          </a:p>
          <a:p>
            <a:pPr fontAlgn="base"/>
            <a:r>
              <a:rPr lang="en-US" dirty="0"/>
              <a:t>The only Kitsap County superintendent in her time who took enough professional interest in the office to make any reports.  </a:t>
            </a:r>
          </a:p>
          <a:p>
            <a:pPr lvl="1" fontAlgn="base"/>
            <a:r>
              <a:rPr lang="en-US" dirty="0"/>
              <a:t>The Ordway records (in longhand) still on file in Kitsap County Courthouse at Port Orchard.</a:t>
            </a:r>
          </a:p>
          <a:p>
            <a:endParaRPr lang="en-US" dirty="0"/>
          </a:p>
        </p:txBody>
      </p:sp>
    </p:spTree>
    <p:extLst>
      <p:ext uri="{BB962C8B-B14F-4D97-AF65-F5344CB8AC3E}">
        <p14:creationId xmlns:p14="http://schemas.microsoft.com/office/powerpoint/2010/main" val="79955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 Work </a:t>
            </a:r>
            <a:endParaRPr lang="en-US" dirty="0"/>
          </a:p>
        </p:txBody>
      </p:sp>
      <p:sp>
        <p:nvSpPr>
          <p:cNvPr id="3" name="Content Placeholder 2"/>
          <p:cNvSpPr>
            <a:spLocks noGrp="1"/>
          </p:cNvSpPr>
          <p:nvPr>
            <p:ph idx="1"/>
          </p:nvPr>
        </p:nvSpPr>
        <p:spPr/>
        <p:txBody>
          <a:bodyPr>
            <a:normAutofit/>
          </a:bodyPr>
          <a:lstStyle/>
          <a:p>
            <a:pPr fontAlgn="base"/>
            <a:r>
              <a:rPr lang="en-US" dirty="0"/>
              <a:t>In 1889 → completed her work as county superintendent, but continued to act on the County Education Board (examines/certifies teachers) </a:t>
            </a:r>
          </a:p>
          <a:p>
            <a:pPr lvl="1" fontAlgn="base"/>
            <a:r>
              <a:rPr lang="en-US" dirty="0"/>
              <a:t>1890 she conducted the first county institute in Kitsap County.  Held in Port Madison, lasted a week and 20 teachers attended.</a:t>
            </a:r>
          </a:p>
          <a:p>
            <a:pPr fontAlgn="base"/>
            <a:r>
              <a:rPr lang="en-US" dirty="0"/>
              <a:t>Ordway saw Kitsap County schools grow from three districts to 20.  </a:t>
            </a:r>
          </a:p>
          <a:p>
            <a:pPr lvl="1" fontAlgn="base"/>
            <a:r>
              <a:rPr lang="en-US" dirty="0"/>
              <a:t>She guided the educational destiny of the county through its “pioneering stage” and saw some of her first pupils grow up to teach.</a:t>
            </a:r>
          </a:p>
          <a:p>
            <a:pPr fontAlgn="base"/>
            <a:r>
              <a:rPr lang="en-US" dirty="0"/>
              <a:t>1891 → moved to Seattle and assisted in the preparation of the state's educational exhibit at the Chicago Fair of 1893 (her last major work).</a:t>
            </a:r>
          </a:p>
          <a:p>
            <a:pPr fontAlgn="base"/>
            <a:r>
              <a:rPr lang="en-US" dirty="0"/>
              <a:t>She died in Seattle (suddenly) in 1897 and is buried there.</a:t>
            </a:r>
          </a:p>
        </p:txBody>
      </p:sp>
    </p:spTree>
    <p:extLst>
      <p:ext uri="{BB962C8B-B14F-4D97-AF65-F5344CB8AC3E}">
        <p14:creationId xmlns:p14="http://schemas.microsoft.com/office/powerpoint/2010/main" val="3269863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Today </a:t>
            </a:r>
            <a:endParaRPr lang="en-US" dirty="0"/>
          </a:p>
        </p:txBody>
      </p:sp>
      <p:sp>
        <p:nvSpPr>
          <p:cNvPr id="3" name="Content Placeholder 2"/>
          <p:cNvSpPr>
            <a:spLocks noGrp="1"/>
          </p:cNvSpPr>
          <p:nvPr>
            <p:ph sz="half" idx="1"/>
          </p:nvPr>
        </p:nvSpPr>
        <p:spPr/>
        <p:txBody>
          <a:bodyPr>
            <a:normAutofit/>
          </a:bodyPr>
          <a:lstStyle/>
          <a:p>
            <a:pPr fontAlgn="base"/>
            <a:r>
              <a:rPr lang="en-US" dirty="0"/>
              <a:t>Dedicated her life to the education of young people </a:t>
            </a:r>
          </a:p>
          <a:p>
            <a:pPr lvl="1" fontAlgn="base"/>
            <a:r>
              <a:rPr lang="en-US" dirty="0"/>
              <a:t>was a significant figure in the development of public education in the local area.  </a:t>
            </a:r>
          </a:p>
          <a:p>
            <a:pPr lvl="1" fontAlgn="base"/>
            <a:r>
              <a:rPr lang="en-US" dirty="0"/>
              <a:t>Education in WA state would be vastly different today without her influence </a:t>
            </a:r>
          </a:p>
          <a:p>
            <a:pPr fontAlgn="base"/>
            <a:r>
              <a:rPr lang="en-US" dirty="0"/>
              <a:t>Schools have been named after her</a:t>
            </a:r>
          </a:p>
          <a:p>
            <a:pPr lvl="1" fontAlgn="base"/>
            <a:r>
              <a:rPr lang="en-US" dirty="0"/>
              <a:t>“Ordway Elementary School” in late 1978</a:t>
            </a:r>
          </a:p>
        </p:txBody>
      </p:sp>
      <p:pic>
        <p:nvPicPr>
          <p:cNvPr id="5124" name="Picture 4" descr="https://lh3.googleusercontent.com/I5iwHPXo-z86TTvVSHfM6kAmyG-MOiYcOE97u3-RGuDdCBJPJ3Y673Ae7wUCQKvRQfNZyyVg2vhusB0P87gnk99LiAWzRTKXOXzu-Oc5i5sKa5DfJib_5Y4MclYJJV0j8mR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34150" y="0"/>
            <a:ext cx="2286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lh6.googleusercontent.com/I5oGvcEFlfe6-6f75LUGaB869lfHpTgq5sxfFPAuYPj8ZzTXk_0VOZ6o0vj-B3GaCiaJy4wHduqOfqu-FnvBMNBEB6GpEeWYOaF9af1537-WhpR479IWUgFjpReLQQS0bbQ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3589337"/>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92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pPr fontAlgn="base"/>
            <a:r>
              <a:rPr lang="en-US" u="sng" dirty="0">
                <a:hlinkClick r:id="rId2"/>
              </a:rPr>
              <a:t>http://www.bisd303.org/domain/939</a:t>
            </a:r>
            <a:endParaRPr lang="en-US" dirty="0"/>
          </a:p>
          <a:p>
            <a:pPr fontAlgn="base"/>
            <a:r>
              <a:rPr lang="en-US" u="sng" dirty="0">
                <a:hlinkClick r:id="rId3"/>
              </a:rPr>
              <a:t>http://www.seattlemercergirls.com/our-chapter-history.html</a:t>
            </a:r>
            <a:endParaRPr lang="en-US" dirty="0"/>
          </a:p>
          <a:p>
            <a:pPr fontAlgn="base"/>
            <a:r>
              <a:rPr lang="en-US" u="sng" dirty="0">
                <a:hlinkClick r:id="rId4"/>
              </a:rPr>
              <a:t>http://crosscut.com/2015/02/5-influential-teachers-seattle-history/</a:t>
            </a:r>
            <a:endParaRPr lang="en-US" dirty="0"/>
          </a:p>
          <a:p>
            <a:pPr fontAlgn="base"/>
            <a:r>
              <a:rPr lang="en-US" u="sng" dirty="0">
                <a:hlinkClick r:id="rId5"/>
              </a:rPr>
              <a:t>http://twosistersinseattle.blogspot.com/2015/03/here-come-mercer-girls.html</a:t>
            </a:r>
            <a:endParaRPr lang="en-US" dirty="0"/>
          </a:p>
          <a:p>
            <a:endParaRPr lang="en-US" dirty="0"/>
          </a:p>
        </p:txBody>
      </p:sp>
    </p:spTree>
    <p:extLst>
      <p:ext uri="{BB962C8B-B14F-4D97-AF65-F5344CB8AC3E}">
        <p14:creationId xmlns:p14="http://schemas.microsoft.com/office/powerpoint/2010/main" val="4069302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The Mercer Family</a:t>
            </a:r>
            <a:endParaRPr lang="en-US" dirty="0"/>
          </a:p>
        </p:txBody>
      </p:sp>
      <p:sp>
        <p:nvSpPr>
          <p:cNvPr id="7" name="Subtitle 6"/>
          <p:cNvSpPr>
            <a:spLocks noGrp="1"/>
          </p:cNvSpPr>
          <p:nvPr>
            <p:ph type="subTitle" idx="1"/>
          </p:nvPr>
        </p:nvSpPr>
        <p:spPr/>
        <p:txBody>
          <a:bodyPr/>
          <a:lstStyle/>
          <a:p>
            <a:r>
              <a:rPr lang="en-US" dirty="0" smtClean="0"/>
              <a:t>Aimee, Marine, Marie</a:t>
            </a:r>
            <a:endParaRPr lang="en-US" dirty="0"/>
          </a:p>
        </p:txBody>
      </p:sp>
    </p:spTree>
    <p:extLst>
      <p:ext uri="{BB962C8B-B14F-4D97-AF65-F5344CB8AC3E}">
        <p14:creationId xmlns:p14="http://schemas.microsoft.com/office/powerpoint/2010/main" val="231945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trip </a:t>
            </a:r>
            <a:endParaRPr lang="en-US" dirty="0"/>
          </a:p>
        </p:txBody>
      </p:sp>
      <p:sp>
        <p:nvSpPr>
          <p:cNvPr id="4" name="Rectangle 1"/>
          <p:cNvSpPr>
            <a:spLocks noGrp="1" noChangeArrowheads="1"/>
          </p:cNvSpPr>
          <p:nvPr>
            <p:ph idx="1"/>
          </p:nvPr>
        </p:nvSpPr>
        <p:spPr bwMode="auto">
          <a:xfrm>
            <a:off x="838200" y="2616301"/>
            <a:ext cx="10281557"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effectLst/>
                <a:latin typeface="Average"/>
              </a:rPr>
              <a:t>Twenty wagons leave Princeton carrying settlers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effectLst/>
                <a:latin typeface="Average"/>
              </a:rPr>
              <a:t>Wagons had to be dismantled and loaded on the rapids of Columbia river</a:t>
            </a:r>
            <a:endParaRPr kumimoji="0" lang="en-US" altLang="en-U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42349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Mercer (1813-1898)</a:t>
            </a:r>
            <a:endParaRPr lang="en-US" dirty="0"/>
          </a:p>
        </p:txBody>
      </p:sp>
      <p:sp>
        <p:nvSpPr>
          <p:cNvPr id="4" name="Rectangle 1"/>
          <p:cNvSpPr>
            <a:spLocks noGrp="1" noChangeArrowheads="1"/>
          </p:cNvSpPr>
          <p:nvPr>
            <p:ph idx="1"/>
          </p:nvPr>
        </p:nvSpPr>
        <p:spPr bwMode="auto">
          <a:xfrm>
            <a:off x="838200" y="2216191"/>
            <a:ext cx="9289723"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effectLst/>
                <a:latin typeface="Average"/>
              </a:rPr>
              <a:t>Was part of the first convoy to the Puget Sound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effectLst/>
                <a:latin typeface="Average"/>
              </a:rPr>
              <a:t>Elected captain of the wagon heading to Oregon in 1852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effectLst/>
                <a:latin typeface="Average"/>
              </a:rPr>
              <a:t>Was travelling with his wife and four daughters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effectLst/>
                <a:latin typeface="Average"/>
              </a:rPr>
              <a:t>Buried his wife in Oregon along the way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effectLst/>
                <a:latin typeface="Average"/>
              </a:rPr>
              <a:t>Part of the Anti-Slavery Activists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effectLst/>
                <a:latin typeface="Average"/>
              </a:rPr>
              <a:t>Elected probate judge of King </a:t>
            </a:r>
            <a:r>
              <a:rPr lang="en-US" altLang="en-US" dirty="0">
                <a:latin typeface="Average"/>
              </a:rPr>
              <a:t>C</a:t>
            </a:r>
            <a:r>
              <a:rPr kumimoji="0" lang="en-US" altLang="en-US" b="0" i="0" u="none" strike="noStrike" cap="none" normalizeH="0" baseline="0" dirty="0" smtClean="0">
                <a:ln>
                  <a:noFill/>
                </a:ln>
                <a:effectLst/>
                <a:latin typeface="Average"/>
              </a:rPr>
              <a:t>ounty</a:t>
            </a:r>
            <a:endParaRPr kumimoji="0" lang="en-US" altLang="en-US" sz="105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5821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 Mercer</a:t>
            </a:r>
            <a:endParaRPr lang="en-US" dirty="0"/>
          </a:p>
        </p:txBody>
      </p:sp>
      <p:sp>
        <p:nvSpPr>
          <p:cNvPr id="4" name="Rectangle 1"/>
          <p:cNvSpPr>
            <a:spLocks noGrp="1" noChangeArrowheads="1"/>
          </p:cNvSpPr>
          <p:nvPr>
            <p:ph idx="1"/>
          </p:nvPr>
        </p:nvSpPr>
        <p:spPr bwMode="auto">
          <a:xfrm>
            <a:off x="838201" y="1877639"/>
            <a:ext cx="97917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0" b="0" i="0" u="none" strike="noStrike" cap="none" normalizeH="0" baseline="0" dirty="0" smtClean="0">
                <a:ln>
                  <a:noFill/>
                </a:ln>
                <a:effectLst/>
                <a:latin typeface="Average"/>
              </a:rPr>
              <a:t>Member of the Washington state senate.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0" b="0" i="0" u="none" strike="noStrike" cap="none" normalizeH="0" baseline="0" dirty="0" smtClean="0">
                <a:ln>
                  <a:noFill/>
                </a:ln>
                <a:effectLst/>
                <a:latin typeface="Average"/>
              </a:rPr>
              <a:t>Founded University of Washington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0" b="0" i="0" u="none" strike="noStrike" cap="none" normalizeH="0" baseline="0" dirty="0" smtClean="0">
                <a:ln>
                  <a:noFill/>
                </a:ln>
                <a:effectLst/>
                <a:latin typeface="Average"/>
              </a:rPr>
              <a:t>Brought the Mercer Girls (to balance gender ratio)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0" b="0" i="0" u="none" strike="noStrike" cap="none" normalizeH="0" baseline="0" dirty="0" smtClean="0">
                <a:ln>
                  <a:noFill/>
                </a:ln>
                <a:effectLst/>
                <a:latin typeface="Average"/>
              </a:rPr>
              <a:t>He worked as a publicist</a:t>
            </a:r>
            <a:endParaRPr kumimoji="0" lang="en-US" altLang="en-US" sz="14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3387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Mercer Girls: Brought over by Asa Mercer</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Mercer Girls</a:t>
            </a:r>
          </a:p>
          <a:p>
            <a:pPr eaLnBrk="0" fontAlgn="base" hangingPunct="0">
              <a:lnSpc>
                <a:spcPct val="100000"/>
              </a:lnSpc>
              <a:spcBef>
                <a:spcPct val="0"/>
              </a:spcBef>
              <a:spcAft>
                <a:spcPct val="0"/>
              </a:spcAft>
            </a:pPr>
            <a:r>
              <a:rPr lang="en-US" sz="3900" dirty="0"/>
              <a:t> </a:t>
            </a:r>
            <a:r>
              <a:rPr lang="en-US" altLang="en-US" sz="1900" dirty="0" smtClean="0">
                <a:latin typeface="Average"/>
              </a:rPr>
              <a:t>13 </a:t>
            </a:r>
            <a:r>
              <a:rPr lang="en-US" altLang="en-US" sz="1900" dirty="0">
                <a:latin typeface="Average"/>
              </a:rPr>
              <a:t>young women and two men paid for the trip ($250 each, $3,897.79 in today’s money)</a:t>
            </a:r>
          </a:p>
          <a:p>
            <a:pPr eaLnBrk="0" fontAlgn="base" hangingPunct="0">
              <a:lnSpc>
                <a:spcPct val="100000"/>
              </a:lnSpc>
              <a:spcBef>
                <a:spcPct val="0"/>
              </a:spcBef>
              <a:spcAft>
                <a:spcPct val="0"/>
              </a:spcAft>
            </a:pPr>
            <a:r>
              <a:rPr lang="en-US" altLang="en-US" sz="1900" dirty="0">
                <a:latin typeface="Average"/>
              </a:rPr>
              <a:t>Got held up in panama for a week</a:t>
            </a:r>
          </a:p>
          <a:p>
            <a:pPr eaLnBrk="0" fontAlgn="base" hangingPunct="0">
              <a:lnSpc>
                <a:spcPct val="100000"/>
              </a:lnSpc>
              <a:spcBef>
                <a:spcPct val="0"/>
              </a:spcBef>
              <a:spcAft>
                <a:spcPct val="0"/>
              </a:spcAft>
            </a:pPr>
            <a:r>
              <a:rPr lang="en-US" altLang="en-US" sz="1900" dirty="0">
                <a:latin typeface="Average"/>
              </a:rPr>
              <a:t>Missed monthly barge from San Fran to Seattle</a:t>
            </a:r>
          </a:p>
          <a:p>
            <a:pPr eaLnBrk="0" fontAlgn="base" hangingPunct="0">
              <a:lnSpc>
                <a:spcPct val="100000"/>
              </a:lnSpc>
              <a:spcBef>
                <a:spcPct val="0"/>
              </a:spcBef>
              <a:spcAft>
                <a:spcPct val="0"/>
              </a:spcAft>
            </a:pPr>
            <a:r>
              <a:rPr lang="en-US" altLang="en-US" sz="1900" dirty="0">
                <a:latin typeface="Average"/>
              </a:rPr>
              <a:t>Hitched a ride on a lumber bark (sailing ship) up to the </a:t>
            </a:r>
            <a:r>
              <a:rPr lang="en-US" altLang="en-US" sz="1900" dirty="0" smtClean="0">
                <a:latin typeface="Average"/>
              </a:rPr>
              <a:t>Puget Sound</a:t>
            </a:r>
            <a:endParaRPr lang="en-US" altLang="en-US" sz="1900" dirty="0">
              <a:latin typeface="Average"/>
            </a:endParaRPr>
          </a:p>
          <a:p>
            <a:pPr eaLnBrk="0" fontAlgn="base" hangingPunct="0">
              <a:lnSpc>
                <a:spcPct val="100000"/>
              </a:lnSpc>
              <a:spcBef>
                <a:spcPct val="0"/>
              </a:spcBef>
              <a:spcAft>
                <a:spcPct val="0"/>
              </a:spcAft>
            </a:pPr>
            <a:r>
              <a:rPr lang="en-US" altLang="en-US" sz="1900" dirty="0">
                <a:latin typeface="Average"/>
              </a:rPr>
              <a:t>Only two girls did not marry</a:t>
            </a:r>
            <a:endParaRPr lang="en-US" altLang="en-US" sz="1100" dirty="0"/>
          </a:p>
          <a:p>
            <a:pPr lvl="1" eaLnBrk="0" fontAlgn="base" hangingPunct="0">
              <a:lnSpc>
                <a:spcPct val="100000"/>
              </a:lnSpc>
              <a:spcBef>
                <a:spcPct val="0"/>
              </a:spcBef>
              <a:spcAft>
                <a:spcPct val="0"/>
              </a:spcAft>
            </a:pPr>
            <a:r>
              <a:rPr lang="en-US" altLang="en-US" sz="1700" dirty="0">
                <a:latin typeface="Average"/>
              </a:rPr>
              <a:t>One died unexpectedly</a:t>
            </a:r>
          </a:p>
          <a:p>
            <a:pPr marL="171450" lvl="3" indent="-171450">
              <a:spcBef>
                <a:spcPts val="1000"/>
              </a:spcBef>
            </a:pPr>
            <a:r>
              <a:rPr lang="en-US" altLang="en-US" sz="1700" dirty="0">
                <a:latin typeface="Average"/>
              </a:rPr>
              <a:t>One (oldest) became a teacher</a:t>
            </a:r>
            <a:endParaRPr lang="en-US" altLang="en-US" sz="1100" dirty="0"/>
          </a:p>
          <a:p>
            <a:pPr marL="0" indent="0">
              <a:buNone/>
            </a:pPr>
            <a:r>
              <a:rPr lang="en-US" dirty="0"/>
              <a:t/>
            </a:r>
            <a:br>
              <a:rPr lang="en-US" dirty="0"/>
            </a:br>
            <a:endParaRPr lang="en-US" dirty="0"/>
          </a:p>
        </p:txBody>
      </p:sp>
      <p:sp>
        <p:nvSpPr>
          <p:cNvPr id="6" name="Content Placeholder 5"/>
          <p:cNvSpPr>
            <a:spLocks noGrp="1"/>
          </p:cNvSpPr>
          <p:nvPr>
            <p:ph sz="half" idx="2"/>
          </p:nvPr>
        </p:nvSpPr>
        <p:spPr/>
        <p:txBody>
          <a:bodyPr>
            <a:normAutofit fontScale="92500" lnSpcReduction="10000"/>
          </a:bodyPr>
          <a:lstStyle/>
          <a:p>
            <a:pPr marL="0" indent="0">
              <a:buNone/>
            </a:pPr>
            <a:r>
              <a:rPr lang="en-US" dirty="0" smtClean="0"/>
              <a:t>Mercer Belles</a:t>
            </a:r>
          </a:p>
          <a:p>
            <a:pPr marL="0" lvl="0" indent="0" eaLnBrk="0" fontAlgn="base" hangingPunct="0">
              <a:lnSpc>
                <a:spcPct val="100000"/>
              </a:lnSpc>
              <a:spcBef>
                <a:spcPct val="0"/>
              </a:spcBef>
              <a:spcAft>
                <a:spcPct val="0"/>
              </a:spcAft>
              <a:buFontTx/>
              <a:buChar char="•"/>
            </a:pPr>
            <a:r>
              <a:rPr lang="en-US" altLang="en-US" dirty="0">
                <a:latin typeface="Average"/>
              </a:rPr>
              <a:t>This time charged the would be husbands $500 ($8,320.59 in today’s money)</a:t>
            </a:r>
          </a:p>
          <a:p>
            <a:pPr marL="0" lvl="0" indent="0" eaLnBrk="0" fontAlgn="base" hangingPunct="0">
              <a:lnSpc>
                <a:spcPct val="100000"/>
              </a:lnSpc>
              <a:spcBef>
                <a:spcPct val="0"/>
              </a:spcBef>
              <a:spcAft>
                <a:spcPct val="0"/>
              </a:spcAft>
              <a:buFontTx/>
              <a:buChar char="•"/>
            </a:pPr>
            <a:r>
              <a:rPr lang="en-US" altLang="en-US" dirty="0">
                <a:latin typeface="Average"/>
              </a:rPr>
              <a:t>Second trip to the east for women</a:t>
            </a:r>
          </a:p>
          <a:p>
            <a:pPr marL="0" lvl="0" indent="0" eaLnBrk="0" fontAlgn="base" hangingPunct="0">
              <a:lnSpc>
                <a:spcPct val="100000"/>
              </a:lnSpc>
              <a:spcBef>
                <a:spcPct val="0"/>
              </a:spcBef>
              <a:spcAft>
                <a:spcPct val="0"/>
              </a:spcAft>
              <a:buFontTx/>
              <a:buChar char="•"/>
            </a:pPr>
            <a:r>
              <a:rPr lang="en-US" altLang="en-US" dirty="0">
                <a:latin typeface="Average"/>
              </a:rPr>
              <a:t>Was hoping for over 700 women</a:t>
            </a:r>
          </a:p>
          <a:p>
            <a:pPr marL="0" lvl="0" indent="0" eaLnBrk="0" fontAlgn="base" hangingPunct="0">
              <a:lnSpc>
                <a:spcPct val="100000"/>
              </a:lnSpc>
              <a:spcBef>
                <a:spcPct val="0"/>
              </a:spcBef>
              <a:spcAft>
                <a:spcPct val="0"/>
              </a:spcAft>
              <a:buFontTx/>
              <a:buChar char="•"/>
            </a:pPr>
            <a:r>
              <a:rPr lang="en-US" altLang="en-US" dirty="0">
                <a:latin typeface="Average"/>
              </a:rPr>
              <a:t>Arrived with 34</a:t>
            </a:r>
          </a:p>
          <a:p>
            <a:pPr marL="0" lvl="0" indent="0" eaLnBrk="0" fontAlgn="base" hangingPunct="0">
              <a:lnSpc>
                <a:spcPct val="100000"/>
              </a:lnSpc>
              <a:spcBef>
                <a:spcPct val="0"/>
              </a:spcBef>
              <a:spcAft>
                <a:spcPct val="0"/>
              </a:spcAft>
              <a:buFontTx/>
              <a:buChar char="•"/>
            </a:pPr>
            <a:r>
              <a:rPr lang="en-US" altLang="en-US" dirty="0">
                <a:latin typeface="Average"/>
              </a:rPr>
              <a:t>Asa Mercer ended up marrying Anna Stephens (one of the passengers)</a:t>
            </a:r>
            <a:endParaRPr lang="en-US" altLang="en-US" sz="1200" dirty="0"/>
          </a:p>
          <a:p>
            <a:pPr marL="0" indent="0">
              <a:buNone/>
            </a:pPr>
            <a:endParaRPr lang="en-US" dirty="0"/>
          </a:p>
        </p:txBody>
      </p:sp>
      <p:sp>
        <p:nvSpPr>
          <p:cNvPr id="9" name="Rectangle 3"/>
          <p:cNvSpPr>
            <a:spLocks noChangeArrowheads="1"/>
          </p:cNvSpPr>
          <p:nvPr/>
        </p:nvSpPr>
        <p:spPr bwMode="auto">
          <a:xfrm>
            <a:off x="0" y="-1868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07572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a:bodyPr>
          <a:lstStyle/>
          <a:p>
            <a:r>
              <a:rPr lang="en-US" u="sng" dirty="0">
                <a:hlinkClick r:id="rId2"/>
              </a:rPr>
              <a:t>http://www.seattlepi.com/local/article/Seattle-at-150-Mercer-brothers-imprinted-family-1068156.php</a:t>
            </a:r>
            <a:endParaRPr lang="en-US" dirty="0"/>
          </a:p>
          <a:p>
            <a:r>
              <a:rPr lang="en-US" u="sng" dirty="0">
                <a:hlinkClick r:id="rId3"/>
              </a:rPr>
              <a:t>http://www.seattlemercergirls.com/our-chapter-history.html</a:t>
            </a:r>
            <a:endParaRPr lang="en-US" dirty="0"/>
          </a:p>
          <a:p>
            <a:r>
              <a:rPr lang="en-US" u="sng" dirty="0">
                <a:hlinkClick r:id="rId4"/>
              </a:rPr>
              <a:t>http://www.historylink.org/File/1125</a:t>
            </a:r>
            <a:endParaRPr lang="en-US" dirty="0"/>
          </a:p>
          <a:p>
            <a:r>
              <a:rPr lang="en-US" u="sng" dirty="0">
                <a:hlinkClick r:id="rId5"/>
              </a:rPr>
              <a:t>https://www.accessgenealogy.com/washington/biography-of-thomas-mercer.htm</a:t>
            </a:r>
            <a:endParaRPr lang="en-US" dirty="0"/>
          </a:p>
          <a:p>
            <a:r>
              <a:rPr lang="en-US" u="sng" dirty="0">
                <a:hlinkClick r:id="rId6"/>
              </a:rPr>
              <a:t>https://www.tshaonline.org/handbook/online/articles/fme22</a:t>
            </a:r>
            <a:r>
              <a:rPr lang="en-US" dirty="0"/>
              <a:t> </a:t>
            </a:r>
            <a:br>
              <a:rPr lang="en-US" dirty="0"/>
            </a:br>
            <a:endParaRPr lang="en-US" dirty="0"/>
          </a:p>
        </p:txBody>
      </p:sp>
    </p:spTree>
    <p:extLst>
      <p:ext uri="{BB962C8B-B14F-4D97-AF65-F5344CB8AC3E}">
        <p14:creationId xmlns:p14="http://schemas.microsoft.com/office/powerpoint/2010/main" val="2865356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 to Founding of Seattle </a:t>
            </a:r>
            <a:endParaRPr lang="en-US" dirty="0"/>
          </a:p>
        </p:txBody>
      </p:sp>
      <p:sp>
        <p:nvSpPr>
          <p:cNvPr id="3" name="Content Placeholder 2"/>
          <p:cNvSpPr>
            <a:spLocks noGrp="1"/>
          </p:cNvSpPr>
          <p:nvPr>
            <p:ph idx="1"/>
          </p:nvPr>
        </p:nvSpPr>
        <p:spPr/>
        <p:txBody>
          <a:bodyPr/>
          <a:lstStyle/>
          <a:p>
            <a:pPr fontAlgn="base"/>
            <a:r>
              <a:rPr lang="en-US" u="sng" dirty="0"/>
              <a:t>A main member of the Denny Party, which is credited with founding Seattle after landing at </a:t>
            </a:r>
            <a:r>
              <a:rPr lang="en-US" u="sng" dirty="0" err="1"/>
              <a:t>Alki</a:t>
            </a:r>
            <a:r>
              <a:rPr lang="en-US" u="sng" dirty="0"/>
              <a:t> Point in 1851</a:t>
            </a:r>
            <a:endParaRPr lang="en-US" dirty="0"/>
          </a:p>
          <a:p>
            <a:pPr fontAlgn="base"/>
            <a:r>
              <a:rPr lang="en-US" dirty="0"/>
              <a:t>Tried to maintain peace between the Indians, who “apparently trusted him” and the non Indian populations as an officer</a:t>
            </a:r>
          </a:p>
          <a:p>
            <a:pPr fontAlgn="base"/>
            <a:r>
              <a:rPr lang="en-US" u="sng" dirty="0"/>
              <a:t>Was the first King County Sheriff</a:t>
            </a:r>
            <a:endParaRPr lang="en-US" dirty="0"/>
          </a:p>
          <a:p>
            <a:pPr fontAlgn="base"/>
            <a:r>
              <a:rPr lang="en-US" dirty="0"/>
              <a:t>“A plaque on the side of the </a:t>
            </a:r>
            <a:r>
              <a:rPr lang="en-US" dirty="0" err="1"/>
              <a:t>Hoge</a:t>
            </a:r>
            <a:r>
              <a:rPr lang="en-US" dirty="0"/>
              <a:t> Building at that site reads: ‘Carson D. Boren built here the first cabin home of white men in the city of Seattle in April, 1852.’”</a:t>
            </a:r>
          </a:p>
          <a:p>
            <a:endParaRPr lang="en-US" dirty="0"/>
          </a:p>
        </p:txBody>
      </p:sp>
    </p:spTree>
    <p:extLst>
      <p:ext uri="{BB962C8B-B14F-4D97-AF65-F5344CB8AC3E}">
        <p14:creationId xmlns:p14="http://schemas.microsoft.com/office/powerpoint/2010/main" val="3770753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Henry </a:t>
            </a:r>
            <a:r>
              <a:rPr lang="en-US" dirty="0" err="1" smtClean="0"/>
              <a:t>Yesler</a:t>
            </a:r>
            <a:endParaRPr lang="en-US" dirty="0"/>
          </a:p>
        </p:txBody>
      </p:sp>
      <p:sp>
        <p:nvSpPr>
          <p:cNvPr id="5" name="Subtitle 4"/>
          <p:cNvSpPr>
            <a:spLocks noGrp="1"/>
          </p:cNvSpPr>
          <p:nvPr>
            <p:ph type="subTitle" idx="1"/>
          </p:nvPr>
        </p:nvSpPr>
        <p:spPr/>
        <p:txBody>
          <a:bodyPr/>
          <a:lstStyle/>
          <a:p>
            <a:r>
              <a:rPr lang="en-US" dirty="0" smtClean="0"/>
              <a:t>Ben, </a:t>
            </a:r>
            <a:r>
              <a:rPr lang="en-US" dirty="0" err="1" smtClean="0"/>
              <a:t>Jei’Karei</a:t>
            </a:r>
            <a:endParaRPr lang="en-US" dirty="0"/>
          </a:p>
        </p:txBody>
      </p:sp>
    </p:spTree>
    <p:extLst>
      <p:ext uri="{BB962C8B-B14F-4D97-AF65-F5344CB8AC3E}">
        <p14:creationId xmlns:p14="http://schemas.microsoft.com/office/powerpoint/2010/main" val="4020078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a:bodyPr>
          <a:lstStyle/>
          <a:p>
            <a:r>
              <a:rPr lang="en-US" dirty="0"/>
              <a:t>1810-1892</a:t>
            </a:r>
          </a:p>
          <a:p>
            <a:pPr fontAlgn="base"/>
            <a:r>
              <a:rPr lang="en-US" dirty="0" err="1"/>
              <a:t>Wasnt</a:t>
            </a:r>
            <a:r>
              <a:rPr lang="en-US" dirty="0"/>
              <a:t> interested in politics at first. </a:t>
            </a:r>
          </a:p>
          <a:p>
            <a:pPr fontAlgn="base"/>
            <a:r>
              <a:rPr lang="en-US" dirty="0"/>
              <a:t>Participated in nearly every civic event and undertaking and held several public offices.</a:t>
            </a:r>
          </a:p>
          <a:p>
            <a:pPr fontAlgn="base"/>
            <a:r>
              <a:rPr lang="en-US" dirty="0"/>
              <a:t>son, George </a:t>
            </a:r>
          </a:p>
          <a:p>
            <a:pPr fontAlgn="base"/>
            <a:r>
              <a:rPr lang="en-US" dirty="0"/>
              <a:t>7th and 15th </a:t>
            </a:r>
            <a:r>
              <a:rPr lang="en-US" dirty="0" smtClean="0"/>
              <a:t>mayor </a:t>
            </a:r>
            <a:r>
              <a:rPr lang="en-US" dirty="0"/>
              <a:t>of </a:t>
            </a:r>
            <a:r>
              <a:rPr lang="en-US" dirty="0" smtClean="0"/>
              <a:t>Seattle </a:t>
            </a:r>
            <a:endParaRPr lang="en-US" dirty="0"/>
          </a:p>
          <a:p>
            <a:r>
              <a:rPr lang="en-US" dirty="0"/>
              <a:t/>
            </a:r>
            <a:br>
              <a:rPr lang="en-US" dirty="0"/>
            </a:br>
            <a:endParaRPr lang="en-US" dirty="0"/>
          </a:p>
        </p:txBody>
      </p:sp>
      <p:pic>
        <p:nvPicPr>
          <p:cNvPr id="5126" name="Picture 6" descr="pri115.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74142" y="885149"/>
            <a:ext cx="4051288" cy="479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868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Rectangle 1"/>
          <p:cNvSpPr>
            <a:spLocks noGrp="1" noChangeArrowheads="1"/>
          </p:cNvSpPr>
          <p:nvPr>
            <p:ph idx="1"/>
          </p:nvPr>
        </p:nvSpPr>
        <p:spPr bwMode="auto">
          <a:xfrm>
            <a:off x="838199" y="1785303"/>
            <a:ext cx="9938657"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434343"/>
                </a:solidFill>
                <a:effectLst/>
                <a:latin typeface="Roboto"/>
              </a:rPr>
              <a:t>he created the skidded road by the water front, which is like the ghetto area, where the poor people lived.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434343"/>
                </a:solidFill>
                <a:effectLst/>
                <a:latin typeface="Roboto"/>
              </a:rPr>
              <a:t>He had the first steam-powered sawmill on Puget Sound up and running within months, and for several years he employed almost every male settler in Seattle and a considerable number of Native Americans (Duwamish tribe).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434343"/>
                </a:solidFill>
                <a:effectLst/>
                <a:latin typeface="Roboto"/>
              </a:rPr>
              <a:t>In 1854, He also build the first city’s water system, but people complained about the water quality. </a:t>
            </a:r>
            <a:endParaRPr kumimoji="0" lang="en-US" altLang="en-US"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3670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Events</a:t>
            </a:r>
            <a:endParaRPr lang="en-US" dirty="0"/>
          </a:p>
        </p:txBody>
      </p:sp>
      <p:sp>
        <p:nvSpPr>
          <p:cNvPr id="3" name="Content Placeholder 2"/>
          <p:cNvSpPr>
            <a:spLocks noGrp="1"/>
          </p:cNvSpPr>
          <p:nvPr>
            <p:ph idx="1"/>
          </p:nvPr>
        </p:nvSpPr>
        <p:spPr/>
        <p:txBody>
          <a:bodyPr/>
          <a:lstStyle/>
          <a:p>
            <a:r>
              <a:rPr lang="en-US" dirty="0"/>
              <a:t>By the end of 1856 only about 50 </a:t>
            </a:r>
            <a:r>
              <a:rPr lang="en-US" dirty="0" smtClean="0"/>
              <a:t>Indians </a:t>
            </a:r>
            <a:r>
              <a:rPr lang="en-US" dirty="0"/>
              <a:t>still lived in </a:t>
            </a:r>
            <a:r>
              <a:rPr lang="en-US" dirty="0" smtClean="0"/>
              <a:t>Seattle, </a:t>
            </a:r>
            <a:r>
              <a:rPr lang="en-US" dirty="0"/>
              <a:t>most are in shacks built near the shore with lumber </a:t>
            </a:r>
            <a:r>
              <a:rPr lang="en-US" dirty="0" err="1" smtClean="0"/>
              <a:t>Yesler</a:t>
            </a:r>
            <a:r>
              <a:rPr lang="en-US" dirty="0" smtClean="0"/>
              <a:t> </a:t>
            </a:r>
            <a:r>
              <a:rPr lang="en-US" dirty="0"/>
              <a:t>donated, and many still </a:t>
            </a:r>
            <a:r>
              <a:rPr lang="en-US" dirty="0" smtClean="0"/>
              <a:t>employed </a:t>
            </a:r>
            <a:r>
              <a:rPr lang="en-US" dirty="0"/>
              <a:t>at this mill. </a:t>
            </a:r>
            <a:br>
              <a:rPr lang="en-US" dirty="0"/>
            </a:br>
            <a:endParaRPr lang="en-US" dirty="0" smtClean="0"/>
          </a:p>
          <a:p>
            <a:endParaRPr lang="en-US" dirty="0"/>
          </a:p>
          <a:p>
            <a:endParaRPr lang="en-US" dirty="0"/>
          </a:p>
        </p:txBody>
      </p:sp>
    </p:spTree>
    <p:extLst>
      <p:ext uri="{BB962C8B-B14F-4D97-AF65-F5344CB8AC3E}">
        <p14:creationId xmlns:p14="http://schemas.microsoft.com/office/powerpoint/2010/main" val="464179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a:t>
            </a:r>
            <a:endParaRPr lang="en-US" dirty="0"/>
          </a:p>
        </p:txBody>
      </p:sp>
      <p:sp>
        <p:nvSpPr>
          <p:cNvPr id="4" name="Rectangle 1"/>
          <p:cNvSpPr>
            <a:spLocks noGrp="1" noChangeArrowheads="1"/>
          </p:cNvSpPr>
          <p:nvPr>
            <p:ph idx="1"/>
          </p:nvPr>
        </p:nvSpPr>
        <p:spPr bwMode="auto">
          <a:xfrm>
            <a:off x="838199" y="1508307"/>
            <a:ext cx="8958943"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800" b="0" i="0" u="none" strike="noStrike" cap="none" normalizeH="0" baseline="0" dirty="0" smtClean="0">
                <a:ln>
                  <a:noFill/>
                </a:ln>
                <a:solidFill>
                  <a:srgbClr val="434343"/>
                </a:solidFill>
                <a:effectLst/>
                <a:latin typeface="Roboto"/>
              </a:rPr>
              <a:t>had the first steam powered sawmill in Puget Sound.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800" b="0" i="0" u="none" strike="noStrike" cap="none" normalizeH="0" baseline="0" dirty="0" smtClean="0">
                <a:ln>
                  <a:noFill/>
                </a:ln>
                <a:solidFill>
                  <a:srgbClr val="434343"/>
                </a:solidFill>
                <a:effectLst/>
                <a:latin typeface="Roboto"/>
              </a:rPr>
              <a:t>it was early Seattle's only industry.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800" b="0" i="0" u="none" strike="noStrike" cap="none" normalizeH="0" baseline="0" dirty="0" smtClean="0">
                <a:ln>
                  <a:noFill/>
                </a:ln>
                <a:solidFill>
                  <a:srgbClr val="434343"/>
                </a:solidFill>
                <a:effectLst/>
                <a:latin typeface="Roboto"/>
              </a:rPr>
              <a:t>Gave many people jobs. </a:t>
            </a:r>
            <a:endParaRPr kumimoji="0" lang="en-US" altLang="en-US"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8942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lstStyle/>
          <a:p>
            <a:r>
              <a:rPr lang="en-US" dirty="0" err="1"/>
              <a:t>Caldbick</a:t>
            </a:r>
            <a:r>
              <a:rPr lang="en-US" dirty="0"/>
              <a:t>, By John. "HistoryLink.org." </a:t>
            </a:r>
            <a:r>
              <a:rPr lang="en-US" i="1" dirty="0" err="1"/>
              <a:t>Yesler</a:t>
            </a:r>
            <a:r>
              <a:rPr lang="en-US" i="1" dirty="0"/>
              <a:t>, Henry L. (1810?-1892) -</a:t>
            </a:r>
            <a:r>
              <a:rPr lang="en-US" dirty="0"/>
              <a:t>. </a:t>
            </a:r>
            <a:r>
              <a:rPr lang="en-US" dirty="0" err="1"/>
              <a:t>N.p</a:t>
            </a:r>
            <a:r>
              <a:rPr lang="en-US" dirty="0"/>
              <a:t>., </a:t>
            </a:r>
            <a:r>
              <a:rPr lang="en-US" dirty="0" err="1"/>
              <a:t>n.d.</a:t>
            </a:r>
            <a:r>
              <a:rPr lang="en-US" dirty="0"/>
              <a:t> Web. 31 Oct. 2016.</a:t>
            </a:r>
            <a:br>
              <a:rPr lang="en-US" dirty="0"/>
            </a:br>
            <a:endParaRPr lang="en-US" dirty="0"/>
          </a:p>
        </p:txBody>
      </p:sp>
    </p:spTree>
    <p:extLst>
      <p:ext uri="{BB962C8B-B14F-4D97-AF65-F5344CB8AC3E}">
        <p14:creationId xmlns:p14="http://schemas.microsoft.com/office/powerpoint/2010/main" val="3771722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Collins Family</a:t>
            </a:r>
            <a:endParaRPr lang="en-US" dirty="0"/>
          </a:p>
        </p:txBody>
      </p:sp>
      <p:sp>
        <p:nvSpPr>
          <p:cNvPr id="5" name="Subtitle 4"/>
          <p:cNvSpPr>
            <a:spLocks noGrp="1"/>
          </p:cNvSpPr>
          <p:nvPr>
            <p:ph type="subTitle" idx="1"/>
          </p:nvPr>
        </p:nvSpPr>
        <p:spPr/>
        <p:txBody>
          <a:bodyPr/>
          <a:lstStyle/>
          <a:p>
            <a:r>
              <a:rPr lang="en-US" dirty="0" smtClean="0"/>
              <a:t>Henna, Hugo, Laura</a:t>
            </a:r>
            <a:endParaRPr lang="en-US" dirty="0"/>
          </a:p>
        </p:txBody>
      </p:sp>
    </p:spTree>
    <p:extLst>
      <p:ext uri="{BB962C8B-B14F-4D97-AF65-F5344CB8AC3E}">
        <p14:creationId xmlns:p14="http://schemas.microsoft.com/office/powerpoint/2010/main" val="1404589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Collins Party</a:t>
            </a:r>
            <a:endParaRPr lang="en-US" dirty="0"/>
          </a:p>
        </p:txBody>
      </p:sp>
      <p:sp>
        <p:nvSpPr>
          <p:cNvPr id="5"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500" b="0" i="0" u="sng" strike="noStrike" cap="none" normalizeH="0" baseline="0" smtClean="0">
                <a:ln>
                  <a:noFill/>
                </a:ln>
                <a:solidFill>
                  <a:srgbClr val="000000"/>
                </a:solidFill>
                <a:effectLst/>
                <a:latin typeface="Luckiest Guy"/>
              </a:rPr>
              <a:t>Luther M. Collins, about 37   (1860)</a:t>
            </a:r>
            <a:r>
              <a:rPr kumimoji="0" lang="en-US" altLang="en-US" sz="2500" b="0" i="0" u="none" strike="noStrike" cap="none" normalizeH="0" baseline="0" smtClean="0">
                <a:ln>
                  <a:noFill/>
                </a:ln>
                <a:solidFill>
                  <a:srgbClr val="000000"/>
                </a:solidFill>
                <a:effectLst/>
                <a:latin typeface="Luckiest Guy"/>
              </a:rPr>
              <a:t> - </a:t>
            </a:r>
            <a:r>
              <a:rPr kumimoji="0" lang="en-US" altLang="en-US" sz="2500" b="1" i="1" u="sng" strike="noStrike" cap="none" normalizeH="0" baseline="0" smtClean="0">
                <a:ln>
                  <a:noFill/>
                </a:ln>
                <a:solidFill>
                  <a:srgbClr val="B45F06"/>
                </a:solidFill>
                <a:effectLst/>
                <a:latin typeface="Luckiest Guy"/>
              </a:rPr>
              <a:t>MAIN PERSON</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500" b="0" i="0" u="none" strike="noStrike" cap="none" normalizeH="0" baseline="0" smtClean="0">
                <a:ln>
                  <a:noFill/>
                </a:ln>
                <a:solidFill>
                  <a:srgbClr val="000000"/>
                </a:solidFill>
                <a:effectLst/>
                <a:latin typeface="Luckiest Guy"/>
              </a:rPr>
              <a:t>Diana (Borst) Collins, about 36</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500" b="0" i="0" u="none" strike="noStrike" cap="none" normalizeH="0" baseline="0" smtClean="0">
                <a:ln>
                  <a:noFill/>
                </a:ln>
                <a:solidFill>
                  <a:srgbClr val="000000"/>
                </a:solidFill>
                <a:effectLst/>
                <a:latin typeface="Luckiest Guy"/>
              </a:rPr>
              <a:t>Lucinda Collins, 13 or 14</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500" b="0" i="0" u="none" strike="noStrike" cap="none" normalizeH="0" baseline="0" smtClean="0">
                <a:ln>
                  <a:noFill/>
                </a:ln>
                <a:solidFill>
                  <a:srgbClr val="000000"/>
                </a:solidFill>
                <a:effectLst/>
                <a:latin typeface="Luckiest Guy"/>
              </a:rPr>
              <a:t>Stephen Collins, about 7</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500" b="0" i="0" u="none" strike="noStrike" cap="none" normalizeH="0" baseline="0" smtClean="0">
                <a:ln>
                  <a:noFill/>
                </a:ln>
                <a:solidFill>
                  <a:srgbClr val="000000"/>
                </a:solidFill>
                <a:effectLst/>
                <a:latin typeface="Luckiest Guy"/>
              </a:rPr>
              <a:t>Jacob Maple (or </a:t>
            </a:r>
            <a:r>
              <a:rPr kumimoji="0" lang="en-US" altLang="en-US" sz="2500" b="0" i="1" u="none" strike="noStrike" cap="none" normalizeH="0" baseline="0" smtClean="0">
                <a:ln>
                  <a:noFill/>
                </a:ln>
                <a:solidFill>
                  <a:srgbClr val="000000"/>
                </a:solidFill>
                <a:effectLst/>
                <a:latin typeface="Luckiest Guy"/>
              </a:rPr>
              <a:t>Mapel</a:t>
            </a:r>
            <a:r>
              <a:rPr kumimoji="0" lang="en-US" altLang="en-US" sz="2500" b="0" i="0" u="none" strike="noStrike" cap="none" normalizeH="0" baseline="0" smtClean="0">
                <a:ln>
                  <a:noFill/>
                </a:ln>
                <a:solidFill>
                  <a:srgbClr val="000000"/>
                </a:solidFill>
                <a:effectLst/>
                <a:latin typeface="Luckiest Guy"/>
              </a:rPr>
              <a:t>), about 53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500" b="0" i="0" u="none" strike="noStrike" cap="none" normalizeH="0" baseline="0" smtClean="0">
                <a:ln>
                  <a:noFill/>
                </a:ln>
                <a:solidFill>
                  <a:srgbClr val="000000"/>
                </a:solidFill>
                <a:effectLst/>
                <a:latin typeface="Luckiest Guy"/>
              </a:rPr>
              <a:t>Samuel A. Maple, about 23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500" b="0" i="0" u="none" strike="noStrike" cap="none" normalizeH="0" baseline="0" smtClean="0">
                <a:ln>
                  <a:noFill/>
                </a:ln>
                <a:solidFill>
                  <a:srgbClr val="000000"/>
                </a:solidFill>
                <a:effectLst/>
                <a:latin typeface="Luckiest Guy"/>
              </a:rPr>
              <a:t>Henry Van Asselt, about 34</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1276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County</a:t>
            </a:r>
            <a:endParaRPr lang="en-US" dirty="0"/>
          </a:p>
        </p:txBody>
      </p:sp>
      <p:sp>
        <p:nvSpPr>
          <p:cNvPr id="4" name="Rectangle 1"/>
          <p:cNvSpPr>
            <a:spLocks noGrp="1" noChangeArrowheads="1"/>
          </p:cNvSpPr>
          <p:nvPr>
            <p:ph idx="1"/>
          </p:nvPr>
        </p:nvSpPr>
        <p:spPr bwMode="auto">
          <a:xfrm>
            <a:off x="838199" y="1646808"/>
            <a:ext cx="10216243"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rgbClr val="000000"/>
                </a:solidFill>
                <a:effectLst/>
                <a:latin typeface="Luckiest Guy"/>
              </a:rPr>
              <a:t>the Collins party (Along with Henry Van </a:t>
            </a:r>
            <a:r>
              <a:rPr kumimoji="0" lang="en-US" altLang="en-US" sz="3600" b="0" i="0" u="none" strike="noStrike" cap="none" normalizeH="0" baseline="0" dirty="0" err="1" smtClean="0">
                <a:ln>
                  <a:noFill/>
                </a:ln>
                <a:solidFill>
                  <a:srgbClr val="000000"/>
                </a:solidFill>
                <a:effectLst/>
                <a:latin typeface="Luckiest Guy"/>
              </a:rPr>
              <a:t>Asselt</a:t>
            </a:r>
            <a:r>
              <a:rPr kumimoji="0" lang="en-US" altLang="en-US" sz="3600" b="0" i="0" u="none" strike="noStrike" cap="none" normalizeH="0" baseline="0" dirty="0" smtClean="0">
                <a:ln>
                  <a:noFill/>
                </a:ln>
                <a:solidFill>
                  <a:srgbClr val="000000"/>
                </a:solidFill>
                <a:effectLst/>
                <a:latin typeface="Luckiest Guy"/>
              </a:rPr>
              <a:t>, and Jacob Maple)  settled their first Donation Land Claims in King County</a:t>
            </a:r>
            <a:endParaRPr kumimoji="0" lang="en-US" altLang="en-US" sz="105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3600" b="1" i="1" u="none" strike="noStrike" cap="none" normalizeH="0" baseline="0" dirty="0" smtClean="0">
                <a:ln>
                  <a:noFill/>
                </a:ln>
                <a:solidFill>
                  <a:srgbClr val="0000FF"/>
                </a:solidFill>
                <a:effectLst/>
                <a:latin typeface="Luckiest Guy"/>
              </a:rPr>
              <a:t>September 16th,  1851</a:t>
            </a:r>
            <a:endParaRPr kumimoji="0" lang="en-US" altLang="en-US"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rgbClr val="000000"/>
                </a:solidFill>
                <a:effectLst/>
                <a:latin typeface="Luckiest Guy"/>
              </a:rPr>
              <a:t>They choose the rich Duwamish river bottomland</a:t>
            </a:r>
            <a:endParaRPr kumimoji="0" lang="en-US" altLang="en-US" sz="105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rgbClr val="000000"/>
                </a:solidFill>
                <a:effectLst/>
                <a:latin typeface="Luckiest Guy"/>
              </a:rPr>
              <a:t>Later become Georgetown</a:t>
            </a:r>
            <a:endParaRPr kumimoji="0" lang="en-US" altLang="en-US"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7462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County</a:t>
            </a:r>
            <a:endParaRPr lang="en-US" dirty="0"/>
          </a:p>
        </p:txBody>
      </p:sp>
      <p:sp>
        <p:nvSpPr>
          <p:cNvPr id="3" name="Content Placeholder 2"/>
          <p:cNvSpPr>
            <a:spLocks noGrp="1"/>
          </p:cNvSpPr>
          <p:nvPr>
            <p:ph idx="1"/>
          </p:nvPr>
        </p:nvSpPr>
        <p:spPr/>
        <p:txBody>
          <a:bodyPr/>
          <a:lstStyle/>
          <a:p>
            <a:r>
              <a:rPr lang="en-US" dirty="0"/>
              <a:t>Luther Collins served as one of King County's original Commissioners</a:t>
            </a:r>
          </a:p>
          <a:p>
            <a:pPr fontAlgn="base"/>
            <a:r>
              <a:rPr lang="en-US" dirty="0"/>
              <a:t>but the Georgetown community itself was overshadowed by the rapid development of Seattle proper</a:t>
            </a:r>
          </a:p>
          <a:p>
            <a:pPr fontAlgn="base"/>
            <a:r>
              <a:rPr lang="en-US" dirty="0"/>
              <a:t>It was annexed by its larger northern neighbor </a:t>
            </a:r>
            <a:r>
              <a:rPr lang="en-US" dirty="0" smtClean="0"/>
              <a:t>(SEATTLE</a:t>
            </a:r>
            <a:r>
              <a:rPr lang="en-US" dirty="0"/>
              <a:t>) in 1910</a:t>
            </a:r>
          </a:p>
          <a:p>
            <a:pPr marL="0" indent="0">
              <a:buNone/>
            </a:pPr>
            <a:endParaRPr lang="en-US" dirty="0"/>
          </a:p>
        </p:txBody>
      </p:sp>
    </p:spTree>
    <p:extLst>
      <p:ext uri="{BB962C8B-B14F-4D97-AF65-F5344CB8AC3E}">
        <p14:creationId xmlns:p14="http://schemas.microsoft.com/office/powerpoint/2010/main" val="3481700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Carson’s History </a:t>
            </a:r>
            <a:endParaRPr lang="en-US" dirty="0"/>
          </a:p>
        </p:txBody>
      </p:sp>
      <p:sp>
        <p:nvSpPr>
          <p:cNvPr id="4" name="Content Placeholder 3"/>
          <p:cNvSpPr>
            <a:spLocks noGrp="1"/>
          </p:cNvSpPr>
          <p:nvPr>
            <p:ph idx="1"/>
          </p:nvPr>
        </p:nvSpPr>
        <p:spPr/>
        <p:txBody>
          <a:bodyPr/>
          <a:lstStyle/>
          <a:p>
            <a:pPr fontAlgn="base"/>
            <a:r>
              <a:rPr lang="en-US" dirty="0"/>
              <a:t>Born in 1824 in Tennessee</a:t>
            </a:r>
          </a:p>
          <a:p>
            <a:pPr fontAlgn="base"/>
            <a:r>
              <a:rPr lang="en-US" dirty="0"/>
              <a:t>According to </a:t>
            </a:r>
            <a:r>
              <a:rPr lang="en-US" i="1" dirty="0"/>
              <a:t>HistoryLink.org</a:t>
            </a:r>
            <a:r>
              <a:rPr lang="en-US" dirty="0"/>
              <a:t>, “Although little is known about him, shards of evidence and the comments of his contemporaries help describe Carson Boren's role in the founding of Seattle.”</a:t>
            </a:r>
          </a:p>
          <a:p>
            <a:pPr fontAlgn="base"/>
            <a:r>
              <a:rPr lang="en-US" dirty="0"/>
              <a:t>“Like other members of the Denny Party, he arrived in the Pacific Northwest from the farming country of the Midwest.“</a:t>
            </a:r>
          </a:p>
          <a:p>
            <a:endParaRPr lang="en-US" dirty="0"/>
          </a:p>
        </p:txBody>
      </p:sp>
      <p:pic>
        <p:nvPicPr>
          <p:cNvPr id="1028" name="Picture 4" descr="https://lh4.googleusercontent.com/InzfMlRY0c8r9Un3YvI6zZUk1t_LCmFwDrlFW0FjtyDNlc-gbQaTAC8fAn4nWbtc_18flQ650sYKRMROl6oM7dOq9J9Ge8TVRzG0fi0uHKfCBvUgbAeHlrhU0o40l7zaafJ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5825" y="4152900"/>
            <a:ext cx="19050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817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a:t>
            </a:r>
            <a:endParaRPr lang="en-US" dirty="0"/>
          </a:p>
        </p:txBody>
      </p:sp>
      <p:sp>
        <p:nvSpPr>
          <p:cNvPr id="4" name="Rectangle 1"/>
          <p:cNvSpPr>
            <a:spLocks noGrp="1" noChangeArrowheads="1"/>
          </p:cNvSpPr>
          <p:nvPr>
            <p:ph idx="1"/>
          </p:nvPr>
        </p:nvSpPr>
        <p:spPr bwMode="auto">
          <a:xfrm>
            <a:off x="838200" y="1969971"/>
            <a:ext cx="10771414"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980000"/>
                </a:solidFill>
                <a:effectLst/>
                <a:latin typeface="Luckiest Guy"/>
              </a:rPr>
              <a:t>Crowley, By Walt. "HistoryLink.org." </a:t>
            </a:r>
            <a:r>
              <a:rPr kumimoji="0" lang="en-US" altLang="en-US" sz="2400" b="0" i="1" u="none" strike="noStrike" cap="none" normalizeH="0" baseline="0" dirty="0" smtClean="0">
                <a:ln>
                  <a:noFill/>
                </a:ln>
                <a:solidFill>
                  <a:srgbClr val="980000"/>
                </a:solidFill>
                <a:effectLst/>
                <a:latin typeface="Luckiest Guy"/>
              </a:rPr>
              <a:t>Seattle</a:t>
            </a:r>
            <a:r>
              <a:rPr kumimoji="0" lang="en-US" altLang="en-US" sz="2400" b="0" i="0" u="none" strike="noStrike" cap="none" normalizeH="0" baseline="0" dirty="0" smtClean="0">
                <a:ln>
                  <a:noFill/>
                </a:ln>
                <a:solidFill>
                  <a:srgbClr val="980000"/>
                </a:solidFill>
                <a:effectLst/>
                <a:latin typeface="Luckiest Guy"/>
              </a:rPr>
              <a:t>. History Link, 31 Aug. 1988. Web. 28 Oct. 2016.</a:t>
            </a:r>
            <a:endParaRPr kumimoji="0" lang="en-US" altLang="en-US" sz="10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0" i="0" u="sng" strike="noStrike" cap="none" normalizeH="0" baseline="0" dirty="0" smtClean="0">
                <a:ln>
                  <a:noFill/>
                </a:ln>
                <a:solidFill>
                  <a:srgbClr val="1C3AA9"/>
                </a:solidFill>
                <a:effectLst/>
                <a:latin typeface="Luckiest Guy"/>
                <a:hlinkClick r:id="rId2"/>
              </a:rPr>
              <a:t>http://www.historylink.org/File/303</a:t>
            </a:r>
            <a:r>
              <a:rPr kumimoji="0" lang="en-US" altLang="en-US" sz="1600" b="0" i="0" u="none" strike="noStrike" cap="none" normalizeH="0" baseline="0" dirty="0" smtClean="0">
                <a:ln>
                  <a:noFill/>
                </a:ln>
                <a:solidFill>
                  <a:srgbClr val="980000"/>
                </a:solidFill>
                <a:effectLst/>
                <a:latin typeface="Luckiest Guy"/>
              </a:rPr>
              <a:t> </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980000"/>
                </a:solidFill>
                <a:effectLst/>
                <a:latin typeface="Luckiest Guy"/>
              </a:rPr>
              <a:t>Lange, By Greg. "HistoryLink.org." </a:t>
            </a:r>
            <a:r>
              <a:rPr kumimoji="0" lang="en-US" altLang="en-US" sz="2400" b="0" i="1" u="none" strike="noStrike" cap="none" normalizeH="0" baseline="0" dirty="0" smtClean="0">
                <a:ln>
                  <a:noFill/>
                </a:ln>
                <a:solidFill>
                  <a:srgbClr val="980000"/>
                </a:solidFill>
                <a:effectLst/>
                <a:latin typeface="Luckiest Guy"/>
              </a:rPr>
              <a:t>Collins, Van </a:t>
            </a:r>
            <a:r>
              <a:rPr kumimoji="0" lang="en-US" altLang="en-US" sz="2400" b="0" i="1" u="none" strike="noStrike" cap="none" normalizeH="0" baseline="0" dirty="0" err="1" smtClean="0">
                <a:ln>
                  <a:noFill/>
                </a:ln>
                <a:solidFill>
                  <a:srgbClr val="980000"/>
                </a:solidFill>
                <a:effectLst/>
                <a:latin typeface="Luckiest Guy"/>
              </a:rPr>
              <a:t>Asselt</a:t>
            </a:r>
            <a:r>
              <a:rPr kumimoji="0" lang="en-US" altLang="en-US" sz="2400" b="0" i="1" u="none" strike="noStrike" cap="none" normalizeH="0" baseline="0" dirty="0" smtClean="0">
                <a:ln>
                  <a:noFill/>
                </a:ln>
                <a:solidFill>
                  <a:srgbClr val="980000"/>
                </a:solidFill>
                <a:effectLst/>
                <a:latin typeface="Luckiest Guy"/>
              </a:rPr>
              <a:t>, and Maple (or </a:t>
            </a:r>
            <a:r>
              <a:rPr kumimoji="0" lang="en-US" altLang="en-US" sz="2400" b="0" i="1" u="none" strike="noStrike" cap="none" normalizeH="0" baseline="0" dirty="0" err="1" smtClean="0">
                <a:ln>
                  <a:noFill/>
                </a:ln>
                <a:solidFill>
                  <a:srgbClr val="980000"/>
                </a:solidFill>
                <a:effectLst/>
                <a:latin typeface="Luckiest Guy"/>
              </a:rPr>
              <a:t>Mapel</a:t>
            </a:r>
            <a:r>
              <a:rPr kumimoji="0" lang="en-US" altLang="en-US" sz="2400" b="0" i="1" u="none" strike="noStrike" cap="none" normalizeH="0" baseline="0" dirty="0" smtClean="0">
                <a:ln>
                  <a:noFill/>
                </a:ln>
                <a:solidFill>
                  <a:srgbClr val="980000"/>
                </a:solidFill>
                <a:effectLst/>
                <a:latin typeface="Luckiest Guy"/>
              </a:rPr>
              <a:t>) Select First Donation Land Claims in King County on September 16, 1851. -</a:t>
            </a:r>
            <a:r>
              <a:rPr kumimoji="0" lang="en-US" altLang="en-US" sz="2400" b="0" i="0" u="none" strike="noStrike" cap="none" normalizeH="0" baseline="0" dirty="0" smtClean="0">
                <a:ln>
                  <a:noFill/>
                </a:ln>
                <a:solidFill>
                  <a:srgbClr val="980000"/>
                </a:solidFill>
                <a:effectLst/>
                <a:latin typeface="Luckiest Guy"/>
              </a:rPr>
              <a:t>. History Link, 10 Mar. 2000. Web. 28 Oct. 2016.</a:t>
            </a:r>
            <a:endParaRPr kumimoji="0" lang="en-US" altLang="en-US" sz="10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0" i="0" u="sng" strike="noStrike" cap="none" normalizeH="0" baseline="0" dirty="0" smtClean="0">
                <a:ln>
                  <a:noFill/>
                </a:ln>
                <a:solidFill>
                  <a:srgbClr val="1C3AA9"/>
                </a:solidFill>
                <a:effectLst/>
                <a:latin typeface="Luckiest Guy"/>
                <a:hlinkClick r:id="rId3"/>
              </a:rPr>
              <a:t>http://www.historylink.org/File/1750</a:t>
            </a:r>
            <a:r>
              <a:rPr kumimoji="0" lang="en-US" altLang="en-US" sz="1600" b="0" i="0" u="none" strike="noStrike" cap="none" normalizeH="0" baseline="0" dirty="0" smtClean="0">
                <a:ln>
                  <a:noFill/>
                </a:ln>
                <a:solidFill>
                  <a:srgbClr val="980000"/>
                </a:solidFill>
                <a:effectLst/>
                <a:latin typeface="Luckiest Guy"/>
              </a:rPr>
              <a:t> </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980000"/>
                </a:solidFill>
                <a:effectLst/>
                <a:latin typeface="Luckiest Guy"/>
              </a:rPr>
              <a:t>Lange, By Greg. "HistoryLink.org." </a:t>
            </a:r>
            <a:r>
              <a:rPr kumimoji="0" lang="en-US" altLang="en-US" sz="2400" b="0" i="1" u="none" strike="noStrike" cap="none" normalizeH="0" baseline="0" dirty="0" smtClean="0">
                <a:ln>
                  <a:noFill/>
                </a:ln>
                <a:solidFill>
                  <a:srgbClr val="980000"/>
                </a:solidFill>
                <a:effectLst/>
                <a:latin typeface="Luckiest Guy"/>
              </a:rPr>
              <a:t>Seattle and King County's First Non-Indian Settlers -</a:t>
            </a:r>
            <a:r>
              <a:rPr kumimoji="0" lang="en-US" altLang="en-US" sz="2400" b="0" i="0" u="none" strike="noStrike" cap="none" normalizeH="0" baseline="0" dirty="0" smtClean="0">
                <a:ln>
                  <a:noFill/>
                </a:ln>
                <a:solidFill>
                  <a:srgbClr val="980000"/>
                </a:solidFill>
                <a:effectLst/>
                <a:latin typeface="Luckiest Guy"/>
              </a:rPr>
              <a:t>. History Link, 15 Oct. 2000. Web. 01 Nov. 2016.</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sng" strike="noStrike" cap="none" normalizeH="0" baseline="0" dirty="0" smtClean="0">
                <a:ln>
                  <a:noFill/>
                </a:ln>
                <a:solidFill>
                  <a:srgbClr val="1C3AA9"/>
                </a:solidFill>
                <a:effectLst/>
                <a:latin typeface="Luckiest Guy"/>
                <a:hlinkClick r:id="rId4"/>
              </a:rPr>
              <a:t>http://www.historyink.org/File/1660</a:t>
            </a:r>
            <a:r>
              <a:rPr kumimoji="0" lang="en-US" altLang="en-US" sz="1600" b="0" i="0" u="none" strike="noStrike" cap="none" normalizeH="0" baseline="0" dirty="0" smtClean="0">
                <a:ln>
                  <a:noFill/>
                </a:ln>
                <a:solidFill>
                  <a:srgbClr val="980000"/>
                </a:solidFill>
                <a:effectLst/>
                <a:latin typeface="Luckiest Guy"/>
              </a:rPr>
              <a:t> </a:t>
            </a:r>
            <a:r>
              <a:rPr kumimoji="0" lang="en-US" altLang="en-US" sz="1000" b="0" i="0" u="none" strike="noStrike" cap="none" normalizeH="0" baseline="0" dirty="0" smtClean="0">
                <a:ln>
                  <a:noFill/>
                </a:ln>
                <a:solidFill>
                  <a:schemeClr val="tx1"/>
                </a:solidFill>
                <a:effectLst/>
              </a:rPr>
              <a:t/>
            </a:r>
            <a:br>
              <a:rPr kumimoji="0" lang="en-US" altLang="en-US" sz="1000" b="0" i="0" u="none" strike="noStrike" cap="none" normalizeH="0" baseline="0" dirty="0" smtClean="0">
                <a:ln>
                  <a:noFill/>
                </a:ln>
                <a:solidFill>
                  <a:schemeClr val="tx1"/>
                </a:solidFill>
                <a:effectLst/>
              </a:rPr>
            </a:b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7910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Arthur A. Denny</a:t>
            </a:r>
            <a:endParaRPr lang="en-US" dirty="0"/>
          </a:p>
        </p:txBody>
      </p:sp>
      <p:sp>
        <p:nvSpPr>
          <p:cNvPr id="5" name="Subtitle 4"/>
          <p:cNvSpPr>
            <a:spLocks noGrp="1"/>
          </p:cNvSpPr>
          <p:nvPr>
            <p:ph type="subTitle" idx="1"/>
          </p:nvPr>
        </p:nvSpPr>
        <p:spPr/>
        <p:txBody>
          <a:bodyPr/>
          <a:lstStyle/>
          <a:p>
            <a:r>
              <a:rPr lang="en-US" dirty="0" smtClean="0"/>
              <a:t>Ryan, </a:t>
            </a:r>
            <a:r>
              <a:rPr lang="en-US" dirty="0" err="1" smtClean="0"/>
              <a:t>Daya</a:t>
            </a:r>
            <a:r>
              <a:rPr lang="en-US" dirty="0" smtClean="0"/>
              <a:t>, Alex</a:t>
            </a:r>
            <a:endParaRPr lang="en-US" dirty="0"/>
          </a:p>
        </p:txBody>
      </p:sp>
    </p:spTree>
    <p:extLst>
      <p:ext uri="{BB962C8B-B14F-4D97-AF65-F5344CB8AC3E}">
        <p14:creationId xmlns:p14="http://schemas.microsoft.com/office/powerpoint/2010/main" val="3547221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Arthur Denny</a:t>
            </a:r>
            <a:endParaRPr lang="en-US" dirty="0"/>
          </a:p>
        </p:txBody>
      </p:sp>
      <p:sp>
        <p:nvSpPr>
          <p:cNvPr id="3" name="Content Placeholder 2"/>
          <p:cNvSpPr>
            <a:spLocks noGrp="1"/>
          </p:cNvSpPr>
          <p:nvPr>
            <p:ph sz="half" idx="1"/>
          </p:nvPr>
        </p:nvSpPr>
        <p:spPr/>
        <p:txBody>
          <a:bodyPr/>
          <a:lstStyle/>
          <a:p>
            <a:r>
              <a:rPr lang="en-US" dirty="0"/>
              <a:t>Arthur Denny is considered the leader of the party of</a:t>
            </a:r>
          </a:p>
          <a:p>
            <a:r>
              <a:rPr lang="en-US" dirty="0"/>
              <a:t>immigrants that first landed at </a:t>
            </a:r>
            <a:r>
              <a:rPr lang="en-US" dirty="0" err="1"/>
              <a:t>Alki</a:t>
            </a:r>
            <a:r>
              <a:rPr lang="en-US" dirty="0"/>
              <a:t> beach in 1851,</a:t>
            </a:r>
          </a:p>
          <a:p>
            <a:r>
              <a:rPr lang="en-US" dirty="0"/>
              <a:t>(Denny party) then founded the city of Seattle in 1852</a:t>
            </a:r>
            <a:br>
              <a:rPr lang="en-US" dirty="0"/>
            </a:br>
            <a:endParaRPr lang="en-US" dirty="0"/>
          </a:p>
        </p:txBody>
      </p:sp>
      <p:pic>
        <p:nvPicPr>
          <p:cNvPr id="13314" name="Picture 2" descr="https://lh3.googleusercontent.com/MF-5S-mKaMYuxNmyxVBAJLLAXS_SZCQnrfE1Iq30lONCwZDg-kcZLCBNINhHa5AyduGWmd_6KMxrmCtW-fM3zv-2xIxcYg7bO2CFvZ3zJJXIZwZhIL3G-mXURvSlmL_SCUHCLj-IXAw"/>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56009" y="667543"/>
            <a:ext cx="3970002" cy="524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7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a:t>Born on </a:t>
            </a:r>
            <a:r>
              <a:rPr lang="en-US" dirty="0" smtClean="0"/>
              <a:t>June </a:t>
            </a:r>
            <a:r>
              <a:rPr lang="en-US" dirty="0"/>
              <a:t>20, 1822</a:t>
            </a:r>
          </a:p>
          <a:p>
            <a:r>
              <a:rPr lang="en-US" dirty="0"/>
              <a:t>Died on January 9, 1899</a:t>
            </a:r>
          </a:p>
          <a:p>
            <a:r>
              <a:rPr lang="en-US" dirty="0"/>
              <a:t>Born near Salem, Denny, started school at a young age where he had to take care of his sick mother, learn carpentry, and study to be a civil engineer.</a:t>
            </a:r>
            <a:br>
              <a:rPr lang="en-US" dirty="0"/>
            </a:br>
            <a:endParaRPr lang="en-US" dirty="0"/>
          </a:p>
        </p:txBody>
      </p:sp>
      <p:pic>
        <p:nvPicPr>
          <p:cNvPr id="12290" name="Picture 2" descr="https://lh3.googleusercontent.com/Rc43jiE3YG2lfv8gAGcZOaiM2Cx61qUBvJcXcpAqZqw7w47r3A7OuOSlulZFO-zJGWSDo9-UFOlDcg6YzjFxrRhrBtrgONmBn58CBWAf9MvuKp_ny1yD0q42aLcO3mZR2_bCIlTB4q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57356" y="352425"/>
            <a:ext cx="4002727" cy="562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137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a:t>He is acknowledged as the leader of the Denny Party, and was Seattle’s wealthiest citizen. Denny was 9 term member of territorial legislature. And formally had a landmark named after him (Denny Hill).</a:t>
            </a:r>
            <a:br>
              <a:rPr lang="en-US" dirty="0"/>
            </a:br>
            <a:endParaRPr lang="en-US" dirty="0"/>
          </a:p>
        </p:txBody>
      </p:sp>
      <p:pic>
        <p:nvPicPr>
          <p:cNvPr id="14338" name="Picture 2" descr="https://lh4.googleusercontent.com/fpW7qn1KKS1EVQ58xmV-huUfkrBsLDzYqAH8eEZVjuVyGgGdANU1c1AZgXBDpqmmkXAGz0VaBtw6YKMg6u31GRitoaCc2hxIRi7JQfjcCRoVyxjC_zveHVF3m7WLMGSbuavHC8mwbt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04957" y="365125"/>
            <a:ext cx="4656365" cy="6317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223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Doc Maynard</a:t>
            </a:r>
            <a:endParaRPr lang="en-US" dirty="0"/>
          </a:p>
        </p:txBody>
      </p:sp>
      <p:sp>
        <p:nvSpPr>
          <p:cNvPr id="6" name="Subtitle 5"/>
          <p:cNvSpPr>
            <a:spLocks noGrp="1"/>
          </p:cNvSpPr>
          <p:nvPr>
            <p:ph type="subTitle" idx="1"/>
          </p:nvPr>
        </p:nvSpPr>
        <p:spPr/>
        <p:txBody>
          <a:bodyPr/>
          <a:lstStyle/>
          <a:p>
            <a:r>
              <a:rPr lang="en-US" dirty="0" smtClean="0"/>
              <a:t>Fernand Rios</a:t>
            </a:r>
            <a:endParaRPr lang="en-US" dirty="0"/>
          </a:p>
        </p:txBody>
      </p:sp>
      <p:pic>
        <p:nvPicPr>
          <p:cNvPr id="15362" name="Picture 2" descr="https://lh3.googleusercontent.com/8n9COTWL6C3AfFbRqwllKxaQOHvEIsxrZV4M1swLK-gPiedI7kh2XseyqViwsXo96eUz7_-MwsuM96ez29iduFou6-JgMHqpD-ZToFJTMjYBKxKg_p26Bm1vTwt3xGfo_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2305050"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617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328511"/>
            <a:ext cx="10515600" cy="1325563"/>
          </a:xfrm>
        </p:spPr>
        <p:txBody>
          <a:bodyPr>
            <a:noAutofit/>
          </a:bodyPr>
          <a:lstStyle/>
          <a:p>
            <a:r>
              <a:rPr lang="en-US" sz="2800" dirty="0"/>
              <a:t>Doc Maynard ( Dr. David </a:t>
            </a:r>
            <a:r>
              <a:rPr lang="en-US" sz="2800" dirty="0" err="1"/>
              <a:t>Swinson</a:t>
            </a:r>
            <a:r>
              <a:rPr lang="en-US" sz="2800" dirty="0"/>
              <a:t> Maynard, M.D) Was one of Seattle’s founders. Doc was born in Castleton, Vermont in 1808. He entered Medical School at the age of 17 (hence the title of Dr.)  He was a very nice man and lesser of a scumbag than his other founder counterparts. Doc Maynard sadly died at the ripe age of 65 in Seattle. </a:t>
            </a:r>
            <a:br>
              <a:rPr lang="en-US" sz="2800" dirty="0"/>
            </a:br>
            <a:r>
              <a:rPr lang="en-US" sz="2800" dirty="0"/>
              <a:t/>
            </a:r>
            <a:br>
              <a:rPr lang="en-US" sz="2800" dirty="0"/>
            </a:br>
            <a:endParaRPr lang="en-US" sz="2800" dirty="0"/>
          </a:p>
        </p:txBody>
      </p:sp>
      <p:pic>
        <p:nvPicPr>
          <p:cNvPr id="16386" name="Picture 2" descr="https://lh3.googleusercontent.com/iWgJrHxRD-BepDucPOiVc5GQuvXbQehdTwh2azufRrAOfdjn1bHYwIUh2D0AXTVxwMxX9Q-KezqAaslML0wx6sQpiWda68fov50DkRYr9-QIeacMjUFFnjEMxPRJ-ddBeR-qyjzcfdM"/>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03325" y="2351737"/>
            <a:ext cx="9783763" cy="3526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087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767443"/>
            <a:ext cx="5181600" cy="5409520"/>
          </a:xfrm>
        </p:spPr>
        <p:txBody>
          <a:bodyPr>
            <a:normAutofit/>
          </a:bodyPr>
          <a:lstStyle/>
          <a:p>
            <a:r>
              <a:rPr lang="en-US" dirty="0"/>
              <a:t>A historian by the name of Bill </a:t>
            </a:r>
            <a:r>
              <a:rPr lang="en-US" dirty="0" err="1"/>
              <a:t>Speidel</a:t>
            </a:r>
            <a:r>
              <a:rPr lang="en-US" dirty="0"/>
              <a:t> anointed Doc as “The Man Who Invented Seattle.” Upon arrival, Chief Seattle suggested that Doc settle in the tiny village of </a:t>
            </a:r>
            <a:r>
              <a:rPr lang="en-US" dirty="0" err="1"/>
              <a:t>Duwamps</a:t>
            </a:r>
            <a:r>
              <a:rPr lang="en-US" dirty="0"/>
              <a:t> (Seattle's original name). Maynard ultimately urged the town after Chief Seattle. Doc was known for clashing a lot with Arthur Denny, a more conservative and harsh pioneer. In the long run, Maynard had claimed land near modern day Pioneer Square where he stayed until he died.</a:t>
            </a:r>
            <a:br>
              <a:rPr lang="en-US" dirty="0"/>
            </a:br>
            <a:endParaRPr lang="en-US" dirty="0"/>
          </a:p>
        </p:txBody>
      </p:sp>
      <p:pic>
        <p:nvPicPr>
          <p:cNvPr id="17410" name="Picture 2" descr="https://lh3.googleusercontent.com/NR3SDsF6sYNHZ1gGYEdJy1bPdlA7Ei24lZ-WVJBMrAGlb0KT1Ns3rVPgQ91M3-UmBV0B1rorgzjfE8zRKgvlC32BvAnRlLUTPWwzO-cZMIa6CXHa93L9v9eTBmUiz2FqbIBYZfJO1l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827431" y="448469"/>
            <a:ext cx="3526369" cy="529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523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Doc Maynard was no fool, and he got into the trade of being a merchant. He quickly made a lot of money, bought supplies for cheap, and sold them even cheaper in bulk. He was of sorts a Pioneers Costco. People loved that he had cheap goods, but as always, his rivalry was very salty that he was getting all the money and they weren't making anything. </a:t>
            </a:r>
            <a:br>
              <a:rPr lang="en-US" dirty="0"/>
            </a:br>
            <a:endParaRPr lang="en-US" dirty="0"/>
          </a:p>
        </p:txBody>
      </p:sp>
    </p:spTree>
    <p:extLst>
      <p:ext uri="{BB962C8B-B14F-4D97-AF65-F5344CB8AC3E}">
        <p14:creationId xmlns:p14="http://schemas.microsoft.com/office/powerpoint/2010/main" val="199041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Maynard helped found the West Seattle area, such as </a:t>
            </a:r>
            <a:r>
              <a:rPr lang="en-US" dirty="0" err="1"/>
              <a:t>Alki</a:t>
            </a:r>
            <a:r>
              <a:rPr lang="en-US" dirty="0"/>
              <a:t>, he served on an early version of a chamber of commerce, and he even founded King County.  He took office as a justice of peace, and had the power to decide on small disputes, marry people. He was known for being very good friends with the Chief, despite Doc being an alcoholic. After Washington gained statehood, he went to Mukilteo, WA to witness the signing of a Treaty. In the end, the Battle of Seattle commenced. </a:t>
            </a:r>
          </a:p>
          <a:p>
            <a:r>
              <a:rPr lang="en-US" dirty="0"/>
              <a:t/>
            </a:r>
            <a:br>
              <a:rPr lang="en-US" dirty="0"/>
            </a:br>
            <a:endParaRPr lang="en-US" dirty="0"/>
          </a:p>
        </p:txBody>
      </p:sp>
    </p:spTree>
    <p:extLst>
      <p:ext uri="{BB962C8B-B14F-4D97-AF65-F5344CB8AC3E}">
        <p14:creationId xmlns:p14="http://schemas.microsoft.com/office/powerpoint/2010/main" val="3400762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Carson Boren-Recluse</a:t>
            </a:r>
          </a:p>
        </p:txBody>
      </p:sp>
      <p:pic>
        <p:nvPicPr>
          <p:cNvPr id="2054" name="Picture 6" descr="https://lh6.googleusercontent.com/Z78P-AW_ZdsrC0nKeoMnmwwn60LHK_ieGJzBqSeBHARJSTo2ya19VY5X5YcQagUjturnCg0PwV6JQpebxyIrL1ZKKRI60dBHTFA6LJyeMDHwlQ3j7G-4T30GgGagrg125YmU"/>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458244" y="2790825"/>
            <a:ext cx="2247900" cy="26479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p:txBody>
          <a:bodyPr/>
          <a:lstStyle/>
          <a:p>
            <a:r>
              <a:rPr lang="en-US" dirty="0"/>
              <a:t>Carson Boren was unhappy at home so he sold his land in Seattle and moved into the forest to hunt.</a:t>
            </a:r>
          </a:p>
        </p:txBody>
      </p:sp>
    </p:spTree>
    <p:extLst>
      <p:ext uri="{BB962C8B-B14F-4D97-AF65-F5344CB8AC3E}">
        <p14:creationId xmlns:p14="http://schemas.microsoft.com/office/powerpoint/2010/main" val="1126879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RIP Doc Maynard</a:t>
            </a:r>
            <a:endParaRPr lang="en-US" dirty="0"/>
          </a:p>
        </p:txBody>
      </p:sp>
      <p:sp>
        <p:nvSpPr>
          <p:cNvPr id="3" name="Content Placeholder 2"/>
          <p:cNvSpPr>
            <a:spLocks noGrp="1"/>
          </p:cNvSpPr>
          <p:nvPr>
            <p:ph idx="1"/>
          </p:nvPr>
        </p:nvSpPr>
        <p:spPr/>
        <p:txBody>
          <a:bodyPr/>
          <a:lstStyle/>
          <a:p>
            <a:r>
              <a:rPr lang="en-US" dirty="0"/>
              <a:t>Doc Maynard died on march 13th, 1873. His funeral was the largest one </a:t>
            </a:r>
            <a:r>
              <a:rPr lang="en-US" dirty="0" err="1"/>
              <a:t>seattle</a:t>
            </a:r>
            <a:r>
              <a:rPr lang="en-US" dirty="0"/>
              <a:t> has ever held and known.</a:t>
            </a:r>
            <a:br>
              <a:rPr lang="en-US" dirty="0"/>
            </a:br>
            <a:endParaRPr lang="en-US" dirty="0"/>
          </a:p>
        </p:txBody>
      </p:sp>
    </p:spTree>
    <p:extLst>
      <p:ext uri="{BB962C8B-B14F-4D97-AF65-F5344CB8AC3E}">
        <p14:creationId xmlns:p14="http://schemas.microsoft.com/office/powerpoint/2010/main" val="3778516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Charles c. terry</a:t>
            </a:r>
            <a:endParaRPr lang="en-US" dirty="0"/>
          </a:p>
        </p:txBody>
      </p:sp>
      <p:sp>
        <p:nvSpPr>
          <p:cNvPr id="5" name="Subtitle 4"/>
          <p:cNvSpPr>
            <a:spLocks noGrp="1"/>
          </p:cNvSpPr>
          <p:nvPr>
            <p:ph type="subTitle" idx="1"/>
          </p:nvPr>
        </p:nvSpPr>
        <p:spPr/>
        <p:txBody>
          <a:bodyPr/>
          <a:lstStyle/>
          <a:p>
            <a:r>
              <a:rPr lang="en-US" dirty="0" smtClean="0"/>
              <a:t>Aaron and Evan </a:t>
            </a:r>
            <a:endParaRPr lang="en-US" dirty="0"/>
          </a:p>
        </p:txBody>
      </p:sp>
    </p:spTree>
    <p:extLst>
      <p:ext uri="{BB962C8B-B14F-4D97-AF65-F5344CB8AC3E}">
        <p14:creationId xmlns:p14="http://schemas.microsoft.com/office/powerpoint/2010/main" val="2668667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Charles terry </a:t>
            </a:r>
            <a:endParaRPr lang="en-US" dirty="0"/>
          </a:p>
        </p:txBody>
      </p:sp>
      <p:sp>
        <p:nvSpPr>
          <p:cNvPr id="4" name="Rectangle 1"/>
          <p:cNvSpPr>
            <a:spLocks noGrp="1" noChangeArrowheads="1"/>
          </p:cNvSpPr>
          <p:nvPr>
            <p:ph idx="1"/>
          </p:nvPr>
        </p:nvSpPr>
        <p:spPr bwMode="auto">
          <a:xfrm>
            <a:off x="1202919" y="1960366"/>
            <a:ext cx="9916838"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0" b="0" i="0" u="none" strike="noStrike" cap="none" normalizeH="0" baseline="0" dirty="0" smtClean="0">
                <a:ln>
                  <a:noFill/>
                </a:ln>
                <a:solidFill>
                  <a:srgbClr val="FFD966"/>
                </a:solidFill>
                <a:effectLst/>
                <a:latin typeface="Average"/>
              </a:rPr>
              <a:t>One of Seattle’s first trustees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0" b="0" i="0" u="none" strike="noStrike" cap="none" normalizeH="0" baseline="0" dirty="0" smtClean="0">
                <a:ln>
                  <a:noFill/>
                </a:ln>
                <a:solidFill>
                  <a:srgbClr val="FFD966"/>
                </a:solidFill>
                <a:effectLst/>
                <a:latin typeface="Average"/>
              </a:rPr>
              <a:t>One of the richest men in Seattle in the 1850s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0" b="0" i="0" u="none" strike="noStrike" cap="none" normalizeH="0" baseline="0" dirty="0" smtClean="0">
                <a:ln>
                  <a:noFill/>
                </a:ln>
                <a:solidFill>
                  <a:srgbClr val="FFD966"/>
                </a:solidFill>
                <a:effectLst/>
                <a:latin typeface="Average"/>
              </a:rPr>
              <a:t>Has a street named after him in downtown Seattle</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rPr>
              <a:t/>
            </a:r>
            <a:br>
              <a:rPr kumimoji="0" lang="en-US" altLang="en-US" sz="2000" b="0" i="0" u="none" strike="noStrike" cap="none" normalizeH="0" baseline="0" dirty="0" smtClean="0">
                <a:ln>
                  <a:noFill/>
                </a:ln>
                <a:solidFill>
                  <a:schemeClr val="tx1"/>
                </a:solidFill>
                <a:effectLst/>
                <a:latin typeface="Arial" panose="020B0604020202020204" pitchFamily="34" charset="0"/>
              </a:rPr>
            </a:b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103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Rectangle 1"/>
          <p:cNvSpPr>
            <a:spLocks noGrp="1" noChangeArrowheads="1"/>
          </p:cNvSpPr>
          <p:nvPr>
            <p:ph idx="1"/>
          </p:nvPr>
        </p:nvSpPr>
        <p:spPr bwMode="auto">
          <a:xfrm>
            <a:off x="1202919" y="2175808"/>
            <a:ext cx="10439352"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FFD966"/>
                </a:solidFill>
                <a:effectLst/>
                <a:latin typeface="Average"/>
              </a:rPr>
              <a:t>Born in 1830 in Waterville, New York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FFD966"/>
                </a:solidFill>
                <a:effectLst/>
                <a:latin typeface="Average"/>
              </a:rPr>
              <a:t>Moves to the Pacific Northwest after attempting to find gold in California in 1849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FFD966"/>
                </a:solidFill>
                <a:effectLst/>
                <a:latin typeface="Average"/>
              </a:rPr>
              <a:t>Settles in </a:t>
            </a:r>
            <a:r>
              <a:rPr kumimoji="0" lang="en-US" altLang="en-US" sz="2400" b="0" i="0" u="none" strike="noStrike" cap="none" normalizeH="0" baseline="0" dirty="0" err="1" smtClean="0">
                <a:ln>
                  <a:noFill/>
                </a:ln>
                <a:solidFill>
                  <a:srgbClr val="FFD966"/>
                </a:solidFill>
                <a:effectLst/>
                <a:latin typeface="Average"/>
              </a:rPr>
              <a:t>Alki</a:t>
            </a:r>
            <a:r>
              <a:rPr kumimoji="0" lang="en-US" altLang="en-US" sz="2400" b="0" i="0" u="none" strike="noStrike" cap="none" normalizeH="0" baseline="0" dirty="0" smtClean="0">
                <a:ln>
                  <a:noFill/>
                </a:ln>
                <a:solidFill>
                  <a:srgbClr val="FFD966"/>
                </a:solidFill>
                <a:effectLst/>
                <a:latin typeface="Average"/>
              </a:rPr>
              <a:t> (West Seattle) with his brother in 1852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FFD966"/>
                </a:solidFill>
                <a:effectLst/>
                <a:latin typeface="Average"/>
              </a:rPr>
              <a:t>Marries Mary Jane Russell in 1856</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FFD966"/>
                </a:solidFill>
                <a:effectLst/>
                <a:latin typeface="Average"/>
              </a:rPr>
              <a:t>Built a home for his wife on 3rd Ave and James St.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FFD966"/>
                </a:solidFill>
                <a:effectLst/>
                <a:latin typeface="Average"/>
              </a:rPr>
              <a:t>Became one of Seattle’s first town trustees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FFD966"/>
                </a:solidFill>
                <a:effectLst/>
                <a:latin typeface="Average"/>
              </a:rPr>
              <a:t>Died in 1867 at the age of 37 (Tuberculosis)</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5214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he significant </a:t>
            </a:r>
            <a:endParaRPr lang="en-US" dirty="0"/>
          </a:p>
        </p:txBody>
      </p:sp>
      <p:sp>
        <p:nvSpPr>
          <p:cNvPr id="3" name="Content Placeholder 2"/>
          <p:cNvSpPr>
            <a:spLocks noGrp="1"/>
          </p:cNvSpPr>
          <p:nvPr>
            <p:ph idx="1"/>
          </p:nvPr>
        </p:nvSpPr>
        <p:spPr/>
        <p:txBody>
          <a:bodyPr/>
          <a:lstStyle/>
          <a:p>
            <a:r>
              <a:rPr lang="en-US" sz="4400" dirty="0"/>
              <a:t>He offered 10 acres of land to build the university of </a:t>
            </a:r>
            <a:r>
              <a:rPr lang="en-US" sz="4400" dirty="0" err="1"/>
              <a:t>washington</a:t>
            </a:r>
            <a:r>
              <a:rPr lang="en-US" sz="4400" dirty="0"/>
              <a:t>. Also he was one of </a:t>
            </a:r>
            <a:r>
              <a:rPr lang="en-US" sz="4400" dirty="0" err="1"/>
              <a:t>seattle's</a:t>
            </a:r>
            <a:r>
              <a:rPr lang="en-US" sz="4400" dirty="0"/>
              <a:t> first trustees , he built the first bakery and built the first cracker mill. </a:t>
            </a:r>
            <a:r>
              <a:rPr lang="en-US" dirty="0"/>
              <a:t/>
            </a:r>
            <a:br>
              <a:rPr lang="en-US" dirty="0"/>
            </a:br>
            <a:endParaRPr lang="en-US" dirty="0"/>
          </a:p>
        </p:txBody>
      </p:sp>
    </p:spTree>
    <p:extLst>
      <p:ext uri="{BB962C8B-B14F-4D97-AF65-F5344CB8AC3E}">
        <p14:creationId xmlns:p14="http://schemas.microsoft.com/office/powerpoint/2010/main" val="1046114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 </a:t>
            </a:r>
            <a:endParaRPr lang="en-US" dirty="0"/>
          </a:p>
        </p:txBody>
      </p:sp>
      <p:sp>
        <p:nvSpPr>
          <p:cNvPr id="3" name="Content Placeholder 2"/>
          <p:cNvSpPr>
            <a:spLocks noGrp="1"/>
          </p:cNvSpPr>
          <p:nvPr>
            <p:ph idx="1"/>
          </p:nvPr>
        </p:nvSpPr>
        <p:spPr/>
        <p:txBody>
          <a:bodyPr/>
          <a:lstStyle/>
          <a:p>
            <a:r>
              <a:rPr lang="en-US" dirty="0"/>
              <a:t>Scott, Regina. "Pioneer Legends: Charles Terry." </a:t>
            </a:r>
            <a:r>
              <a:rPr lang="en-US" i="1" dirty="0"/>
              <a:t>Nineteen Teen:</a:t>
            </a:r>
            <a:r>
              <a:rPr lang="en-US" dirty="0"/>
              <a:t>. Nineteen , 01 Jan. 1970. Web. 28 Oct. 2016.</a:t>
            </a:r>
            <a:br>
              <a:rPr lang="en-US" dirty="0"/>
            </a:br>
            <a:endParaRPr lang="en-US" dirty="0"/>
          </a:p>
        </p:txBody>
      </p:sp>
    </p:spTree>
    <p:extLst>
      <p:ext uri="{BB962C8B-B14F-4D97-AF65-F5344CB8AC3E}">
        <p14:creationId xmlns:p14="http://schemas.microsoft.com/office/powerpoint/2010/main" val="295403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Chief </a:t>
            </a:r>
            <a:r>
              <a:rPr lang="en-US" dirty="0" err="1" smtClean="0"/>
              <a:t>sealth</a:t>
            </a:r>
            <a:endParaRPr lang="en-US" dirty="0"/>
          </a:p>
        </p:txBody>
      </p:sp>
      <p:sp>
        <p:nvSpPr>
          <p:cNvPr id="5" name="Subtitle 4"/>
          <p:cNvSpPr>
            <a:spLocks noGrp="1"/>
          </p:cNvSpPr>
          <p:nvPr>
            <p:ph type="subTitle" idx="1"/>
          </p:nvPr>
        </p:nvSpPr>
        <p:spPr/>
        <p:txBody>
          <a:bodyPr/>
          <a:lstStyle/>
          <a:p>
            <a:r>
              <a:rPr lang="en-US" dirty="0" smtClean="0"/>
              <a:t>Noah and </a:t>
            </a:r>
            <a:r>
              <a:rPr lang="en-US" dirty="0" err="1" smtClean="0"/>
              <a:t>Navik</a:t>
            </a:r>
            <a:r>
              <a:rPr lang="en-US" dirty="0" smtClean="0"/>
              <a:t> </a:t>
            </a:r>
            <a:endParaRPr lang="en-US" dirty="0"/>
          </a:p>
        </p:txBody>
      </p:sp>
    </p:spTree>
    <p:extLst>
      <p:ext uri="{BB962C8B-B14F-4D97-AF65-F5344CB8AC3E}">
        <p14:creationId xmlns:p14="http://schemas.microsoft.com/office/powerpoint/2010/main" val="1971148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a:t>
            </a:r>
            <a:endParaRPr lang="en-US" dirty="0"/>
          </a:p>
        </p:txBody>
      </p:sp>
      <p:sp>
        <p:nvSpPr>
          <p:cNvPr id="4" name="Rectangle 1"/>
          <p:cNvSpPr>
            <a:spLocks noGrp="1" noChangeArrowheads="1"/>
          </p:cNvSpPr>
          <p:nvPr>
            <p:ph idx="1"/>
          </p:nvPr>
        </p:nvSpPr>
        <p:spPr bwMode="auto">
          <a:xfrm>
            <a:off x="533446" y="2468196"/>
            <a:ext cx="10145439"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rgbClr val="000000"/>
                </a:solidFill>
                <a:effectLst/>
                <a:latin typeface="Open Sans"/>
              </a:rPr>
              <a:t>Born in 1786 in the Old-Man village in Suquamish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rgbClr val="000000"/>
                </a:solidFill>
                <a:effectLst/>
                <a:latin typeface="Open Sans"/>
              </a:rPr>
              <a:t>Became a chief after he saved his tribe from a sneak attack by the upper tribal forces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rgbClr val="000000"/>
                </a:solidFill>
                <a:effectLst/>
                <a:latin typeface="Open Sans"/>
              </a:rPr>
              <a:t>He watched as the white people began to migrate into the Pacific Northwest</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3026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people</a:t>
            </a:r>
            <a:endParaRPr lang="en-US" dirty="0"/>
          </a:p>
        </p:txBody>
      </p:sp>
      <p:sp>
        <p:nvSpPr>
          <p:cNvPr id="4" name="Rectangle 1"/>
          <p:cNvSpPr>
            <a:spLocks noGrp="1" noChangeArrowheads="1"/>
          </p:cNvSpPr>
          <p:nvPr>
            <p:ph idx="1"/>
          </p:nvPr>
        </p:nvSpPr>
        <p:spPr bwMode="auto">
          <a:xfrm>
            <a:off x="1202919" y="1929587"/>
            <a:ext cx="1012911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rgbClr val="000000"/>
                </a:solidFill>
                <a:effectLst/>
                <a:latin typeface="Open Sans"/>
              </a:rPr>
              <a:t>“Chief Seattle signed the 1855 Treaty of Point Elliott with the U.S., agreeing to live on the Port Madison Indian Reservation and give up title to the remainder of Suquamish lands”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rgbClr val="000000"/>
                </a:solidFill>
                <a:effectLst/>
                <a:latin typeface="Open Sans"/>
              </a:rPr>
              <a:t>Some of the tribes didn’t like the treaties and went to war with the Whites (Battle of Seattle)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dirty="0" smtClean="0">
                <a:ln>
                  <a:noFill/>
                </a:ln>
                <a:solidFill>
                  <a:srgbClr val="000000"/>
                </a:solidFill>
                <a:effectLst/>
                <a:latin typeface="Open Sans"/>
              </a:rPr>
              <a:t>He stayed out of the battle and chose not to take sides</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867839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 life</a:t>
            </a:r>
            <a:endParaRPr lang="en-US" dirty="0"/>
          </a:p>
        </p:txBody>
      </p:sp>
      <p:sp>
        <p:nvSpPr>
          <p:cNvPr id="4" name="Rectangle 1"/>
          <p:cNvSpPr>
            <a:spLocks noGrp="1" noChangeArrowheads="1"/>
          </p:cNvSpPr>
          <p:nvPr>
            <p:ph sz="half" idx="1"/>
          </p:nvPr>
        </p:nvSpPr>
        <p:spPr bwMode="auto">
          <a:xfrm>
            <a:off x="1205344" y="1852642"/>
            <a:ext cx="475488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000000"/>
                </a:solidFill>
                <a:effectLst/>
                <a:latin typeface="Open Sans"/>
              </a:rPr>
              <a:t>“For this action, other acts of kindness and long friendships with early Seattle residents, the founders of the city named the settlement after Chief Seattle.”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000000"/>
                </a:solidFill>
                <a:effectLst/>
                <a:latin typeface="Open Sans"/>
              </a:rPr>
              <a:t>Gave a famous speech to the people of Seattle about the preservation of the land and respect of the Native lands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000000"/>
                </a:solidFill>
                <a:effectLst/>
                <a:latin typeface="Open Sans"/>
              </a:rPr>
              <a:t>Died in 1866 </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123" name="Picture 3" descr="220px-Chief_seattl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60469" y="2505075"/>
            <a:ext cx="209550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915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the Bay</a:t>
            </a:r>
            <a:endParaRPr lang="en-US" dirty="0"/>
          </a:p>
        </p:txBody>
      </p:sp>
      <p:sp>
        <p:nvSpPr>
          <p:cNvPr id="3" name="Content Placeholder 2"/>
          <p:cNvSpPr>
            <a:spLocks noGrp="1"/>
          </p:cNvSpPr>
          <p:nvPr>
            <p:ph sz="half" idx="1"/>
          </p:nvPr>
        </p:nvSpPr>
        <p:spPr/>
        <p:txBody>
          <a:bodyPr/>
          <a:lstStyle/>
          <a:p>
            <a:r>
              <a:rPr lang="en-US" dirty="0"/>
              <a:t>Carson Boren, along with Bell and Arthur and David Denny, canoed into the Elliott Bay to check the depth. They found it was deep enough to be a Harbor so they decided to establish Seattle there.</a:t>
            </a:r>
          </a:p>
        </p:txBody>
      </p:sp>
      <p:pic>
        <p:nvPicPr>
          <p:cNvPr id="3074" name="Picture 2" descr="https://lh5.googleusercontent.com/G4KG_5ZdNt1G1Wupw2x1UhlzECfoYCUU3bOAUK-PdRJc8Zy_zLdiLWe7MZCVtxr5qRkZ96i2eZsXc5cQwAd40Lzl30vwc7GOhEd6cSrE7VsmGNFmbkoLDWrIFZYlGxqiZc-U"/>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230938" y="2327085"/>
            <a:ext cx="4754562" cy="3575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5428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“Modern” times</a:t>
            </a:r>
            <a:endParaRPr lang="en-US" dirty="0"/>
          </a:p>
        </p:txBody>
      </p:sp>
      <p:sp>
        <p:nvSpPr>
          <p:cNvPr id="7" name="Rectangle 1"/>
          <p:cNvSpPr>
            <a:spLocks noGrp="1" noChangeArrowheads="1"/>
          </p:cNvSpPr>
          <p:nvPr>
            <p:ph idx="1"/>
          </p:nvPr>
        </p:nvSpPr>
        <p:spPr bwMode="auto">
          <a:xfrm>
            <a:off x="1202918" y="2406640"/>
            <a:ext cx="1006379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000000"/>
                </a:solidFill>
                <a:effectLst/>
                <a:latin typeface="Open Sans"/>
              </a:rPr>
              <a:t>“Seattle died before the federal government enacted “Americanization” policies intended to assimilate the Suquamish into the larger society and eliminate tribal governance thereby relieving the U.S. of their treaty commitments.”</a:t>
            </a:r>
            <a:endParaRPr kumimoji="0" lang="en-US" altLang="en-US" sz="8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000000"/>
                </a:solidFill>
                <a:effectLst/>
                <a:latin typeface="Open Sans"/>
              </a:rPr>
              <a:t>Land Break up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000000"/>
                </a:solidFill>
                <a:effectLst/>
                <a:latin typeface="Open Sans"/>
              </a:rPr>
              <a:t>Boarding School</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rgbClr val="000000"/>
                </a:solidFill>
                <a:effectLst/>
                <a:latin typeface="Open Sans"/>
              </a:rPr>
              <a:t>Land Sale</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962068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lstStyle/>
          <a:p>
            <a:r>
              <a:rPr lang="en-US" sz="4000" dirty="0"/>
              <a:t>"The Suquamish Tribe - People of Chief Seattle." The Suquamish Tribe - People of Chief Seattle. </a:t>
            </a:r>
            <a:r>
              <a:rPr lang="en-US" sz="4000" dirty="0" err="1"/>
              <a:t>N.p</a:t>
            </a:r>
            <a:r>
              <a:rPr lang="en-US" sz="4000" dirty="0"/>
              <a:t>., </a:t>
            </a:r>
            <a:r>
              <a:rPr lang="en-US" sz="4000" dirty="0" err="1"/>
              <a:t>n.d.</a:t>
            </a:r>
            <a:r>
              <a:rPr lang="en-US" sz="4000" dirty="0"/>
              <a:t> Web. 31 Oct. 2016.</a:t>
            </a:r>
            <a:r>
              <a:rPr lang="en-US" dirty="0"/>
              <a:t/>
            </a:r>
            <a:br>
              <a:rPr lang="en-US" dirty="0"/>
            </a:br>
            <a:endParaRPr lang="en-US" dirty="0"/>
          </a:p>
        </p:txBody>
      </p:sp>
    </p:spTree>
    <p:extLst>
      <p:ext uri="{BB962C8B-B14F-4D97-AF65-F5344CB8AC3E}">
        <p14:creationId xmlns:p14="http://schemas.microsoft.com/office/powerpoint/2010/main" val="11481360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Dexter </a:t>
            </a:r>
            <a:r>
              <a:rPr lang="en-US" dirty="0" err="1" smtClean="0"/>
              <a:t>horton</a:t>
            </a:r>
            <a:endParaRPr lang="en-US" dirty="0"/>
          </a:p>
        </p:txBody>
      </p:sp>
      <p:sp>
        <p:nvSpPr>
          <p:cNvPr id="5" name="Subtitle 4"/>
          <p:cNvSpPr>
            <a:spLocks noGrp="1"/>
          </p:cNvSpPr>
          <p:nvPr>
            <p:ph type="subTitle" idx="1"/>
          </p:nvPr>
        </p:nvSpPr>
        <p:spPr/>
        <p:txBody>
          <a:bodyPr/>
          <a:lstStyle/>
          <a:p>
            <a:r>
              <a:rPr lang="en-US" dirty="0" smtClean="0"/>
              <a:t>Daylen and Kyle</a:t>
            </a:r>
            <a:endParaRPr lang="en-US" dirty="0"/>
          </a:p>
        </p:txBody>
      </p:sp>
    </p:spTree>
    <p:extLst>
      <p:ext uri="{BB962C8B-B14F-4D97-AF65-F5344CB8AC3E}">
        <p14:creationId xmlns:p14="http://schemas.microsoft.com/office/powerpoint/2010/main" val="1918438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a:t>Illinois-raised Dexter Horton arrived in Seattle in 1853 as a member of what was called the "Bethel Party" (or Bethel Company), Seattle's second covered-wagon expedition. Horton worked in Henry </a:t>
            </a:r>
            <a:r>
              <a:rPr lang="en-US" dirty="0" err="1"/>
              <a:t>Yesler's</a:t>
            </a:r>
            <a:r>
              <a:rPr lang="en-US" dirty="0"/>
              <a:t> mill, then started a general store at 1st Avenue and Washington Street where he looked after local workers' money, thereby becoming Seattle's first "banker." Eventually he founded the Dexter Horton Bank, forerunner of </a:t>
            </a:r>
            <a:r>
              <a:rPr lang="en-US" dirty="0" err="1"/>
              <a:t>SeaFirst</a:t>
            </a:r>
            <a:r>
              <a:rPr lang="en-US" dirty="0"/>
              <a:t> </a:t>
            </a:r>
            <a:r>
              <a:rPr lang="en-US" dirty="0" err="1"/>
              <a:t>Bank.On</a:t>
            </a:r>
            <a:r>
              <a:rPr lang="en-US" dirty="0"/>
              <a:t> July 23, 1855, Dexter Horton joined Judge Edward Lander, Carson Boren, Charles Plummer (?-1866) and others on an expedition to find the best Cascade Mountain pass. The party traveled to </a:t>
            </a:r>
            <a:r>
              <a:rPr lang="en-US" dirty="0" err="1"/>
              <a:t>Squak</a:t>
            </a:r>
            <a:r>
              <a:rPr lang="en-US" dirty="0"/>
              <a:t> (Issaquah), then to Snoqualmie Falls, where they divided into two </a:t>
            </a:r>
            <a:r>
              <a:rPr lang="en-US" dirty="0" err="1"/>
              <a:t>groups.Dexter</a:t>
            </a:r>
            <a:r>
              <a:rPr lang="en-US" dirty="0"/>
              <a:t> Horton and Arthur Denny entered the business of selling surplus stock from ships. </a:t>
            </a:r>
          </a:p>
        </p:txBody>
      </p:sp>
    </p:spTree>
    <p:extLst>
      <p:ext uri="{BB962C8B-B14F-4D97-AF65-F5344CB8AC3E}">
        <p14:creationId xmlns:p14="http://schemas.microsoft.com/office/powerpoint/2010/main" val="2709423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a:t>As his "banking" business grew, he acquired a small safe. He tagged each sack with the owner's name. After selling his Seattle business in 1866 to Henry A. Atkins -- later Seattle's first Mayor -- and William H. </a:t>
            </a:r>
            <a:r>
              <a:rPr lang="en-US" dirty="0" err="1"/>
              <a:t>Shoudy</a:t>
            </a:r>
            <a:r>
              <a:rPr lang="en-US" dirty="0"/>
              <a:t>, Horton moved to San Francisco to enter the brokerage business. In 1870, he returned to Seattle with a heavy steel safe and appropriate papers to establish a bank — the first in Seattle</a:t>
            </a:r>
          </a:p>
        </p:txBody>
      </p:sp>
    </p:spTree>
    <p:extLst>
      <p:ext uri="{BB962C8B-B14F-4D97-AF65-F5344CB8AC3E}">
        <p14:creationId xmlns:p14="http://schemas.microsoft.com/office/powerpoint/2010/main" val="209120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Dexter </a:t>
            </a:r>
            <a:r>
              <a:rPr lang="en-US" dirty="0" err="1" smtClean="0"/>
              <a:t>horton</a:t>
            </a:r>
            <a:r>
              <a:rPr lang="en-US" dirty="0" smtClean="0"/>
              <a:t> bank</a:t>
            </a:r>
            <a:endParaRPr lang="en-US" dirty="0"/>
          </a:p>
        </p:txBody>
      </p:sp>
      <p:sp>
        <p:nvSpPr>
          <p:cNvPr id="3" name="Content Placeholder 2"/>
          <p:cNvSpPr>
            <a:spLocks noGrp="1"/>
          </p:cNvSpPr>
          <p:nvPr>
            <p:ph idx="1"/>
          </p:nvPr>
        </p:nvSpPr>
        <p:spPr/>
        <p:txBody>
          <a:bodyPr/>
          <a:lstStyle/>
          <a:p>
            <a:r>
              <a:rPr lang="en-US" dirty="0"/>
              <a:t>The Dexter Horton Bank, with capital of $50,000, first occupied a one-story stone house at 1st Avenue S near Washington Street. It was no idle boast that this squat, solid building was "fireproof," because after Horton sold his businesses, that old edifice and a stone building next door survived Seattle's 1889 Great Fire. But in 1873, Horton built another one-story building on 2nd Avenue. He was the little town's banker for 18 years, the culmination of a 34-year business career. After he sold everything to a Portland, Oregon, firm, he turned to building downtown commercial buildings such as the once famous and modern "New York Block."</a:t>
            </a:r>
          </a:p>
        </p:txBody>
      </p:sp>
    </p:spTree>
    <p:extLst>
      <p:ext uri="{BB962C8B-B14F-4D97-AF65-F5344CB8AC3E}">
        <p14:creationId xmlns:p14="http://schemas.microsoft.com/office/powerpoint/2010/main" val="3946505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impact</a:t>
            </a:r>
            <a:endParaRPr lang="en-US"/>
          </a:p>
        </p:txBody>
      </p:sp>
      <p:sp>
        <p:nvSpPr>
          <p:cNvPr id="3" name="Content Placeholder 2"/>
          <p:cNvSpPr>
            <a:spLocks noGrp="1"/>
          </p:cNvSpPr>
          <p:nvPr>
            <p:ph idx="1"/>
          </p:nvPr>
        </p:nvSpPr>
        <p:spPr/>
        <p:txBody>
          <a:bodyPr/>
          <a:lstStyle/>
          <a:p>
            <a:r>
              <a:rPr lang="en-US" dirty="0"/>
              <a:t>Dexter Horton was the first </a:t>
            </a:r>
            <a:r>
              <a:rPr lang="en-US" dirty="0" err="1"/>
              <a:t>seattle</a:t>
            </a:r>
            <a:r>
              <a:rPr lang="en-US" dirty="0"/>
              <a:t> citizen to manage the money of the small amount of people in </a:t>
            </a:r>
            <a:r>
              <a:rPr lang="en-US" dirty="0" err="1"/>
              <a:t>seattle</a:t>
            </a:r>
            <a:r>
              <a:rPr lang="en-US" dirty="0"/>
              <a:t>. He worked heavily with natives and also with the immigrants to establish a booming banking business that's still thriving today.</a:t>
            </a:r>
          </a:p>
        </p:txBody>
      </p:sp>
    </p:spTree>
    <p:extLst>
      <p:ext uri="{BB962C8B-B14F-4D97-AF65-F5344CB8AC3E}">
        <p14:creationId xmlns:p14="http://schemas.microsoft.com/office/powerpoint/2010/main" val="3335025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Maples</a:t>
            </a:r>
            <a:endParaRPr lang="en-US" dirty="0"/>
          </a:p>
        </p:txBody>
      </p:sp>
      <p:sp>
        <p:nvSpPr>
          <p:cNvPr id="5" name="Subtitle 4"/>
          <p:cNvSpPr>
            <a:spLocks noGrp="1"/>
          </p:cNvSpPr>
          <p:nvPr>
            <p:ph type="subTitle" idx="1"/>
          </p:nvPr>
        </p:nvSpPr>
        <p:spPr/>
        <p:txBody>
          <a:bodyPr/>
          <a:lstStyle/>
          <a:p>
            <a:r>
              <a:rPr lang="en-US" dirty="0" smtClean="0"/>
              <a:t>Keara, Kaylee, Hollie, Jai </a:t>
            </a:r>
            <a:endParaRPr lang="en-US" dirty="0"/>
          </a:p>
        </p:txBody>
      </p:sp>
    </p:spTree>
    <p:extLst>
      <p:ext uri="{BB962C8B-B14F-4D97-AF65-F5344CB8AC3E}">
        <p14:creationId xmlns:p14="http://schemas.microsoft.com/office/powerpoint/2010/main" val="878503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a:t>
            </a:r>
            <a:endParaRPr lang="en-US" dirty="0"/>
          </a:p>
        </p:txBody>
      </p:sp>
      <p:sp>
        <p:nvSpPr>
          <p:cNvPr id="3" name="Content Placeholder 2"/>
          <p:cNvSpPr>
            <a:spLocks noGrp="1"/>
          </p:cNvSpPr>
          <p:nvPr>
            <p:ph idx="1"/>
          </p:nvPr>
        </p:nvSpPr>
        <p:spPr/>
        <p:txBody>
          <a:bodyPr/>
          <a:lstStyle/>
          <a:p>
            <a:r>
              <a:rPr lang="en-US" dirty="0"/>
              <a:t>In 1851, Luther M. Collins, Henry Van </a:t>
            </a:r>
            <a:r>
              <a:rPr lang="en-US" dirty="0" err="1"/>
              <a:t>Asselt</a:t>
            </a:r>
            <a:r>
              <a:rPr lang="en-US" dirty="0"/>
              <a:t>, Jacob Maple (or </a:t>
            </a:r>
            <a:r>
              <a:rPr lang="en-US" dirty="0" err="1"/>
              <a:t>Mapel</a:t>
            </a:r>
            <a:r>
              <a:rPr lang="en-US" dirty="0"/>
              <a:t>) and his son Samuel Maple selected the first Donation Land claims within King County. The four settlers choose rich Duwamish River bottomland in what would later become Georgetown.</a:t>
            </a:r>
            <a:endParaRPr lang="en-US" dirty="0"/>
          </a:p>
          <a:p>
            <a:r>
              <a:rPr lang="en-US" dirty="0"/>
              <a:t>Later Eli Maple traveled west over the Oregon Trail and joined his father and</a:t>
            </a:r>
            <a:endParaRPr lang="en-US" dirty="0"/>
          </a:p>
          <a:p>
            <a:r>
              <a:rPr lang="en-US" dirty="0"/>
              <a:t>brother in October 1852. Fifty years later, Eli Maple published an </a:t>
            </a:r>
            <a:endParaRPr lang="en-US" dirty="0"/>
          </a:p>
          <a:p>
            <a:r>
              <a:rPr lang="en-US" dirty="0"/>
              <a:t>autobiographical account in a local newspaper in which he relates that </a:t>
            </a:r>
            <a:endParaRPr lang="en-US" dirty="0"/>
          </a:p>
          <a:p>
            <a:r>
              <a:rPr lang="en-US" dirty="0"/>
              <a:t>Collins, Van </a:t>
            </a:r>
            <a:r>
              <a:rPr lang="en-US" dirty="0" err="1"/>
              <a:t>Asselt</a:t>
            </a:r>
            <a:r>
              <a:rPr lang="en-US" dirty="0"/>
              <a:t>, and his father Jacob and brother Samuel "were the first </a:t>
            </a:r>
            <a:endParaRPr lang="en-US" dirty="0"/>
          </a:p>
          <a:p>
            <a:r>
              <a:rPr lang="en-US" dirty="0"/>
              <a:t>settlers who located here -- June 22, 1851."</a:t>
            </a:r>
            <a:endParaRPr lang="en-US" dirty="0"/>
          </a:p>
        </p:txBody>
      </p:sp>
    </p:spTree>
    <p:extLst>
      <p:ext uri="{BB962C8B-B14F-4D97-AF65-F5344CB8AC3E}">
        <p14:creationId xmlns:p14="http://schemas.microsoft.com/office/powerpoint/2010/main" val="498283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a:t>The Maple family founded a farming settlement on what is currently the Seattle neighborhood of Georgetown.</a:t>
            </a:r>
            <a:endParaRPr lang="en-US" dirty="0"/>
          </a:p>
          <a:p>
            <a:r>
              <a:rPr lang="en-US" dirty="0"/>
              <a:t>In March 1855, Samuel Maple stated in a Donation Land Claim filing that he arrived in Oregon Territory on July 1, 1851.  The Samuel Maple party included Jacob Maple and Luther Collins and perhaps Henry Van </a:t>
            </a:r>
            <a:r>
              <a:rPr lang="en-US" dirty="0" err="1"/>
              <a:t>Asselt</a:t>
            </a:r>
            <a:r>
              <a:rPr lang="en-US" dirty="0"/>
              <a:t>.</a:t>
            </a:r>
            <a:endParaRPr lang="en-US" dirty="0"/>
          </a:p>
          <a:p>
            <a:r>
              <a:rPr lang="en-US" dirty="0"/>
              <a:t>The Maple land claim was incorporated as the City of Georgetown in 1890 and was later annexed by the City of Seattle in 1910.</a:t>
            </a:r>
            <a:endParaRPr lang="en-US" dirty="0"/>
          </a:p>
        </p:txBody>
      </p:sp>
    </p:spTree>
    <p:extLst>
      <p:ext uri="{BB962C8B-B14F-4D97-AF65-F5344CB8AC3E}">
        <p14:creationId xmlns:p14="http://schemas.microsoft.com/office/powerpoint/2010/main" val="399465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u="sng" dirty="0">
                <a:hlinkClick r:id="rId2"/>
              </a:rPr>
              <a:t>https://www.geni.com/people/Carson-Boren/6000000017497635495</a:t>
            </a:r>
            <a:endParaRPr lang="en-US" b="0" dirty="0" smtClean="0">
              <a:effectLst/>
            </a:endParaRPr>
          </a:p>
          <a:p>
            <a:r>
              <a:rPr lang="en-US" dirty="0"/>
              <a:t>http://www.historylink.org/File/1936</a:t>
            </a:r>
          </a:p>
        </p:txBody>
      </p:sp>
    </p:spTree>
    <p:extLst>
      <p:ext uri="{BB962C8B-B14F-4D97-AF65-F5344CB8AC3E}">
        <p14:creationId xmlns:p14="http://schemas.microsoft.com/office/powerpoint/2010/main" val="10531041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cont.</a:t>
            </a:r>
            <a:endParaRPr lang="en-US" dirty="0"/>
          </a:p>
        </p:txBody>
      </p:sp>
      <p:sp>
        <p:nvSpPr>
          <p:cNvPr id="3" name="Content Placeholder 2"/>
          <p:cNvSpPr>
            <a:spLocks noGrp="1"/>
          </p:cNvSpPr>
          <p:nvPr>
            <p:ph idx="1"/>
          </p:nvPr>
        </p:nvSpPr>
        <p:spPr/>
        <p:txBody>
          <a:bodyPr/>
          <a:lstStyle/>
          <a:p>
            <a:pPr fontAlgn="base"/>
            <a:r>
              <a:rPr lang="en-US" dirty="0"/>
              <a:t>In 1889 the great fire of Seattle occurred and the city launched a massive rebuilding campaign </a:t>
            </a:r>
          </a:p>
          <a:p>
            <a:pPr fontAlgn="base"/>
            <a:r>
              <a:rPr lang="en-US" dirty="0"/>
              <a:t>After the fire incident, Skid Road and Pioneer Square were later built over the Maples lands and it became the center of Seattle. </a:t>
            </a:r>
          </a:p>
          <a:p>
            <a:pPr fontAlgn="base"/>
            <a:r>
              <a:rPr lang="en-US" dirty="0"/>
              <a:t>Later Seattle became America's most important point for travel to and from the Klondike and mining offices were centered in Pioneer Square. Though the area continued to grow through the 1920s, Pioneer Square suffered once Seattle's business core began moving northward.</a:t>
            </a:r>
          </a:p>
          <a:p>
            <a:endParaRPr lang="en-US" dirty="0"/>
          </a:p>
        </p:txBody>
      </p:sp>
    </p:spTree>
    <p:extLst>
      <p:ext uri="{BB962C8B-B14F-4D97-AF65-F5344CB8AC3E}">
        <p14:creationId xmlns:p14="http://schemas.microsoft.com/office/powerpoint/2010/main" val="3566171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3" name="Content Placeholder 2"/>
          <p:cNvSpPr>
            <a:spLocks noGrp="1"/>
          </p:cNvSpPr>
          <p:nvPr>
            <p:ph idx="1"/>
          </p:nvPr>
        </p:nvSpPr>
        <p:spPr/>
        <p:txBody>
          <a:bodyPr/>
          <a:lstStyle/>
          <a:p>
            <a:pPr fontAlgn="base"/>
            <a:r>
              <a:rPr lang="en-US" dirty="0"/>
              <a:t>Helped with the creation of Georgetown which is the oldest neighborhood in Seattle.</a:t>
            </a:r>
          </a:p>
          <a:p>
            <a:pPr fontAlgn="base"/>
            <a:r>
              <a:rPr lang="en-US" dirty="0"/>
              <a:t>Part of the group of the first white settlers in Seattle.</a:t>
            </a:r>
          </a:p>
          <a:p>
            <a:pPr fontAlgn="base"/>
            <a:r>
              <a:rPr lang="en-US" dirty="0"/>
              <a:t>Jacob and Samuel Maple filed claims on Beacon Hill to the north of Van </a:t>
            </a:r>
            <a:r>
              <a:rPr lang="en-US" dirty="0" err="1"/>
              <a:t>Asselt’s</a:t>
            </a:r>
            <a:r>
              <a:rPr lang="en-US" dirty="0"/>
              <a:t>. Beacon Hill was originally called “Maple Hill,”  </a:t>
            </a:r>
          </a:p>
          <a:p>
            <a:endParaRPr lang="en-US" dirty="0"/>
          </a:p>
        </p:txBody>
      </p:sp>
    </p:spTree>
    <p:extLst>
      <p:ext uri="{BB962C8B-B14F-4D97-AF65-F5344CB8AC3E}">
        <p14:creationId xmlns:p14="http://schemas.microsoft.com/office/powerpoint/2010/main" val="24907821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a:t>
            </a:r>
            <a:endParaRPr lang="en-US" dirty="0"/>
          </a:p>
        </p:txBody>
      </p:sp>
      <p:sp>
        <p:nvSpPr>
          <p:cNvPr id="3" name="Content Placeholder 2"/>
          <p:cNvSpPr>
            <a:spLocks noGrp="1"/>
          </p:cNvSpPr>
          <p:nvPr>
            <p:ph idx="1"/>
          </p:nvPr>
        </p:nvSpPr>
        <p:spPr/>
        <p:txBody>
          <a:bodyPr/>
          <a:lstStyle/>
          <a:p>
            <a:r>
              <a:rPr lang="en-US" dirty="0" err="1"/>
              <a:t>Buerge</a:t>
            </a:r>
            <a:r>
              <a:rPr lang="en-US" dirty="0"/>
              <a:t>, David. </a:t>
            </a:r>
            <a:r>
              <a:rPr lang="en-US" i="1" dirty="0"/>
              <a:t>Seattle in the 1880s.</a:t>
            </a:r>
            <a:r>
              <a:rPr lang="en-US" dirty="0"/>
              <a:t> Pages 107-115. Seattle: Historical Society of Seattle and King County, 1986.</a:t>
            </a:r>
            <a:endParaRPr lang="en-US" dirty="0"/>
          </a:p>
          <a:p>
            <a:r>
              <a:rPr lang="en-US" dirty="0"/>
              <a:t>Lange, By Greg. "HistoryLink.org." </a:t>
            </a:r>
            <a:r>
              <a:rPr lang="en-US" i="1" dirty="0"/>
              <a:t>Collins, Van </a:t>
            </a:r>
            <a:r>
              <a:rPr lang="en-US" i="1" dirty="0" err="1"/>
              <a:t>Asselt</a:t>
            </a:r>
            <a:r>
              <a:rPr lang="en-US" i="1" dirty="0"/>
              <a:t>, and Maple (or </a:t>
            </a:r>
            <a:r>
              <a:rPr lang="en-US" i="1" dirty="0" err="1"/>
              <a:t>Mapel</a:t>
            </a:r>
            <a:r>
              <a:rPr lang="en-US" i="1" dirty="0"/>
              <a:t>) Select First Donation Land Claims in King County on September 16, 1851. -</a:t>
            </a:r>
            <a:r>
              <a:rPr lang="en-US" dirty="0"/>
              <a:t>. </a:t>
            </a:r>
            <a:r>
              <a:rPr lang="en-US" dirty="0" err="1"/>
              <a:t>N.p</a:t>
            </a:r>
            <a:r>
              <a:rPr lang="en-US" dirty="0"/>
              <a:t>., </a:t>
            </a:r>
            <a:r>
              <a:rPr lang="en-US" dirty="0" err="1"/>
              <a:t>n.d.</a:t>
            </a:r>
            <a:r>
              <a:rPr lang="en-US" dirty="0"/>
              <a:t> Web. 01 Nov. 2016.</a:t>
            </a:r>
            <a:endParaRPr lang="en-US" dirty="0"/>
          </a:p>
          <a:p>
            <a:r>
              <a:rPr lang="en-US" dirty="0"/>
              <a:t>Morgan, Murray. </a:t>
            </a:r>
            <a:r>
              <a:rPr lang="en-US" i="1" dirty="0"/>
              <a:t>Skid Road: An Informal Portrait of Seattle.</a:t>
            </a:r>
            <a:r>
              <a:rPr lang="en-US" dirty="0"/>
              <a:t> Pages 131-142. Seattle and London: University of Washington Press, 1951.</a:t>
            </a:r>
            <a:endParaRPr lang="en-US" dirty="0"/>
          </a:p>
          <a:p>
            <a:r>
              <a:rPr lang="en-US" dirty="0"/>
              <a:t>"The Great Seattle Fire of 1889." </a:t>
            </a:r>
            <a:r>
              <a:rPr lang="en-US" i="1" dirty="0"/>
              <a:t>- </a:t>
            </a:r>
            <a:r>
              <a:rPr lang="en-US" i="1" dirty="0" err="1"/>
              <a:t>CityArchives</a:t>
            </a:r>
            <a:r>
              <a:rPr lang="en-US" dirty="0"/>
              <a:t>. </a:t>
            </a:r>
            <a:r>
              <a:rPr lang="en-US" dirty="0" err="1"/>
              <a:t>N.p</a:t>
            </a:r>
            <a:r>
              <a:rPr lang="en-US" dirty="0"/>
              <a:t>., </a:t>
            </a:r>
            <a:r>
              <a:rPr lang="en-US" dirty="0" err="1"/>
              <a:t>n.d.</a:t>
            </a:r>
            <a:r>
              <a:rPr lang="en-US" dirty="0"/>
              <a:t> Web. 01 Nov. 2016.</a:t>
            </a:r>
            <a:endParaRPr lang="en-US" dirty="0"/>
          </a:p>
          <a:p>
            <a:r>
              <a:rPr lang="en-US" dirty="0"/>
              <a:t>United States. National Park Service. "Pioneer Square-Skid Road Historic District--Seattle, Washington: A National Register of Historic Places Travel Itinerary." </a:t>
            </a:r>
            <a:r>
              <a:rPr lang="en-US" i="1" dirty="0"/>
              <a:t>National Parks Service</a:t>
            </a:r>
            <a:r>
              <a:rPr lang="en-US" dirty="0"/>
              <a:t>. U.S. Department of the Interior, </a:t>
            </a:r>
            <a:r>
              <a:rPr lang="en-US" dirty="0" err="1"/>
              <a:t>n.d.</a:t>
            </a:r>
            <a:r>
              <a:rPr lang="en-US" dirty="0"/>
              <a:t> Web. 01 Nov. </a:t>
            </a:r>
            <a:r>
              <a:rPr lang="en-US"/>
              <a:t>2016.</a:t>
            </a:r>
            <a:endParaRPr lang="en-US"/>
          </a:p>
        </p:txBody>
      </p:sp>
    </p:spTree>
    <p:extLst>
      <p:ext uri="{BB962C8B-B14F-4D97-AF65-F5344CB8AC3E}">
        <p14:creationId xmlns:p14="http://schemas.microsoft.com/office/powerpoint/2010/main" val="3246358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Founders Project</a:t>
            </a:r>
            <a:r>
              <a:rPr lang="en-US" b="0" dirty="0" smtClean="0">
                <a:effectLst/>
              </a:rPr>
              <a:t/>
            </a:r>
            <a:br>
              <a:rPr lang="en-US" b="0" dirty="0" smtClean="0">
                <a:effectLst/>
              </a:rPr>
            </a:br>
            <a:r>
              <a:rPr lang="en-US" dirty="0"/>
              <a:t>Elizabeth “Lizzie” Ordway</a:t>
            </a:r>
          </a:p>
        </p:txBody>
      </p:sp>
      <p:sp>
        <p:nvSpPr>
          <p:cNvPr id="5" name="Subtitle 4"/>
          <p:cNvSpPr>
            <a:spLocks noGrp="1"/>
          </p:cNvSpPr>
          <p:nvPr>
            <p:ph type="subTitle" idx="1"/>
          </p:nvPr>
        </p:nvSpPr>
        <p:spPr/>
        <p:txBody>
          <a:bodyPr/>
          <a:lstStyle/>
          <a:p>
            <a:r>
              <a:rPr lang="en-US" dirty="0" smtClean="0"/>
              <a:t>Tal, Makena, Leila, </a:t>
            </a:r>
            <a:r>
              <a:rPr lang="en-US" dirty="0" err="1" smtClean="0"/>
              <a:t>Parinita</a:t>
            </a:r>
            <a:endParaRPr lang="en-US" dirty="0"/>
          </a:p>
        </p:txBody>
      </p:sp>
    </p:spTree>
    <p:extLst>
      <p:ext uri="{BB962C8B-B14F-4D97-AF65-F5344CB8AC3E}">
        <p14:creationId xmlns:p14="http://schemas.microsoft.com/office/powerpoint/2010/main" val="3298196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Arrival in PNW</a:t>
            </a:r>
            <a:endParaRPr lang="en-US" dirty="0"/>
          </a:p>
        </p:txBody>
      </p:sp>
      <p:sp>
        <p:nvSpPr>
          <p:cNvPr id="3" name="Content Placeholder 2"/>
          <p:cNvSpPr>
            <a:spLocks noGrp="1"/>
          </p:cNvSpPr>
          <p:nvPr>
            <p:ph sz="half" idx="1"/>
          </p:nvPr>
        </p:nvSpPr>
        <p:spPr/>
        <p:txBody>
          <a:bodyPr>
            <a:normAutofit/>
          </a:bodyPr>
          <a:lstStyle/>
          <a:p>
            <a:pPr fontAlgn="base"/>
            <a:r>
              <a:rPr lang="en-US" dirty="0"/>
              <a:t>Arrived in Seattle in the company of Asa Mercer (new president of UW) and the “Mercer Girls” → 11 women </a:t>
            </a:r>
          </a:p>
          <a:p>
            <a:pPr fontAlgn="base"/>
            <a:r>
              <a:rPr lang="en-US" dirty="0"/>
              <a:t>All the Mercer Girls married except for Lizzie</a:t>
            </a:r>
          </a:p>
          <a:p>
            <a:pPr lvl="1" fontAlgn="base"/>
            <a:r>
              <a:rPr lang="en-US" dirty="0"/>
              <a:t>She refused to </a:t>
            </a:r>
            <a:endParaRPr lang="en-US" dirty="0" smtClean="0"/>
          </a:p>
          <a:p>
            <a:pPr fontAlgn="base"/>
            <a:r>
              <a:rPr lang="en-US" dirty="0"/>
              <a:t>Instead she preferred to “carry education to young Puget Sounders” </a:t>
            </a:r>
          </a:p>
          <a:p>
            <a:pPr fontAlgn="base"/>
            <a:r>
              <a:rPr lang="en-US" dirty="0"/>
              <a:t>Lizzie Ordway became Washington’s first “career woman</a:t>
            </a:r>
            <a:r>
              <a:rPr lang="en-US" dirty="0" smtClean="0"/>
              <a:t>”</a:t>
            </a:r>
          </a:p>
          <a:p>
            <a:pPr fontAlgn="base"/>
            <a:endParaRPr lang="en-US" dirty="0"/>
          </a:p>
          <a:p>
            <a:pPr fontAlgn="base"/>
            <a:endParaRPr lang="en-US" dirty="0"/>
          </a:p>
          <a:p>
            <a:pPr lvl="1" fontAlgn="base"/>
            <a:endParaRPr lang="en-US" dirty="0"/>
          </a:p>
          <a:p>
            <a:endParaRPr lang="en-US" dirty="0"/>
          </a:p>
        </p:txBody>
      </p:sp>
      <p:pic>
        <p:nvPicPr>
          <p:cNvPr id="4100" name="Picture 4" descr="https://lh4.googleusercontent.com/bYkgv_XAid26wAv_OanLAvDkgD5k6o1RBhmjaZJc3ua5ar6jycsD1A3M_G4FbG7IWvvN_SrkAzyABSV_B4XzYRAF2tS6_zrtrJOWxzNmS3w_JXIkZKBrG_EoiWA-JUx19iCc"/>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48400" y="42863"/>
            <a:ext cx="2590800" cy="32956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lh3.googleusercontent.com/o1FM0Bufpx61CIKi-jug2LQxwNJp_eobPSlPgKvoWtfz37HFhzPNY7AiQFn8RtIEgzlqN4XolMcbawW8stgeW__vcLlhR54Pxkc2x2xJEbRx-Q-mjk5-PB8JWD-2o-9WFL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515143"/>
            <a:ext cx="2895600" cy="348615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lh4.googleusercontent.com/Mgl1__1H1MuzuQskjmDo_jLWC4AEns-ilnViFP0Q6HGvmut7ui1I0bL7qfQ7Cs0bmajSs0diJ90CY4GYZyycoLNJ5kQ4AtfChTcUPPtFfIrVUidfJK6-y7o13IDBcDsKHpO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7025" y="4300538"/>
            <a:ext cx="28575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969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 Work</a:t>
            </a:r>
            <a:endParaRPr lang="en-US" dirty="0"/>
          </a:p>
        </p:txBody>
      </p:sp>
      <p:sp>
        <p:nvSpPr>
          <p:cNvPr id="5" name="Content Placeholder 4"/>
          <p:cNvSpPr>
            <a:spLocks noGrp="1"/>
          </p:cNvSpPr>
          <p:nvPr>
            <p:ph idx="1"/>
          </p:nvPr>
        </p:nvSpPr>
        <p:spPr/>
        <p:txBody>
          <a:bodyPr>
            <a:normAutofit fontScale="92500" lnSpcReduction="20000"/>
          </a:bodyPr>
          <a:lstStyle/>
          <a:p>
            <a:pPr fontAlgn="base"/>
            <a:r>
              <a:rPr lang="en-US" dirty="0"/>
              <a:t>First school → in Coupeville, taught for a few months in 1864.</a:t>
            </a:r>
          </a:p>
          <a:p>
            <a:pPr fontAlgn="base"/>
            <a:r>
              <a:rPr lang="en-US" dirty="0"/>
              <a:t>Two years later she took charge of the Port Madison School</a:t>
            </a:r>
          </a:p>
          <a:p>
            <a:pPr lvl="1" fontAlgn="base"/>
            <a:r>
              <a:rPr lang="en-US" dirty="0"/>
              <a:t>Port Madison was a county seat and rivaled Seattle commercially → the vast lumber operations centered there in the </a:t>
            </a:r>
            <a:r>
              <a:rPr lang="en-US" dirty="0" err="1"/>
              <a:t>Meigs</a:t>
            </a:r>
            <a:r>
              <a:rPr lang="en-US" dirty="0"/>
              <a:t> Mill.</a:t>
            </a:r>
          </a:p>
          <a:p>
            <a:pPr lvl="1" fontAlgn="base"/>
            <a:r>
              <a:rPr lang="en-US" dirty="0"/>
              <a:t>Schools in mill towns →  considered difficult, in recognition of her accomplishments at Port Madison, Ordway was invited to open a two-story Central School at Third and Marion in Seattle.</a:t>
            </a:r>
          </a:p>
          <a:p>
            <a:pPr lvl="1" fontAlgn="base"/>
            <a:r>
              <a:rPr lang="en-US" dirty="0"/>
              <a:t>large number of children came → younger ones were turned away until a there was more available room </a:t>
            </a:r>
          </a:p>
          <a:p>
            <a:pPr fontAlgn="base"/>
            <a:r>
              <a:rPr lang="en-US" dirty="0"/>
              <a:t>Went back to Kitsap County when Port Gamble's school got out of hand</a:t>
            </a:r>
          </a:p>
          <a:p>
            <a:pPr lvl="1" fontAlgn="base"/>
            <a:r>
              <a:rPr lang="en-US" dirty="0"/>
              <a:t>'I was sent for to take charge of the school, but hesitated to do so because its reputation had been that of a school hard to manage.  I need not say that I have been agreeably disappointed.  The pupils seem to come readily under discipline and I hope to have succeeded in arousing ambition in them to redeem themselves and to feel a love for and an interest in their studies.'</a:t>
            </a:r>
          </a:p>
          <a:p>
            <a:endParaRPr lang="en-US" dirty="0"/>
          </a:p>
        </p:txBody>
      </p:sp>
    </p:spTree>
    <p:extLst>
      <p:ext uri="{BB962C8B-B14F-4D97-AF65-F5344CB8AC3E}">
        <p14:creationId xmlns:p14="http://schemas.microsoft.com/office/powerpoint/2010/main" val="32448234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11</TotalTime>
  <Words>2699</Words>
  <Application>Microsoft Office PowerPoint</Application>
  <PresentationFormat>Custom</PresentationFormat>
  <Paragraphs>268</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Banded</vt:lpstr>
      <vt:lpstr>Carson Boren</vt:lpstr>
      <vt:lpstr>Contribution to Founding of Seattle </vt:lpstr>
      <vt:lpstr>Carson’s History </vt:lpstr>
      <vt:lpstr>Carson Boren-Recluse</vt:lpstr>
      <vt:lpstr>Checking the Bay</vt:lpstr>
      <vt:lpstr>PowerPoint Presentation</vt:lpstr>
      <vt:lpstr>Founders Project Elizabeth “Lizzie” Ordway</vt:lpstr>
      <vt:lpstr>Arrival in PNW</vt:lpstr>
      <vt:lpstr>Her Work</vt:lpstr>
      <vt:lpstr>Her Work</vt:lpstr>
      <vt:lpstr>Her Work </vt:lpstr>
      <vt:lpstr>Relevance Today </vt:lpstr>
      <vt:lpstr>Sources</vt:lpstr>
      <vt:lpstr>The Mercer Family</vt:lpstr>
      <vt:lpstr>The trip </vt:lpstr>
      <vt:lpstr>Thomas Mercer (1813-1898)</vt:lpstr>
      <vt:lpstr>Asa Mercer</vt:lpstr>
      <vt:lpstr>Mercer Girls: Brought over by Asa Mercer</vt:lpstr>
      <vt:lpstr>Works Cited</vt:lpstr>
      <vt:lpstr>Henry Yesler</vt:lpstr>
      <vt:lpstr>Background</vt:lpstr>
      <vt:lpstr>PowerPoint Presentation</vt:lpstr>
      <vt:lpstr>Related Events</vt:lpstr>
      <vt:lpstr>Effects</vt:lpstr>
      <vt:lpstr>Works Cited</vt:lpstr>
      <vt:lpstr>Collins Family</vt:lpstr>
      <vt:lpstr>The Collins Party</vt:lpstr>
      <vt:lpstr>King County</vt:lpstr>
      <vt:lpstr>King County</vt:lpstr>
      <vt:lpstr>Bibliography </vt:lpstr>
      <vt:lpstr>Arthur A. Denny</vt:lpstr>
      <vt:lpstr>Arthur Denny</vt:lpstr>
      <vt:lpstr>PowerPoint Presentation</vt:lpstr>
      <vt:lpstr>PowerPoint Presentation</vt:lpstr>
      <vt:lpstr>Doc Maynard</vt:lpstr>
      <vt:lpstr>Doc Maynard ( Dr. David Swinson Maynard, M.D) Was one of Seattle’s founders. Doc was born in Castleton, Vermont in 1808. He entered Medical School at the age of 17 (hence the title of Dr.)  He was a very nice man and lesser of a scumbag than his other founder counterparts. Doc Maynard sadly died at the ripe age of 65 in Seattle.   </vt:lpstr>
      <vt:lpstr>PowerPoint Presentation</vt:lpstr>
      <vt:lpstr>PowerPoint Presentation</vt:lpstr>
      <vt:lpstr>PowerPoint Presentation</vt:lpstr>
      <vt:lpstr>RIP Doc Maynard</vt:lpstr>
      <vt:lpstr>Charles c. terry</vt:lpstr>
      <vt:lpstr>Who is Charles terry </vt:lpstr>
      <vt:lpstr>Background</vt:lpstr>
      <vt:lpstr>Why is he significant </vt:lpstr>
      <vt:lpstr>Biography </vt:lpstr>
      <vt:lpstr>Chief sealth</vt:lpstr>
      <vt:lpstr>life</vt:lpstr>
      <vt:lpstr>White people</vt:lpstr>
      <vt:lpstr>Later life</vt:lpstr>
      <vt:lpstr>“Modern” times</vt:lpstr>
      <vt:lpstr>Works cited</vt:lpstr>
      <vt:lpstr>Dexter horton</vt:lpstr>
      <vt:lpstr>History</vt:lpstr>
      <vt:lpstr>history</vt:lpstr>
      <vt:lpstr>Dexter horton bank</vt:lpstr>
      <vt:lpstr>impact</vt:lpstr>
      <vt:lpstr>The Maples</vt:lpstr>
      <vt:lpstr>People</vt:lpstr>
      <vt:lpstr>History</vt:lpstr>
      <vt:lpstr>History cont.</vt:lpstr>
      <vt:lpstr>Impact</vt:lpstr>
      <vt:lpstr>Bibliography </vt:lpstr>
    </vt:vector>
  </TitlesOfParts>
  <Company>Issaquah School District 411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Carson Boren</dc:title>
  <dc:creator>Woldendorp, Kirsten    SHS-Staff</dc:creator>
  <cp:lastModifiedBy>Woldendorp, Kirsten    SHS-Staff</cp:lastModifiedBy>
  <cp:revision>5</cp:revision>
  <dcterms:created xsi:type="dcterms:W3CDTF">2016-11-01T20:10:37Z</dcterms:created>
  <dcterms:modified xsi:type="dcterms:W3CDTF">2016-11-03T16:25:02Z</dcterms:modified>
</cp:coreProperties>
</file>