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61" r:id="rId5"/>
    <p:sldId id="259" r:id="rId6"/>
    <p:sldId id="262" r:id="rId7"/>
    <p:sldId id="265" r:id="rId8"/>
    <p:sldId id="257" r:id="rId9"/>
    <p:sldId id="260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2E6-771D-4966-A404-7B5FADAC4DF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A8330B4-0F60-4C66-B2BE-EC308958AAA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10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2E6-771D-4966-A404-7B5FADAC4DF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30B4-0F60-4C66-B2BE-EC308958AAAF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19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2E6-771D-4966-A404-7B5FADAC4DF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30B4-0F60-4C66-B2BE-EC308958AAA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378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2E6-771D-4966-A404-7B5FADAC4DF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30B4-0F60-4C66-B2BE-EC308958AAA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61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2E6-771D-4966-A404-7B5FADAC4DF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30B4-0F60-4C66-B2BE-EC308958AAA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96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2E6-771D-4966-A404-7B5FADAC4DF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30B4-0F60-4C66-B2BE-EC308958AAAF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44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2E6-771D-4966-A404-7B5FADAC4DF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30B4-0F60-4C66-B2BE-EC308958AAAF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47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2E6-771D-4966-A404-7B5FADAC4DF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30B4-0F60-4C66-B2BE-EC308958AAAF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15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2E6-771D-4966-A404-7B5FADAC4DF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30B4-0F60-4C66-B2BE-EC308958A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6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2E6-771D-4966-A404-7B5FADAC4DF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30B4-0F60-4C66-B2BE-EC308958AAAF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93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1BAD2E6-771D-4966-A404-7B5FADAC4DF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30B4-0F60-4C66-B2BE-EC308958AAA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5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AD2E6-771D-4966-A404-7B5FADAC4DF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A8330B4-0F60-4C66-B2BE-EC308958AAA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66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archive.nytimes.com/www.nytimes.com/learning/general/onthisday/big/0410.html#articl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Fences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Wilson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315" y="2378277"/>
            <a:ext cx="5330918" cy="375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40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the n-word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133" y="2015732"/>
            <a:ext cx="11673444" cy="4313816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Read the “The Meanings of a Word” by Gloria Naylor</a:t>
            </a:r>
          </a:p>
          <a:p>
            <a:r>
              <a:rPr lang="en-US" sz="4000" dirty="0" smtClean="0"/>
              <a:t>Naylor writes that, “I don’t agree with the argument that the word n- at this social stratum of the black community was an internalization of racism”. Evaluate her statement and the use of the n- word in the black community.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483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Unit overview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833" y="2010877"/>
            <a:ext cx="5352650" cy="41239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b="1" u="sng" dirty="0" smtClean="0"/>
              <a:t>Participation and Process:</a:t>
            </a:r>
          </a:p>
          <a:p>
            <a:r>
              <a:rPr lang="en-US" sz="3200" dirty="0" smtClean="0"/>
              <a:t>Will read play as a whole class</a:t>
            </a:r>
          </a:p>
          <a:p>
            <a:r>
              <a:rPr lang="en-US" sz="3200" dirty="0" smtClean="0"/>
              <a:t>Reading guide with analysis questions</a:t>
            </a:r>
          </a:p>
          <a:p>
            <a:r>
              <a:rPr lang="en-US" sz="3200" dirty="0" smtClean="0"/>
              <a:t>Each Act: short answer </a:t>
            </a:r>
          </a:p>
          <a:p>
            <a:r>
              <a:rPr lang="en-US" sz="3200" dirty="0" smtClean="0"/>
              <a:t>Film analysis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9112" y="2017343"/>
            <a:ext cx="5544589" cy="42338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b="1" u="sng" dirty="0" smtClean="0"/>
              <a:t>Culminating:</a:t>
            </a:r>
          </a:p>
          <a:p>
            <a:r>
              <a:rPr lang="en-US" sz="3000" dirty="0" smtClean="0"/>
              <a:t>Assessment: short writing assignment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8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Essential </a:t>
            </a:r>
            <a:r>
              <a:rPr lang="en-US" sz="4800" dirty="0" smtClean="0"/>
              <a:t>questions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30" y="1853755"/>
            <a:ext cx="12013869" cy="397703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To what extent does the past shape ones identity?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Investigate </a:t>
            </a:r>
            <a:r>
              <a:rPr lang="en-US" sz="4000" dirty="0"/>
              <a:t>the title </a:t>
            </a:r>
            <a:r>
              <a:rPr lang="en-US" sz="4000" i="1" dirty="0"/>
              <a:t>Fences</a:t>
            </a:r>
            <a:r>
              <a:rPr lang="en-US" sz="4000" dirty="0"/>
              <a:t> and determine the appropriateness using the themes, literary devices, characters, and commentary of the play as evidence. </a:t>
            </a:r>
            <a:endParaRPr lang="en-US" sz="4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4000" dirty="0"/>
              <a:t>Investigate the experience of African Americans in 1950s and 1960s America. </a:t>
            </a:r>
          </a:p>
          <a:p>
            <a:pPr marL="457200" indent="-457200">
              <a:buFont typeface="+mj-lt"/>
              <a:buAutoNum type="arabicPeriod"/>
            </a:pPr>
            <a:endParaRPr lang="en-US" sz="4000" dirty="0"/>
          </a:p>
          <a:p>
            <a:pPr marL="457200" indent="-457200">
              <a:buFont typeface="+mj-lt"/>
              <a:buAutoNum type="arabicPeriod"/>
            </a:pP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032" y="5061505"/>
            <a:ext cx="2779816" cy="179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i="1" dirty="0" smtClean="0"/>
              <a:t>Fences </a:t>
            </a:r>
            <a:r>
              <a:rPr lang="en-US" sz="5400" dirty="0" smtClean="0"/>
              <a:t>by August Wilson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004" y="2015732"/>
            <a:ext cx="12001995" cy="40525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“Troy </a:t>
            </a:r>
            <a:r>
              <a:rPr lang="en-US" sz="3200" dirty="0" err="1"/>
              <a:t>Maxson</a:t>
            </a:r>
            <a:r>
              <a:rPr lang="en-US" sz="3200" dirty="0"/>
              <a:t> is a survivor—a black man who has remained proud despite pressure that could crush a man. </a:t>
            </a:r>
            <a:r>
              <a:rPr lang="en-US" sz="3200" dirty="0" smtClean="0"/>
              <a:t> As </a:t>
            </a:r>
            <a:r>
              <a:rPr lang="en-US" sz="3200" dirty="0"/>
              <a:t>things begin to change and the 1960s take hold, Troy finds that he has become a stranger in his own family and community</a:t>
            </a:r>
            <a:r>
              <a:rPr lang="en-US" sz="3200" dirty="0" smtClean="0"/>
              <a:t>.  After </a:t>
            </a:r>
            <a:r>
              <a:rPr lang="en-US" sz="3200" dirty="0"/>
              <a:t>so many years of fighting adversity, he becomes angry and afraid as he tries to face the new world and a wife and son he barely understands</a:t>
            </a:r>
            <a:r>
              <a:rPr lang="en-US" sz="3200" dirty="0" smtClean="0"/>
              <a:t>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753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9741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Background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592" y="1836600"/>
            <a:ext cx="11542815" cy="465384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Play written in 1985 by August Wilson</a:t>
            </a:r>
          </a:p>
          <a:p>
            <a:pPr lvl="1"/>
            <a:r>
              <a:rPr lang="en-US" sz="2400" dirty="0" smtClean="0"/>
              <a:t>Play is set in the 1950s</a:t>
            </a:r>
          </a:p>
          <a:p>
            <a:r>
              <a:rPr lang="en-US" sz="2800" dirty="0" smtClean="0"/>
              <a:t>Part of a ten-part “Pittsburgh Cycle” collection (</a:t>
            </a:r>
            <a:r>
              <a:rPr lang="en-US" sz="2800" i="1" dirty="0" smtClean="0"/>
              <a:t>Fences </a:t>
            </a:r>
            <a:r>
              <a:rPr lang="en-US" sz="2800" dirty="0" smtClean="0"/>
              <a:t>is number 6). </a:t>
            </a:r>
          </a:p>
          <a:p>
            <a:r>
              <a:rPr lang="en-US" sz="2800" dirty="0" smtClean="0"/>
              <a:t>Most of his plays, including</a:t>
            </a:r>
            <a:r>
              <a:rPr lang="en-US" sz="2800" dirty="0"/>
              <a:t> </a:t>
            </a:r>
            <a:r>
              <a:rPr lang="en-US" sz="2800" i="1" dirty="0" smtClean="0"/>
              <a:t>Fences</a:t>
            </a:r>
            <a:r>
              <a:rPr lang="en-US" sz="2800" dirty="0" smtClean="0"/>
              <a:t>, analyze and explore the experiences of African Americans in America, as well as race relations. </a:t>
            </a:r>
            <a:r>
              <a:rPr lang="en-US" sz="2800" dirty="0"/>
              <a:t> </a:t>
            </a:r>
            <a:endParaRPr lang="en-US" sz="2800" dirty="0" smtClean="0"/>
          </a:p>
          <a:p>
            <a:r>
              <a:rPr lang="en-US" sz="2800" dirty="0" smtClean="0"/>
              <a:t>1987</a:t>
            </a:r>
            <a:r>
              <a:rPr lang="en-US" sz="2800" dirty="0"/>
              <a:t> Pulitzer Prize for Drama </a:t>
            </a:r>
            <a:r>
              <a:rPr lang="en-US" sz="2800" dirty="0" smtClean="0"/>
              <a:t>and </a:t>
            </a:r>
            <a:r>
              <a:rPr lang="en-US" sz="2800" dirty="0"/>
              <a:t>1987 Tony Award for Best Play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Movie adaptation starring Denzel Washington and Viola Davis (2016)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625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August Wilson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224" y="2015732"/>
            <a:ext cx="12066493" cy="4474715"/>
          </a:xfrm>
        </p:spPr>
        <p:txBody>
          <a:bodyPr>
            <a:noAutofit/>
          </a:bodyPr>
          <a:lstStyle/>
          <a:p>
            <a:r>
              <a:rPr lang="en-US" sz="1900" dirty="0" smtClean="0"/>
              <a:t>Born on </a:t>
            </a:r>
            <a:r>
              <a:rPr lang="en-US" sz="1900" dirty="0"/>
              <a:t>April 27, 1945, in Pittsburgh, Pennsylvania. </a:t>
            </a:r>
            <a:endParaRPr lang="en-US" sz="1900" dirty="0" smtClean="0"/>
          </a:p>
          <a:p>
            <a:pPr lvl="1"/>
            <a:r>
              <a:rPr lang="en-US" sz="1900" dirty="0" smtClean="0"/>
              <a:t>Based many plays in the city</a:t>
            </a:r>
          </a:p>
          <a:p>
            <a:pPr lvl="1"/>
            <a:r>
              <a:rPr lang="en-US" sz="1900" dirty="0" smtClean="0"/>
              <a:t>His mother</a:t>
            </a:r>
            <a:r>
              <a:rPr lang="en-US" sz="1900" dirty="0"/>
              <a:t> Daisy Wilson, was of African-American heritage. His father </a:t>
            </a:r>
            <a:r>
              <a:rPr lang="en-US" sz="1900" dirty="0" smtClean="0"/>
              <a:t>Frederick Kittle was </a:t>
            </a:r>
            <a:r>
              <a:rPr lang="en-US" sz="1900" dirty="0"/>
              <a:t>a German </a:t>
            </a:r>
            <a:r>
              <a:rPr lang="en-US" sz="1900" dirty="0" smtClean="0"/>
              <a:t>immigrant.</a:t>
            </a:r>
          </a:p>
          <a:p>
            <a:pPr lvl="1"/>
            <a:r>
              <a:rPr lang="en-US" sz="1900" dirty="0" smtClean="0"/>
              <a:t>When </a:t>
            </a:r>
            <a:r>
              <a:rPr lang="en-US" sz="1900" dirty="0"/>
              <a:t>his parents divorced, he, his mother and his siblings moved from the poor Bedford Avenue area of Pittsburgh to the mostly white neighborhood of Oakland. </a:t>
            </a:r>
            <a:endParaRPr lang="en-US" sz="1900" dirty="0" smtClean="0"/>
          </a:p>
          <a:p>
            <a:pPr lvl="1"/>
            <a:r>
              <a:rPr lang="en-US" sz="1900" dirty="0" smtClean="0"/>
              <a:t>Faced bigotry through high school, so instead at </a:t>
            </a:r>
            <a:r>
              <a:rPr lang="en-US" sz="1900" dirty="0"/>
              <a:t>15 years old, Wilson pursued an independent education at Carnegie Library of Pittsburgh, </a:t>
            </a:r>
            <a:r>
              <a:rPr lang="en-US" sz="1900" dirty="0" smtClean="0"/>
              <a:t>and earned </a:t>
            </a:r>
            <a:r>
              <a:rPr lang="en-US" sz="1900" dirty="0"/>
              <a:t>his high school diploma.</a:t>
            </a:r>
            <a:endParaRPr lang="en-US" sz="1900" dirty="0" smtClean="0"/>
          </a:p>
          <a:p>
            <a:r>
              <a:rPr lang="en-US" sz="1900" dirty="0" smtClean="0"/>
              <a:t>Wrote his first </a:t>
            </a:r>
            <a:r>
              <a:rPr lang="en-US" sz="1900" dirty="0"/>
              <a:t>play, </a:t>
            </a:r>
            <a:r>
              <a:rPr lang="en-US" sz="1900" i="1" dirty="0"/>
              <a:t>Jitney</a:t>
            </a:r>
            <a:r>
              <a:rPr lang="en-US" sz="1900" dirty="0"/>
              <a:t>, in 1979. </a:t>
            </a:r>
            <a:endParaRPr lang="en-US" sz="1900" dirty="0" smtClean="0"/>
          </a:p>
          <a:p>
            <a:r>
              <a:rPr lang="en-US" sz="1900" dirty="0" smtClean="0"/>
              <a:t>Winner of numerous Pulitzer Prizes and a Tony</a:t>
            </a:r>
          </a:p>
          <a:p>
            <a:r>
              <a:rPr lang="en-US" sz="1900" dirty="0" smtClean="0"/>
              <a:t>Wilson </a:t>
            </a:r>
            <a:r>
              <a:rPr lang="en-US" sz="1900" dirty="0"/>
              <a:t>died </a:t>
            </a:r>
            <a:r>
              <a:rPr lang="en-US" sz="1900" dirty="0" smtClean="0"/>
              <a:t>of liver cancer on </a:t>
            </a:r>
            <a:r>
              <a:rPr lang="en-US" sz="1900" dirty="0"/>
              <a:t>October 2, 2005, in Seattle, Washington.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526" y="4603990"/>
            <a:ext cx="4025017" cy="225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87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Characters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602" y="1900336"/>
            <a:ext cx="4645152" cy="3942297"/>
          </a:xfrm>
        </p:spPr>
        <p:txBody>
          <a:bodyPr>
            <a:noAutofit/>
          </a:bodyPr>
          <a:lstStyle/>
          <a:p>
            <a:r>
              <a:rPr lang="en-US" b="1" dirty="0" smtClean="0"/>
              <a:t>Troy: </a:t>
            </a:r>
            <a:r>
              <a:rPr lang="en-US" dirty="0" smtClean="0"/>
              <a:t>main character, skilled baseball player (Negro League as color barrier was not broken yet), went to prison for accidental murder that happened during robbery; works as trash collector</a:t>
            </a:r>
          </a:p>
          <a:p>
            <a:r>
              <a:rPr lang="en-US" b="1" dirty="0" smtClean="0"/>
              <a:t>Rose: </a:t>
            </a:r>
            <a:r>
              <a:rPr lang="en-US" dirty="0" smtClean="0"/>
              <a:t>Troy’s wife; independent, strong </a:t>
            </a:r>
          </a:p>
          <a:p>
            <a:r>
              <a:rPr lang="en-US" b="1" dirty="0" smtClean="0"/>
              <a:t>Cory: </a:t>
            </a:r>
            <a:r>
              <a:rPr lang="en-US" dirty="0" smtClean="0"/>
              <a:t>Rose and Troy’s high school son; aspiring football player with good prospect for college </a:t>
            </a:r>
          </a:p>
          <a:p>
            <a:r>
              <a:rPr lang="en-US" b="1" dirty="0" err="1" smtClean="0"/>
              <a:t>Raynel</a:t>
            </a:r>
            <a:r>
              <a:rPr lang="en-US" dirty="0" err="1" smtClean="0"/>
              <a:t>l</a:t>
            </a:r>
            <a:r>
              <a:rPr lang="en-US" dirty="0" smtClean="0"/>
              <a:t>: Troy’s daughter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25035" y="1900336"/>
            <a:ext cx="3556769" cy="4464605"/>
          </a:xfrm>
        </p:spPr>
        <p:txBody>
          <a:bodyPr>
            <a:normAutofit/>
          </a:bodyPr>
          <a:lstStyle/>
          <a:p>
            <a:r>
              <a:rPr lang="en-US" b="1" dirty="0"/>
              <a:t>Lyons</a:t>
            </a:r>
            <a:r>
              <a:rPr lang="en-US" b="1" dirty="0" smtClean="0"/>
              <a:t>: </a:t>
            </a:r>
            <a:r>
              <a:rPr lang="en-US" dirty="0" smtClean="0"/>
              <a:t>Troy’s son </a:t>
            </a:r>
            <a:r>
              <a:rPr lang="en-US" dirty="0"/>
              <a:t>from previous marriage; aspiring musician </a:t>
            </a:r>
          </a:p>
          <a:p>
            <a:r>
              <a:rPr lang="en-US" b="1" dirty="0"/>
              <a:t>Gabriel: </a:t>
            </a:r>
            <a:r>
              <a:rPr lang="en-US" dirty="0"/>
              <a:t>Troy’s brother. Injured during WWII, and received $3000 as a result. Troy used the money to buy a </a:t>
            </a:r>
            <a:r>
              <a:rPr lang="en-US" dirty="0" smtClean="0"/>
              <a:t>house</a:t>
            </a:r>
            <a:endParaRPr lang="en-US" dirty="0"/>
          </a:p>
          <a:p>
            <a:r>
              <a:rPr lang="en-US" b="1" dirty="0"/>
              <a:t>Bono: </a:t>
            </a:r>
            <a:r>
              <a:rPr lang="en-US" dirty="0"/>
              <a:t>Troy’s friend and co-worker. Friday payday </a:t>
            </a:r>
            <a:r>
              <a:rPr lang="en-US" dirty="0" smtClean="0"/>
              <a:t>drinking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805" y="2016528"/>
            <a:ext cx="3213158" cy="453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51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631" y="2015732"/>
            <a:ext cx="11768447" cy="4040684"/>
          </a:xfrm>
        </p:spPr>
        <p:txBody>
          <a:bodyPr>
            <a:noAutofit/>
          </a:bodyPr>
          <a:lstStyle/>
          <a:p>
            <a:r>
              <a:rPr lang="en-US" sz="2400" dirty="0" smtClean="0"/>
              <a:t>“The yard which fronts the only entrance to the </a:t>
            </a:r>
            <a:r>
              <a:rPr lang="en-US" sz="2400" dirty="0" err="1" smtClean="0"/>
              <a:t>Maxson</a:t>
            </a:r>
            <a:r>
              <a:rPr lang="en-US" sz="2400" dirty="0" smtClean="0"/>
              <a:t> household, an ancient two-story brick house set back off a small alley in a big-city neighborhood. The entrance to the house is gained by two or three steps leading to a wooden porch badly in need of paint” </a:t>
            </a:r>
          </a:p>
          <a:p>
            <a:r>
              <a:rPr lang="en-US" sz="2400" dirty="0" smtClean="0"/>
              <a:t>“The yard is a small dirt yard, partially fenced”</a:t>
            </a:r>
          </a:p>
          <a:p>
            <a:r>
              <a:rPr lang="en-US" sz="2400" dirty="0" smtClean="0"/>
              <a:t>“Opposite is a tree from which hangs a ball made of rags.  A baseball bat leans against the tree”</a:t>
            </a:r>
          </a:p>
          <a:p>
            <a:endParaRPr lang="en-US" sz="2400" dirty="0"/>
          </a:p>
          <a:p>
            <a:r>
              <a:rPr lang="en-US" sz="2400" dirty="0" smtClean="0"/>
              <a:t>Source:  Wilson,  August. </a:t>
            </a:r>
            <a:r>
              <a:rPr lang="en-US" sz="2400" i="1" dirty="0" smtClean="0"/>
              <a:t>Fences 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9536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522515"/>
            <a:ext cx="9603275" cy="133124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Historical background information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761" y="2015732"/>
            <a:ext cx="11435938" cy="4100060"/>
          </a:xfrm>
        </p:spPr>
        <p:txBody>
          <a:bodyPr/>
          <a:lstStyle/>
          <a:p>
            <a:r>
              <a:rPr lang="en-US" sz="2800" dirty="0" smtClean="0"/>
              <a:t>Sharecropping</a:t>
            </a:r>
          </a:p>
          <a:p>
            <a:r>
              <a:rPr lang="en-US" sz="2800" dirty="0" smtClean="0"/>
              <a:t>Baseball and the Negro League</a:t>
            </a:r>
          </a:p>
          <a:p>
            <a:r>
              <a:rPr lang="en-US" sz="2800" dirty="0" smtClean="0">
                <a:hlinkClick r:id="rId2"/>
              </a:rPr>
              <a:t>Jackie Robinson  </a:t>
            </a:r>
            <a:endParaRPr lang="en-US" sz="2800" dirty="0" smtClean="0"/>
          </a:p>
          <a:p>
            <a:r>
              <a:rPr lang="en-US" sz="2800" dirty="0" smtClean="0"/>
              <a:t>Civil Rights Movement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86"/>
          <a:stretch/>
        </p:blipFill>
        <p:spPr>
          <a:xfrm>
            <a:off x="9389129" y="1479952"/>
            <a:ext cx="2802871" cy="24238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7" b="12931"/>
          <a:stretch/>
        </p:blipFill>
        <p:spPr>
          <a:xfrm>
            <a:off x="7368749" y="4065762"/>
            <a:ext cx="4823251" cy="27342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329" y="4679550"/>
            <a:ext cx="4996119" cy="21204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940" y="1853756"/>
            <a:ext cx="3648565" cy="205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70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Themes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129" y="2026025"/>
            <a:ext cx="11618258" cy="4016188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The creation of order</a:t>
            </a:r>
          </a:p>
          <a:p>
            <a:r>
              <a:rPr lang="en-US" sz="4000" dirty="0" smtClean="0"/>
              <a:t>The reality of the American Dream for African Americans (opportunities vs. limitations)</a:t>
            </a:r>
          </a:p>
          <a:p>
            <a:r>
              <a:rPr lang="en-US" sz="4000" dirty="0" smtClean="0"/>
              <a:t>Freedom vs. protection</a:t>
            </a:r>
          </a:p>
          <a:p>
            <a:r>
              <a:rPr lang="en-US" sz="4000" dirty="0" smtClean="0"/>
              <a:t>The burden of responsibility, especially in family life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5147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122</TotalTime>
  <Words>531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Gallery</vt:lpstr>
      <vt:lpstr>Fences</vt:lpstr>
      <vt:lpstr>Essential questions</vt:lpstr>
      <vt:lpstr>Fences by August Wilson</vt:lpstr>
      <vt:lpstr>Background</vt:lpstr>
      <vt:lpstr>August Wilson </vt:lpstr>
      <vt:lpstr>Characters</vt:lpstr>
      <vt:lpstr>setting</vt:lpstr>
      <vt:lpstr>Historical background information </vt:lpstr>
      <vt:lpstr>Themes</vt:lpstr>
      <vt:lpstr>Use of the n-word</vt:lpstr>
      <vt:lpstr>Unit overview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Fences</dc:title>
  <dc:creator>Woldendorp, Kirsten    SHS-Staff</dc:creator>
  <cp:lastModifiedBy>Woldendorp, Kirsten    SHS-Staff</cp:lastModifiedBy>
  <cp:revision>21</cp:revision>
  <dcterms:created xsi:type="dcterms:W3CDTF">2018-09-18T21:28:17Z</dcterms:created>
  <dcterms:modified xsi:type="dcterms:W3CDTF">2020-02-25T22:15:02Z</dcterms:modified>
</cp:coreProperties>
</file>