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2" r:id="rId3"/>
    <p:sldId id="307" r:id="rId4"/>
    <p:sldId id="308" r:id="rId5"/>
    <p:sldId id="306" r:id="rId6"/>
    <p:sldId id="257" r:id="rId7"/>
    <p:sldId id="295" r:id="rId8"/>
    <p:sldId id="296" r:id="rId9"/>
    <p:sldId id="297" r:id="rId10"/>
    <p:sldId id="298" r:id="rId11"/>
    <p:sldId id="258" r:id="rId12"/>
    <p:sldId id="314" r:id="rId13"/>
    <p:sldId id="315" r:id="rId14"/>
    <p:sldId id="290" r:id="rId15"/>
    <p:sldId id="316" r:id="rId16"/>
    <p:sldId id="313" r:id="rId17"/>
    <p:sldId id="321" r:id="rId18"/>
    <p:sldId id="322" r:id="rId19"/>
    <p:sldId id="323" r:id="rId20"/>
    <p:sldId id="324" r:id="rId21"/>
    <p:sldId id="325" r:id="rId22"/>
    <p:sldId id="259" r:id="rId23"/>
    <p:sldId id="299" r:id="rId24"/>
    <p:sldId id="300" r:id="rId25"/>
    <p:sldId id="260" r:id="rId26"/>
    <p:sldId id="302" r:id="rId27"/>
    <p:sldId id="303" r:id="rId28"/>
    <p:sldId id="304" r:id="rId29"/>
    <p:sldId id="301" r:id="rId30"/>
    <p:sldId id="261" r:id="rId31"/>
    <p:sldId id="263" r:id="rId32"/>
    <p:sldId id="265" r:id="rId33"/>
    <p:sldId id="266" r:id="rId34"/>
    <p:sldId id="268" r:id="rId35"/>
    <p:sldId id="269" r:id="rId36"/>
    <p:sldId id="287" r:id="rId37"/>
    <p:sldId id="288" r:id="rId38"/>
    <p:sldId id="289" r:id="rId39"/>
    <p:sldId id="270" r:id="rId40"/>
    <p:sldId id="319" r:id="rId41"/>
    <p:sldId id="271" r:id="rId42"/>
    <p:sldId id="320" r:id="rId43"/>
    <p:sldId id="272" r:id="rId44"/>
    <p:sldId id="273" r:id="rId45"/>
    <p:sldId id="274" r:id="rId46"/>
    <p:sldId id="275" r:id="rId47"/>
    <p:sldId id="276" r:id="rId48"/>
    <p:sldId id="277" r:id="rId49"/>
    <p:sldId id="278" r:id="rId50"/>
    <p:sldId id="317" r:id="rId51"/>
    <p:sldId id="318" r:id="rId52"/>
    <p:sldId id="281"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36410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542664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68971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3587013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353833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358090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2232725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903703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117028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386223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D979B06-1AAC-431D-B9F0-1FFBDD880CD2}" type="datetimeFigureOut">
              <a:rPr lang="en-US" smtClean="0"/>
              <a:pPr/>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9D086-9B76-4DD3-BFD1-80D710C65584}" type="slidenum">
              <a:rPr lang="en-US" smtClean="0"/>
              <a:pPr/>
              <a:t>‹#›</a:t>
            </a:fld>
            <a:endParaRPr lang="en-US"/>
          </a:p>
        </p:txBody>
      </p:sp>
    </p:spTree>
    <p:extLst>
      <p:ext uri="{BB962C8B-B14F-4D97-AF65-F5344CB8AC3E}">
        <p14:creationId xmlns:p14="http://schemas.microsoft.com/office/powerpoint/2010/main" val="2223954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79B06-1AAC-431D-B9F0-1FFBDD880CD2}" type="datetimeFigureOut">
              <a:rPr lang="en-US" smtClean="0"/>
              <a:pPr/>
              <a:t>12/12/2018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C9D086-9B76-4DD3-BFD1-80D710C65584}" type="slidenum">
              <a:rPr lang="en-US" smtClean="0"/>
              <a:pPr/>
              <a:t>‹#›</a:t>
            </a:fld>
            <a:endParaRPr lang="en-US"/>
          </a:p>
        </p:txBody>
      </p:sp>
    </p:spTree>
    <p:extLst>
      <p:ext uri="{BB962C8B-B14F-4D97-AF65-F5344CB8AC3E}">
        <p14:creationId xmlns:p14="http://schemas.microsoft.com/office/powerpoint/2010/main" val="36985812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Writing</a:t>
            </a:r>
            <a:endParaRPr lang="en-US" dirty="0"/>
          </a:p>
        </p:txBody>
      </p:sp>
      <p:sp>
        <p:nvSpPr>
          <p:cNvPr id="3" name="Subtitle 2"/>
          <p:cNvSpPr>
            <a:spLocks noGrp="1"/>
          </p:cNvSpPr>
          <p:nvPr>
            <p:ph type="subTitle" idx="1"/>
          </p:nvPr>
        </p:nvSpPr>
        <p:spPr/>
        <p:txBody>
          <a:bodyPr/>
          <a:lstStyle/>
          <a:p>
            <a:r>
              <a:rPr lang="en-US" dirty="0" smtClean="0"/>
              <a:t>Tips, observations, advice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609600"/>
            <a:ext cx="7024744" cy="648736"/>
          </a:xfrm>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a:xfrm>
            <a:off x="76200" y="1371600"/>
            <a:ext cx="8839200" cy="5257800"/>
          </a:xfrm>
        </p:spPr>
        <p:txBody>
          <a:bodyPr>
            <a:normAutofit lnSpcReduction="10000"/>
          </a:bodyPr>
          <a:lstStyle/>
          <a:p>
            <a:r>
              <a:rPr lang="en-US" sz="4400" dirty="0" smtClean="0"/>
              <a:t>It makes a clear and specific statement. </a:t>
            </a:r>
          </a:p>
          <a:p>
            <a:r>
              <a:rPr lang="en-US" sz="4400" dirty="0" smtClean="0"/>
              <a:t>It indicates the direction of your thoughts. </a:t>
            </a:r>
          </a:p>
          <a:p>
            <a:r>
              <a:rPr lang="en-US" sz="4400" dirty="0" smtClean="0"/>
              <a:t>It sets a stage. </a:t>
            </a:r>
          </a:p>
          <a:p>
            <a:r>
              <a:rPr lang="en-US" sz="4400" dirty="0" smtClean="0"/>
              <a:t>It provides structure. </a:t>
            </a:r>
          </a:p>
          <a:p>
            <a:r>
              <a:rPr lang="en-US" sz="4400" dirty="0" smtClean="0"/>
              <a:t>It is supported by the body paragraphs. </a:t>
            </a:r>
          </a:p>
          <a:p>
            <a:pPr>
              <a:buNone/>
            </a:pPr>
            <a:endParaRPr lang="en-US" dirty="0"/>
          </a:p>
        </p:txBody>
      </p:sp>
    </p:spTree>
    <p:extLst>
      <p:ext uri="{BB962C8B-B14F-4D97-AF65-F5344CB8AC3E}">
        <p14:creationId xmlns:p14="http://schemas.microsoft.com/office/powerpoint/2010/main" val="1615996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73074"/>
          </a:xfrm>
        </p:spPr>
        <p:txBody>
          <a:bodyPr>
            <a:normAutofit fontScale="90000"/>
          </a:bodyPr>
          <a:lstStyle/>
          <a:p>
            <a:r>
              <a:rPr lang="en-US" dirty="0" smtClean="0"/>
              <a:t>BTS</a:t>
            </a:r>
            <a:endParaRPr lang="en-US" dirty="0"/>
          </a:p>
        </p:txBody>
      </p:sp>
      <p:sp>
        <p:nvSpPr>
          <p:cNvPr id="3" name="Content Placeholder 2"/>
          <p:cNvSpPr>
            <a:spLocks noGrp="1"/>
          </p:cNvSpPr>
          <p:nvPr>
            <p:ph idx="1"/>
          </p:nvPr>
        </p:nvSpPr>
        <p:spPr>
          <a:xfrm>
            <a:off x="228600" y="990600"/>
            <a:ext cx="8686800" cy="5715000"/>
          </a:xfrm>
        </p:spPr>
        <p:txBody>
          <a:bodyPr>
            <a:noAutofit/>
          </a:bodyPr>
          <a:lstStyle/>
          <a:p>
            <a:r>
              <a:rPr lang="en-US" sz="3200" u="sng" dirty="0" smtClean="0"/>
              <a:t>Body Thesis Statement:</a:t>
            </a:r>
            <a:r>
              <a:rPr lang="en-US" sz="3200" dirty="0" smtClean="0"/>
              <a:t>  the first sentence of your body paragraph(s). Makes a statement in support of your thesis and will be the point you are trying to prove with the evidence found in those paragraph(s).  </a:t>
            </a:r>
            <a:r>
              <a:rPr lang="en-US" sz="3200" i="1" dirty="0" smtClean="0"/>
              <a:t>All essays will have 3 body thesis statements.</a:t>
            </a:r>
            <a:endParaRPr lang="en-US" sz="3200" dirty="0" smtClean="0"/>
          </a:p>
          <a:p>
            <a:r>
              <a:rPr lang="en-US" sz="3200" dirty="0" smtClean="0"/>
              <a:t>Should be the thesis for that section of paragraphs</a:t>
            </a:r>
          </a:p>
          <a:p>
            <a:r>
              <a:rPr lang="en-US" sz="3200" dirty="0" smtClean="0"/>
              <a:t>Each BTS could contain one, two, three paragraphs</a:t>
            </a:r>
          </a:p>
          <a:p>
            <a:r>
              <a:rPr lang="en-US" sz="3200" dirty="0" smtClean="0"/>
              <a:t>BTS and paragraphs must connect, address, support the thesis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28650" y="365127"/>
            <a:ext cx="7886700" cy="777874"/>
          </a:xfrm>
        </p:spPr>
        <p:txBody>
          <a:bodyPr/>
          <a:lstStyle/>
          <a:p>
            <a:pPr eaLnBrk="1" hangingPunct="1"/>
            <a:r>
              <a:rPr lang="en-US" dirty="0" smtClean="0">
                <a:solidFill>
                  <a:srgbClr val="D60093"/>
                </a:solidFill>
              </a:rPr>
              <a:t>BTs in correlation to MT</a:t>
            </a:r>
          </a:p>
        </p:txBody>
      </p:sp>
      <p:sp>
        <p:nvSpPr>
          <p:cNvPr id="11267" name="Rectangle 3"/>
          <p:cNvSpPr>
            <a:spLocks noGrp="1" noChangeArrowheads="1"/>
          </p:cNvSpPr>
          <p:nvPr>
            <p:ph idx="1"/>
          </p:nvPr>
        </p:nvSpPr>
        <p:spPr>
          <a:xfrm>
            <a:off x="152400" y="1219200"/>
            <a:ext cx="8839200" cy="5410200"/>
          </a:xfrm>
        </p:spPr>
        <p:txBody>
          <a:bodyPr>
            <a:normAutofit/>
          </a:bodyPr>
          <a:lstStyle/>
          <a:p>
            <a:pPr eaLnBrk="1" hangingPunct="1">
              <a:lnSpc>
                <a:spcPct val="90000"/>
              </a:lnSpc>
              <a:buFontTx/>
              <a:buNone/>
            </a:pPr>
            <a:r>
              <a:rPr lang="en-US" sz="1800" dirty="0" smtClean="0"/>
              <a:t>	</a:t>
            </a:r>
            <a:r>
              <a:rPr lang="en-US" sz="2000" dirty="0" smtClean="0"/>
              <a:t>MT~ </a:t>
            </a:r>
            <a:r>
              <a:rPr lang="en-US" sz="2000" dirty="0" smtClean="0">
                <a:solidFill>
                  <a:schemeClr val="hlink"/>
                </a:solidFill>
              </a:rPr>
              <a:t>As a youth in the 1960s, Bob Dylan infused pop music with the soul it was desperately missing and his words gave a voice to the oppressed and the poor, creating an anthem that would live forever in a never-ending revolution against all types of injustice.</a:t>
            </a:r>
            <a:r>
              <a:rPr lang="en-US" sz="2000" dirty="0" smtClean="0"/>
              <a:t> </a:t>
            </a:r>
          </a:p>
          <a:p>
            <a:pPr eaLnBrk="1" hangingPunct="1">
              <a:lnSpc>
                <a:spcPct val="90000"/>
              </a:lnSpc>
              <a:buFontTx/>
              <a:buNone/>
            </a:pPr>
            <a:endParaRPr lang="en-US" sz="2000" dirty="0" smtClean="0"/>
          </a:p>
          <a:p>
            <a:pPr eaLnBrk="1" hangingPunct="1">
              <a:lnSpc>
                <a:spcPct val="90000"/>
              </a:lnSpc>
              <a:buFontTx/>
              <a:buNone/>
            </a:pPr>
            <a:r>
              <a:rPr lang="en-US" sz="2000" dirty="0" smtClean="0"/>
              <a:t>	BT1~ </a:t>
            </a:r>
            <a:r>
              <a:rPr lang="en-US" sz="2000" dirty="0" smtClean="0">
                <a:solidFill>
                  <a:srgbClr val="6666FF"/>
                </a:solidFill>
              </a:rPr>
              <a:t>Dylan’s importance is timeless because the issues on civil liberties he writes about are always being reborn in different ways. 	</a:t>
            </a:r>
          </a:p>
          <a:p>
            <a:pPr eaLnBrk="1" hangingPunct="1">
              <a:lnSpc>
                <a:spcPct val="90000"/>
              </a:lnSpc>
              <a:buFontTx/>
              <a:buNone/>
            </a:pPr>
            <a:endParaRPr lang="en-US" sz="2000" dirty="0" smtClean="0">
              <a:solidFill>
                <a:srgbClr val="6666FF"/>
              </a:solidFill>
            </a:endParaRPr>
          </a:p>
          <a:p>
            <a:pPr eaLnBrk="1" hangingPunct="1">
              <a:lnSpc>
                <a:spcPct val="90000"/>
              </a:lnSpc>
              <a:buFontTx/>
              <a:buNone/>
            </a:pPr>
            <a:r>
              <a:rPr lang="en-US" sz="2000" dirty="0" smtClean="0"/>
              <a:t>	BT2~ </a:t>
            </a:r>
            <a:r>
              <a:rPr lang="en-US" sz="2000" dirty="0" smtClean="0">
                <a:solidFill>
                  <a:srgbClr val="6666FF"/>
                </a:solidFill>
              </a:rPr>
              <a:t>On top of being a die-hard advocate for civil rights, Dylan extended his lyrical attack on corrupt politicians and war profiteers. </a:t>
            </a:r>
          </a:p>
          <a:p>
            <a:pPr eaLnBrk="1" hangingPunct="1">
              <a:lnSpc>
                <a:spcPct val="90000"/>
              </a:lnSpc>
              <a:buFontTx/>
              <a:buNone/>
            </a:pPr>
            <a:endParaRPr lang="en-US" sz="2000" dirty="0" smtClean="0">
              <a:solidFill>
                <a:srgbClr val="6666FF"/>
              </a:solidFill>
            </a:endParaRPr>
          </a:p>
          <a:p>
            <a:pPr eaLnBrk="1" hangingPunct="1">
              <a:lnSpc>
                <a:spcPct val="90000"/>
              </a:lnSpc>
              <a:buFontTx/>
              <a:buNone/>
            </a:pPr>
            <a:r>
              <a:rPr lang="en-US" sz="2000" dirty="0" smtClean="0"/>
              <a:t>	BT3~ </a:t>
            </a:r>
            <a:r>
              <a:rPr lang="en-US" sz="2000" dirty="0" smtClean="0">
                <a:solidFill>
                  <a:srgbClr val="6666FF"/>
                </a:solidFill>
              </a:rPr>
              <a:t>Bob Dylan could not single handedly change human nature and all the evil and hatred in this world, but that never stopped him from continuing to challenge his listeners to fight the hysteria, racism, and war that they had to live with.</a:t>
            </a:r>
          </a:p>
          <a:p>
            <a:pPr eaLnBrk="1" hangingPunct="1">
              <a:lnSpc>
                <a:spcPct val="90000"/>
              </a:lnSpc>
              <a:buFontTx/>
              <a:buNone/>
            </a:pPr>
            <a:endParaRPr lang="en-US" sz="1800" dirty="0" smtClean="0">
              <a:solidFill>
                <a:srgbClr val="6666FF"/>
              </a:solidFill>
            </a:endParaRPr>
          </a:p>
        </p:txBody>
      </p:sp>
    </p:spTree>
    <p:extLst>
      <p:ext uri="{BB962C8B-B14F-4D97-AF65-F5344CB8AC3E}">
        <p14:creationId xmlns:p14="http://schemas.microsoft.com/office/powerpoint/2010/main" val="4167790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365127"/>
            <a:ext cx="8686800" cy="625474"/>
          </a:xfrm>
        </p:spPr>
        <p:txBody>
          <a:bodyPr>
            <a:normAutofit fontScale="90000"/>
          </a:bodyPr>
          <a:lstStyle/>
          <a:p>
            <a:pPr eaLnBrk="1" hangingPunct="1"/>
            <a:r>
              <a:rPr lang="en-US" sz="4000" dirty="0" smtClean="0">
                <a:solidFill>
                  <a:srgbClr val="D60093"/>
                </a:solidFill>
              </a:rPr>
              <a:t>Paragraph Breakdown &amp; BTS</a:t>
            </a:r>
          </a:p>
        </p:txBody>
      </p:sp>
      <p:sp>
        <p:nvSpPr>
          <p:cNvPr id="12291" name="Rectangle 3"/>
          <p:cNvSpPr>
            <a:spLocks noGrp="1" noChangeArrowheads="1"/>
          </p:cNvSpPr>
          <p:nvPr>
            <p:ph idx="1"/>
          </p:nvPr>
        </p:nvSpPr>
        <p:spPr>
          <a:xfrm>
            <a:off x="228600" y="1143000"/>
            <a:ext cx="8686800" cy="5410199"/>
          </a:xfrm>
        </p:spPr>
        <p:txBody>
          <a:bodyPr>
            <a:normAutofit/>
          </a:bodyPr>
          <a:lstStyle/>
          <a:p>
            <a:pPr eaLnBrk="1" hangingPunct="1"/>
            <a:r>
              <a:rPr lang="en-US" sz="4400" dirty="0" smtClean="0"/>
              <a:t>Each BTS in your paper </a:t>
            </a:r>
            <a:r>
              <a:rPr lang="en-US" sz="4400" dirty="0" smtClean="0">
                <a:solidFill>
                  <a:srgbClr val="9900CC"/>
                </a:solidFill>
              </a:rPr>
              <a:t>WILL NOT BE A SINGLE PARAGRAPH!!!!!!</a:t>
            </a:r>
          </a:p>
          <a:p>
            <a:pPr eaLnBrk="1" hangingPunct="1"/>
            <a:r>
              <a:rPr lang="en-US" sz="4400" dirty="0" smtClean="0"/>
              <a:t>Instead each BTS will lead into a multi-paragraph section of your paper.</a:t>
            </a:r>
          </a:p>
          <a:p>
            <a:pPr eaLnBrk="1" hangingPunct="1"/>
            <a:r>
              <a:rPr lang="en-US" sz="4400" dirty="0" smtClean="0"/>
              <a:t>Each paragraph that does not have a BTS must have a clearly developed Topic Sentence.</a:t>
            </a:r>
          </a:p>
        </p:txBody>
      </p:sp>
    </p:spTree>
    <p:extLst>
      <p:ext uri="{BB962C8B-B14F-4D97-AF65-F5344CB8AC3E}">
        <p14:creationId xmlns:p14="http://schemas.microsoft.com/office/powerpoint/2010/main" val="1370617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fontScale="90000"/>
          </a:bodyPr>
          <a:lstStyle/>
          <a:p>
            <a:r>
              <a:rPr lang="en-US" dirty="0" smtClean="0"/>
              <a:t>And repeat…</a:t>
            </a:r>
            <a:endParaRPr lang="en-US" dirty="0"/>
          </a:p>
        </p:txBody>
      </p:sp>
      <p:sp>
        <p:nvSpPr>
          <p:cNvPr id="3" name="Content Placeholder 2"/>
          <p:cNvSpPr>
            <a:spLocks noGrp="1"/>
          </p:cNvSpPr>
          <p:nvPr>
            <p:ph idx="1"/>
          </p:nvPr>
        </p:nvSpPr>
        <p:spPr>
          <a:xfrm>
            <a:off x="228600" y="1219200"/>
            <a:ext cx="8686800" cy="5257800"/>
          </a:xfrm>
        </p:spPr>
        <p:txBody>
          <a:bodyPr>
            <a:normAutofit/>
          </a:bodyPr>
          <a:lstStyle/>
          <a:p>
            <a:r>
              <a:rPr lang="en-US" sz="3600" dirty="0" smtClean="0"/>
              <a:t>Remember: A BTS IS NOT JUST ONE PARAGRAPH</a:t>
            </a:r>
          </a:p>
          <a:p>
            <a:r>
              <a:rPr lang="en-US" sz="3600" dirty="0" smtClean="0"/>
              <a:t>A BTS is the main topic of a collection of paragraphs</a:t>
            </a:r>
          </a:p>
          <a:p>
            <a:r>
              <a:rPr lang="en-US" sz="3600" dirty="0" smtClean="0"/>
              <a:t>Start the paragraph with a BTS (or, if second/third, etc. paragraph, start with a transition)</a:t>
            </a:r>
          </a:p>
          <a:p>
            <a:r>
              <a:rPr lang="en-US" sz="3600" dirty="0" smtClean="0"/>
              <a:t>Never start or end a paragraph with a piece of cited information. TRANSITIONS</a:t>
            </a:r>
            <a:endParaRPr lang="en-US" sz="3600" dirty="0"/>
          </a:p>
        </p:txBody>
      </p:sp>
    </p:spTree>
    <p:extLst>
      <p:ext uri="{BB962C8B-B14F-4D97-AF65-F5344CB8AC3E}">
        <p14:creationId xmlns:p14="http://schemas.microsoft.com/office/powerpoint/2010/main" val="1374410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solidFill>
                  <a:srgbClr val="D60093"/>
                </a:solidFill>
              </a:rPr>
              <a:t>Thesis </a:t>
            </a:r>
            <a:r>
              <a:rPr lang="en-US" dirty="0" smtClean="0">
                <a:solidFill>
                  <a:srgbClr val="D60093"/>
                </a:solidFill>
              </a:rPr>
              <a:t>in relation to </a:t>
            </a:r>
            <a:r>
              <a:rPr lang="en-US" dirty="0" smtClean="0">
                <a:solidFill>
                  <a:srgbClr val="D60093"/>
                </a:solidFill>
              </a:rPr>
              <a:t>BTS</a:t>
            </a:r>
            <a:endParaRPr lang="en-US" dirty="0" smtClean="0">
              <a:solidFill>
                <a:srgbClr val="D60093"/>
              </a:solidFill>
            </a:endParaRPr>
          </a:p>
        </p:txBody>
      </p:sp>
      <p:sp>
        <p:nvSpPr>
          <p:cNvPr id="13315" name="Rectangle 3"/>
          <p:cNvSpPr>
            <a:spLocks noGrp="1" noChangeArrowheads="1"/>
          </p:cNvSpPr>
          <p:nvPr>
            <p:ph idx="1"/>
          </p:nvPr>
        </p:nvSpPr>
        <p:spPr>
          <a:xfrm>
            <a:off x="304800" y="1524000"/>
            <a:ext cx="8610600" cy="5257799"/>
          </a:xfrm>
        </p:spPr>
        <p:txBody>
          <a:bodyPr/>
          <a:lstStyle/>
          <a:p>
            <a:pPr eaLnBrk="1" hangingPunct="1">
              <a:buFontTx/>
              <a:buNone/>
            </a:pPr>
            <a:r>
              <a:rPr lang="en-US" sz="2000" dirty="0" smtClean="0"/>
              <a:t>BT~ </a:t>
            </a:r>
            <a:r>
              <a:rPr lang="en-US" sz="2000" dirty="0" smtClean="0">
                <a:solidFill>
                  <a:srgbClr val="6666FF"/>
                </a:solidFill>
              </a:rPr>
              <a:t>On top of being a die-hard advocate for civil rights, Dylan extended his lyrical attack on corrupt politicians and war profiteers.</a:t>
            </a:r>
            <a:r>
              <a:rPr lang="en-US" dirty="0" smtClean="0">
                <a:solidFill>
                  <a:srgbClr val="6666FF"/>
                </a:solidFill>
              </a:rPr>
              <a:t> </a:t>
            </a:r>
          </a:p>
          <a:p>
            <a:pPr eaLnBrk="1" hangingPunct="1">
              <a:buFontTx/>
              <a:buNone/>
            </a:pPr>
            <a:endParaRPr lang="en-US" sz="2000" dirty="0" smtClean="0">
              <a:solidFill>
                <a:srgbClr val="6666FF"/>
              </a:solidFill>
            </a:endParaRPr>
          </a:p>
          <a:p>
            <a:pPr eaLnBrk="1" hangingPunct="1">
              <a:buFontTx/>
              <a:buNone/>
            </a:pPr>
            <a:r>
              <a:rPr lang="en-US" sz="2000" dirty="0" smtClean="0"/>
              <a:t>TS~ </a:t>
            </a:r>
            <a:r>
              <a:rPr lang="en-US" sz="2000" dirty="0" smtClean="0">
                <a:solidFill>
                  <a:srgbClr val="009900"/>
                </a:solidFill>
              </a:rPr>
              <a:t>Also on </a:t>
            </a:r>
            <a:r>
              <a:rPr lang="en-US" sz="2000" i="1" dirty="0" smtClean="0">
                <a:solidFill>
                  <a:srgbClr val="009900"/>
                </a:solidFill>
              </a:rPr>
              <a:t>Free </a:t>
            </a:r>
            <a:r>
              <a:rPr lang="en-US" sz="2000" i="1" dirty="0" err="1" smtClean="0">
                <a:solidFill>
                  <a:srgbClr val="009900"/>
                </a:solidFill>
              </a:rPr>
              <a:t>Wheelin</a:t>
            </a:r>
            <a:r>
              <a:rPr lang="en-US" sz="2000" i="1" dirty="0" smtClean="0">
                <a:solidFill>
                  <a:srgbClr val="009900"/>
                </a:solidFill>
              </a:rPr>
              <a:t> Bob </a:t>
            </a:r>
            <a:r>
              <a:rPr lang="en-US" sz="2000" i="1" dirty="0" smtClean="0">
                <a:solidFill>
                  <a:srgbClr val="009900"/>
                </a:solidFill>
              </a:rPr>
              <a:t>Dylan</a:t>
            </a:r>
            <a:r>
              <a:rPr lang="en-US" sz="2000" dirty="0" smtClean="0">
                <a:solidFill>
                  <a:srgbClr val="009900"/>
                </a:solidFill>
              </a:rPr>
              <a:t>, </a:t>
            </a:r>
            <a:r>
              <a:rPr lang="en-US" sz="2000" dirty="0" smtClean="0">
                <a:solidFill>
                  <a:srgbClr val="009900"/>
                </a:solidFill>
              </a:rPr>
              <a:t>Dylan wrote “Oxford Town” about a young man named James Meredith who was the first African American to enroll at the University of Mississippi.</a:t>
            </a:r>
            <a:r>
              <a:rPr lang="en-US" sz="2000" dirty="0" smtClean="0"/>
              <a:t> </a:t>
            </a:r>
          </a:p>
          <a:p>
            <a:pPr eaLnBrk="1" hangingPunct="1">
              <a:buFontTx/>
              <a:buNone/>
            </a:pPr>
            <a:endParaRPr lang="en-US" sz="2000" dirty="0" smtClean="0"/>
          </a:p>
          <a:p>
            <a:pPr eaLnBrk="1" hangingPunct="1">
              <a:buFontTx/>
              <a:buNone/>
            </a:pPr>
            <a:r>
              <a:rPr lang="en-US" sz="2000" dirty="0" smtClean="0"/>
              <a:t>TS~ </a:t>
            </a:r>
            <a:r>
              <a:rPr lang="en-US" sz="2000" dirty="0" smtClean="0">
                <a:solidFill>
                  <a:srgbClr val="009900"/>
                </a:solidFill>
              </a:rPr>
              <a:t>His next album, </a:t>
            </a:r>
            <a:r>
              <a:rPr lang="en-US" sz="2000" i="1" dirty="0" smtClean="0">
                <a:solidFill>
                  <a:srgbClr val="009900"/>
                </a:solidFill>
              </a:rPr>
              <a:t>The </a:t>
            </a:r>
            <a:r>
              <a:rPr lang="en-US" sz="2000" i="1" dirty="0" smtClean="0">
                <a:solidFill>
                  <a:srgbClr val="009900"/>
                </a:solidFill>
              </a:rPr>
              <a:t>Times They are a </a:t>
            </a:r>
            <a:r>
              <a:rPr lang="en-US" sz="2000" i="1" dirty="0" err="1" smtClean="0">
                <a:solidFill>
                  <a:srgbClr val="009900"/>
                </a:solidFill>
              </a:rPr>
              <a:t>Changin</a:t>
            </a:r>
            <a:r>
              <a:rPr lang="en-US" sz="2000" dirty="0" smtClean="0">
                <a:solidFill>
                  <a:srgbClr val="009900"/>
                </a:solidFill>
              </a:rPr>
              <a:t>, </a:t>
            </a:r>
            <a:r>
              <a:rPr lang="en-US" sz="2000" dirty="0" smtClean="0">
                <a:solidFill>
                  <a:srgbClr val="009900"/>
                </a:solidFill>
              </a:rPr>
              <a:t>was released on February 10, 1964 and was just as politically motivated as </a:t>
            </a:r>
            <a:r>
              <a:rPr lang="en-US" sz="2000" i="1" dirty="0" smtClean="0">
                <a:solidFill>
                  <a:srgbClr val="009900"/>
                </a:solidFill>
              </a:rPr>
              <a:t>Free </a:t>
            </a:r>
            <a:r>
              <a:rPr lang="en-US" sz="2000" i="1" dirty="0" err="1" smtClean="0">
                <a:solidFill>
                  <a:srgbClr val="009900"/>
                </a:solidFill>
              </a:rPr>
              <a:t>Wheelin</a:t>
            </a:r>
            <a:r>
              <a:rPr lang="en-US" sz="2000" i="1" dirty="0" smtClean="0">
                <a:solidFill>
                  <a:srgbClr val="009900"/>
                </a:solidFill>
              </a:rPr>
              <a:t> Bob </a:t>
            </a:r>
            <a:r>
              <a:rPr lang="en-US" sz="2000" i="1" dirty="0" smtClean="0">
                <a:solidFill>
                  <a:srgbClr val="009900"/>
                </a:solidFill>
              </a:rPr>
              <a:t>Dylan</a:t>
            </a:r>
            <a:r>
              <a:rPr lang="en-US" sz="2000" dirty="0" smtClean="0">
                <a:solidFill>
                  <a:srgbClr val="009900"/>
                </a:solidFill>
              </a:rPr>
              <a:t>. </a:t>
            </a:r>
            <a:endParaRPr lang="en-US" sz="2000" dirty="0" smtClean="0">
              <a:solidFill>
                <a:srgbClr val="009900"/>
              </a:solidFill>
            </a:endParaRPr>
          </a:p>
        </p:txBody>
      </p:sp>
    </p:spTree>
    <p:extLst>
      <p:ext uri="{BB962C8B-B14F-4D97-AF65-F5344CB8AC3E}">
        <p14:creationId xmlns:p14="http://schemas.microsoft.com/office/powerpoint/2010/main" val="855059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28650" y="365127"/>
            <a:ext cx="7886700" cy="1006474"/>
          </a:xfrm>
        </p:spPr>
        <p:txBody>
          <a:bodyPr/>
          <a:lstStyle/>
          <a:p>
            <a:pPr eaLnBrk="1" hangingPunct="1"/>
            <a:r>
              <a:rPr lang="en-US" dirty="0" smtClean="0">
                <a:solidFill>
                  <a:srgbClr val="D60093"/>
                </a:solidFill>
              </a:rPr>
              <a:t>Thesis/BTS relation</a:t>
            </a:r>
          </a:p>
        </p:txBody>
      </p:sp>
      <p:sp>
        <p:nvSpPr>
          <p:cNvPr id="10243" name="Rectangle 3"/>
          <p:cNvSpPr>
            <a:spLocks noGrp="1" noChangeArrowheads="1"/>
          </p:cNvSpPr>
          <p:nvPr>
            <p:ph idx="1"/>
          </p:nvPr>
        </p:nvSpPr>
        <p:spPr>
          <a:xfrm>
            <a:off x="228600" y="1371601"/>
            <a:ext cx="8534400" cy="4805362"/>
          </a:xfrm>
        </p:spPr>
        <p:txBody>
          <a:bodyPr/>
          <a:lstStyle/>
          <a:p>
            <a:pPr eaLnBrk="1" hangingPunct="1"/>
            <a:r>
              <a:rPr lang="en-US" sz="4000" dirty="0" smtClean="0"/>
              <a:t>There must be a clear connection between each Body Thesis and your Main Thesis.</a:t>
            </a:r>
          </a:p>
          <a:p>
            <a:pPr eaLnBrk="1" hangingPunct="1"/>
            <a:r>
              <a:rPr lang="en-US" sz="4000" dirty="0" smtClean="0"/>
              <a:t>Your Body Theses are the main points you are using to </a:t>
            </a:r>
            <a:r>
              <a:rPr lang="en-US" sz="4000" dirty="0" smtClean="0">
                <a:solidFill>
                  <a:srgbClr val="9900CC"/>
                </a:solidFill>
              </a:rPr>
              <a:t>PROVE YOUR MAIN THESIS.</a:t>
            </a:r>
          </a:p>
          <a:p>
            <a:pPr eaLnBrk="1" hangingPunct="1"/>
            <a:r>
              <a:rPr lang="en-US" sz="4000" dirty="0" smtClean="0"/>
              <a:t>Any weakness in your BODY THESES is a weakness in your entire paper</a:t>
            </a:r>
          </a:p>
          <a:p>
            <a:pPr eaLnBrk="1" hangingPunct="1"/>
            <a:endParaRPr lang="en-US" dirty="0" smtClean="0"/>
          </a:p>
        </p:txBody>
      </p:sp>
    </p:spTree>
    <p:extLst>
      <p:ext uri="{BB962C8B-B14F-4D97-AF65-F5344CB8AC3E}">
        <p14:creationId xmlns:p14="http://schemas.microsoft.com/office/powerpoint/2010/main" val="37291600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08" y="381000"/>
            <a:ext cx="7886700" cy="994172"/>
          </a:xfrm>
        </p:spPr>
        <p:txBody>
          <a:bodyPr/>
          <a:lstStyle/>
          <a:p>
            <a:r>
              <a:rPr lang="en-US" b="1" dirty="0" smtClean="0"/>
              <a:t>How to Structure an Essay</a:t>
            </a:r>
            <a:endParaRPr lang="en-US" b="1" dirty="0"/>
          </a:p>
        </p:txBody>
      </p:sp>
      <p:sp>
        <p:nvSpPr>
          <p:cNvPr id="3" name="Content Placeholder 2"/>
          <p:cNvSpPr>
            <a:spLocks noGrp="1"/>
          </p:cNvSpPr>
          <p:nvPr>
            <p:ph idx="1"/>
          </p:nvPr>
        </p:nvSpPr>
        <p:spPr>
          <a:xfrm>
            <a:off x="152400" y="1375172"/>
            <a:ext cx="8887738" cy="5178028"/>
          </a:xfrm>
        </p:spPr>
        <p:txBody>
          <a:bodyPr>
            <a:normAutofit/>
          </a:bodyPr>
          <a:lstStyle/>
          <a:p>
            <a:r>
              <a:rPr lang="en-US" sz="2400" dirty="0"/>
              <a:t>Brief introduction with background info on the work &amp; text type, finishing with a strong and focused </a:t>
            </a:r>
            <a:r>
              <a:rPr lang="en-US" sz="2400" b="1" dirty="0">
                <a:solidFill>
                  <a:schemeClr val="accent1"/>
                </a:solidFill>
              </a:rPr>
              <a:t>thesis statement</a:t>
            </a:r>
            <a:r>
              <a:rPr lang="en-US" sz="2400" dirty="0"/>
              <a:t>. Consider audience and purpose in your introduction as well. </a:t>
            </a:r>
          </a:p>
          <a:p>
            <a:r>
              <a:rPr lang="en-US" sz="2400" dirty="0"/>
              <a:t>3 focused and specific </a:t>
            </a:r>
            <a:r>
              <a:rPr lang="en-US" sz="2400" b="1" dirty="0">
                <a:solidFill>
                  <a:schemeClr val="accent1"/>
                </a:solidFill>
              </a:rPr>
              <a:t>body thesis statements </a:t>
            </a:r>
            <a:r>
              <a:rPr lang="en-US" sz="2400" dirty="0"/>
              <a:t>focusing on specific techniques you see within the work.</a:t>
            </a:r>
          </a:p>
          <a:p>
            <a:pPr lvl="1"/>
            <a:r>
              <a:rPr lang="en-US" sz="1600" dirty="0"/>
              <a:t>Break it down by </a:t>
            </a:r>
            <a:r>
              <a:rPr lang="en-US" sz="1600" b="1" dirty="0"/>
              <a:t>major techniques </a:t>
            </a:r>
            <a:r>
              <a:rPr lang="en-US" sz="1600" dirty="0"/>
              <a:t>being used by the author or choices</a:t>
            </a:r>
          </a:p>
          <a:p>
            <a:pPr lvl="1"/>
            <a:r>
              <a:rPr lang="en-US" sz="1600" dirty="0"/>
              <a:t>Connect to </a:t>
            </a:r>
            <a:r>
              <a:rPr lang="en-US" sz="1600" b="1" dirty="0"/>
              <a:t>author’s purpose</a:t>
            </a:r>
            <a:r>
              <a:rPr lang="en-US" sz="1600" dirty="0"/>
              <a:t>, </a:t>
            </a:r>
            <a:r>
              <a:rPr lang="en-US" sz="1600" b="1" dirty="0"/>
              <a:t>effect on the reader</a:t>
            </a:r>
            <a:r>
              <a:rPr lang="en-US" sz="1600" dirty="0"/>
              <a:t>, or </a:t>
            </a:r>
            <a:r>
              <a:rPr lang="en-US" sz="1600" b="1" dirty="0"/>
              <a:t>theme</a:t>
            </a:r>
            <a:r>
              <a:rPr lang="en-US" sz="1600" dirty="0"/>
              <a:t> within these</a:t>
            </a:r>
          </a:p>
          <a:p>
            <a:r>
              <a:rPr lang="en-US" sz="2400" dirty="0"/>
              <a:t>Within each </a:t>
            </a:r>
            <a:r>
              <a:rPr lang="en-US" sz="2400" b="1" dirty="0">
                <a:solidFill>
                  <a:schemeClr val="accent1"/>
                </a:solidFill>
              </a:rPr>
              <a:t>body thesis</a:t>
            </a:r>
            <a:r>
              <a:rPr lang="en-US" sz="2400" dirty="0"/>
              <a:t>, you will have </a:t>
            </a:r>
            <a:r>
              <a:rPr lang="en-US" sz="2400" dirty="0">
                <a:solidFill>
                  <a:schemeClr val="accent1"/>
                </a:solidFill>
              </a:rPr>
              <a:t>multiple paragraphs </a:t>
            </a:r>
            <a:r>
              <a:rPr lang="en-US" sz="2400" dirty="0"/>
              <a:t>that include:</a:t>
            </a:r>
          </a:p>
          <a:p>
            <a:pPr lvl="1"/>
            <a:r>
              <a:rPr lang="en-US" sz="1600" dirty="0"/>
              <a:t>Strong </a:t>
            </a:r>
            <a:r>
              <a:rPr lang="en-US" sz="1600" b="1" dirty="0">
                <a:solidFill>
                  <a:schemeClr val="accent1"/>
                </a:solidFill>
              </a:rPr>
              <a:t>evidence</a:t>
            </a:r>
            <a:r>
              <a:rPr lang="en-US" sz="1600" b="1" dirty="0"/>
              <a:t> </a:t>
            </a:r>
            <a:r>
              <a:rPr lang="en-US" sz="1600" dirty="0"/>
              <a:t>with examples of the techniques within your quotes</a:t>
            </a:r>
          </a:p>
          <a:p>
            <a:pPr lvl="1"/>
            <a:r>
              <a:rPr lang="en-US" sz="1600" b="1" dirty="0">
                <a:solidFill>
                  <a:schemeClr val="accent1"/>
                </a:solidFill>
              </a:rPr>
              <a:t>Analysis</a:t>
            </a:r>
            <a:r>
              <a:rPr lang="en-US" sz="1600" b="1" dirty="0"/>
              <a:t> </a:t>
            </a:r>
            <a:r>
              <a:rPr lang="en-US" sz="1600" dirty="0"/>
              <a:t>explaining the purpose of the specific technique or choice being made and the resulting effect.</a:t>
            </a:r>
          </a:p>
          <a:p>
            <a:r>
              <a:rPr lang="en-US" sz="2400" dirty="0"/>
              <a:t>Brief </a:t>
            </a:r>
            <a:r>
              <a:rPr lang="en-US" sz="2400" b="1" dirty="0">
                <a:solidFill>
                  <a:schemeClr val="accent1"/>
                </a:solidFill>
              </a:rPr>
              <a:t>conclusion </a:t>
            </a:r>
            <a:r>
              <a:rPr lang="en-US" sz="2400" dirty="0"/>
              <a:t>that brings your commentary to a close- connect back to larger theme or overall effect on the reader. </a:t>
            </a:r>
          </a:p>
          <a:p>
            <a:endParaRPr lang="en-US" dirty="0" smtClean="0"/>
          </a:p>
          <a:p>
            <a:endParaRPr lang="en-US" dirty="0"/>
          </a:p>
        </p:txBody>
      </p:sp>
    </p:spTree>
    <p:extLst>
      <p:ext uri="{BB962C8B-B14F-4D97-AF65-F5344CB8AC3E}">
        <p14:creationId xmlns:p14="http://schemas.microsoft.com/office/powerpoint/2010/main" val="203661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28650" y="365127"/>
            <a:ext cx="7886700" cy="854074"/>
          </a:xfrm>
        </p:spPr>
        <p:txBody>
          <a:bodyPr/>
          <a:lstStyle/>
          <a:p>
            <a:pPr eaLnBrk="1" hangingPunct="1"/>
            <a:r>
              <a:rPr lang="en-US" dirty="0" smtClean="0">
                <a:solidFill>
                  <a:srgbClr val="D60093"/>
                </a:solidFill>
                <a:latin typeface="Candara" pitchFamily="34" charset="0"/>
              </a:rPr>
              <a:t>Introduction Components</a:t>
            </a:r>
          </a:p>
        </p:txBody>
      </p:sp>
      <p:sp>
        <p:nvSpPr>
          <p:cNvPr id="6147" name="Rectangle 3"/>
          <p:cNvSpPr>
            <a:spLocks noGrp="1" noChangeArrowheads="1"/>
          </p:cNvSpPr>
          <p:nvPr>
            <p:ph idx="1"/>
          </p:nvPr>
        </p:nvSpPr>
        <p:spPr>
          <a:xfrm>
            <a:off x="152400" y="1371600"/>
            <a:ext cx="8915400" cy="5486400"/>
          </a:xfrm>
        </p:spPr>
        <p:txBody>
          <a:bodyPr/>
          <a:lstStyle/>
          <a:p>
            <a:pPr eaLnBrk="1" hangingPunct="1"/>
            <a:r>
              <a:rPr lang="en-US" sz="3200" dirty="0" smtClean="0">
                <a:solidFill>
                  <a:srgbClr val="FF6600"/>
                </a:solidFill>
                <a:latin typeface="Candara" pitchFamily="34" charset="0"/>
              </a:rPr>
              <a:t>Hook</a:t>
            </a:r>
          </a:p>
          <a:p>
            <a:pPr lvl="1" eaLnBrk="1" hangingPunct="1"/>
            <a:r>
              <a:rPr lang="en-US" sz="3200" i="1" dirty="0" smtClean="0">
                <a:latin typeface="Candara" pitchFamily="34" charset="0"/>
              </a:rPr>
              <a:t>Integrated</a:t>
            </a:r>
            <a:r>
              <a:rPr lang="en-US" sz="3200" dirty="0" smtClean="0">
                <a:latin typeface="Candara" pitchFamily="34" charset="0"/>
              </a:rPr>
              <a:t> Quote</a:t>
            </a:r>
          </a:p>
          <a:p>
            <a:pPr lvl="1" eaLnBrk="1" hangingPunct="1"/>
            <a:r>
              <a:rPr lang="en-US" sz="3200" dirty="0" smtClean="0">
                <a:latin typeface="Candara" pitchFamily="34" charset="0"/>
              </a:rPr>
              <a:t>Anecdote</a:t>
            </a:r>
          </a:p>
          <a:p>
            <a:pPr lvl="1" eaLnBrk="1" hangingPunct="1"/>
            <a:r>
              <a:rPr lang="en-US" sz="3200" dirty="0" smtClean="0">
                <a:latin typeface="Candara" pitchFamily="34" charset="0"/>
              </a:rPr>
              <a:t>Interesting Historical Content</a:t>
            </a:r>
          </a:p>
          <a:p>
            <a:pPr lvl="1" eaLnBrk="1" hangingPunct="1">
              <a:buFontTx/>
              <a:buNone/>
            </a:pPr>
            <a:r>
              <a:rPr lang="en-US" sz="3200" dirty="0" smtClean="0">
                <a:latin typeface="Candara" pitchFamily="34" charset="0"/>
              </a:rPr>
              <a:t>		</a:t>
            </a:r>
            <a:r>
              <a:rPr lang="en-US" sz="3200" dirty="0" smtClean="0">
                <a:solidFill>
                  <a:srgbClr val="9900CC"/>
                </a:solidFill>
                <a:latin typeface="Candara" pitchFamily="34" charset="0"/>
              </a:rPr>
              <a:t>DO NOT START YOUR PAPER WITH QUESTION</a:t>
            </a:r>
            <a:endParaRPr lang="en-US" sz="2800" dirty="0" smtClean="0">
              <a:solidFill>
                <a:srgbClr val="9900CC"/>
              </a:solidFill>
              <a:latin typeface="Candara" pitchFamily="34" charset="0"/>
            </a:endParaRPr>
          </a:p>
          <a:p>
            <a:pPr eaLnBrk="1" hangingPunct="1"/>
            <a:r>
              <a:rPr lang="en-US" sz="3200" dirty="0" smtClean="0">
                <a:solidFill>
                  <a:srgbClr val="FF6600"/>
                </a:solidFill>
                <a:latin typeface="Candara" pitchFamily="34" charset="0"/>
              </a:rPr>
              <a:t>Topical Introductory Content</a:t>
            </a:r>
          </a:p>
          <a:p>
            <a:pPr lvl="1" eaLnBrk="1" hangingPunct="1"/>
            <a:r>
              <a:rPr lang="en-US" sz="2800" dirty="0" smtClean="0">
                <a:latin typeface="Candara" pitchFamily="34" charset="0"/>
              </a:rPr>
              <a:t>You should be introducing the reader to the topic and the topic’s context in history.</a:t>
            </a:r>
          </a:p>
          <a:p>
            <a:pPr lvl="1" eaLnBrk="1" hangingPunct="1"/>
            <a:endParaRPr lang="en-US" sz="2800" dirty="0" smtClean="0">
              <a:latin typeface="Candara" pitchFamily="34" charset="0"/>
            </a:endParaRPr>
          </a:p>
          <a:p>
            <a:pPr eaLnBrk="1" hangingPunct="1"/>
            <a:r>
              <a:rPr lang="en-US" sz="3200" dirty="0" smtClean="0">
                <a:solidFill>
                  <a:srgbClr val="FF6600"/>
                </a:solidFill>
                <a:latin typeface="Candara" pitchFamily="34" charset="0"/>
              </a:rPr>
              <a:t>Well-developed Thesis Statement</a:t>
            </a:r>
          </a:p>
          <a:p>
            <a:pPr lvl="1" eaLnBrk="1" hangingPunct="1">
              <a:buFontTx/>
              <a:buNone/>
            </a:pPr>
            <a:endParaRPr lang="en-US" sz="2000" dirty="0" smtClean="0">
              <a:solidFill>
                <a:srgbClr val="FF6600"/>
              </a:solidFill>
            </a:endParaRPr>
          </a:p>
          <a:p>
            <a:pPr lvl="1" eaLnBrk="1" hangingPunct="1"/>
            <a:endParaRPr lang="en-US" sz="2400" dirty="0" smtClean="0"/>
          </a:p>
        </p:txBody>
      </p:sp>
    </p:spTree>
    <p:extLst>
      <p:ext uri="{BB962C8B-B14F-4D97-AF65-F5344CB8AC3E}">
        <p14:creationId xmlns:p14="http://schemas.microsoft.com/office/powerpoint/2010/main" val="211265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28650" y="365127"/>
            <a:ext cx="7886700" cy="549274"/>
          </a:xfrm>
        </p:spPr>
        <p:txBody>
          <a:bodyPr>
            <a:normAutofit fontScale="90000"/>
          </a:bodyPr>
          <a:lstStyle/>
          <a:p>
            <a:pPr eaLnBrk="1" hangingPunct="1"/>
            <a:r>
              <a:rPr lang="en-US" dirty="0" smtClean="0">
                <a:solidFill>
                  <a:srgbClr val="D60093"/>
                </a:solidFill>
              </a:rPr>
              <a:t>Weak Introduction</a:t>
            </a:r>
          </a:p>
        </p:txBody>
      </p:sp>
      <p:sp>
        <p:nvSpPr>
          <p:cNvPr id="7171" name="Rectangle 3"/>
          <p:cNvSpPr>
            <a:spLocks noGrp="1" noChangeArrowheads="1"/>
          </p:cNvSpPr>
          <p:nvPr>
            <p:ph idx="1"/>
          </p:nvPr>
        </p:nvSpPr>
        <p:spPr>
          <a:xfrm>
            <a:off x="76200" y="1219200"/>
            <a:ext cx="8915400" cy="5257800"/>
          </a:xfrm>
        </p:spPr>
        <p:txBody>
          <a:bodyPr>
            <a:normAutofit/>
          </a:bodyPr>
          <a:lstStyle/>
          <a:p>
            <a:pPr algn="ctr" eaLnBrk="1" hangingPunct="1">
              <a:lnSpc>
                <a:spcPct val="90000"/>
              </a:lnSpc>
              <a:buFontTx/>
              <a:buNone/>
            </a:pPr>
            <a:r>
              <a:rPr lang="en-US" sz="2800" dirty="0" smtClean="0"/>
              <a:t>Bob Dylan</a:t>
            </a:r>
          </a:p>
          <a:p>
            <a:pPr eaLnBrk="1" hangingPunct="1">
              <a:lnSpc>
                <a:spcPct val="90000"/>
              </a:lnSpc>
              <a:buFontTx/>
              <a:buNone/>
            </a:pPr>
            <a:r>
              <a:rPr lang="en-US" sz="3200" dirty="0" smtClean="0"/>
              <a:t>		Have you ever wondered what the world of American popular music would look like without Bob Dylan? Bob Dylan has made a huge impact on the face of Rock and Roll music in the United States. His music has touched many people in many ways. Throughout his career, Dylan has been successful both commercially and socially. </a:t>
            </a:r>
            <a:r>
              <a:rPr lang="en-US" sz="3200" dirty="0" smtClean="0">
                <a:solidFill>
                  <a:schemeClr val="hlink"/>
                </a:solidFill>
              </a:rPr>
              <a:t>Bob Dylan has given popular music the soul it was desperately missing and his words gave a voice to the oppressed and the poor. </a:t>
            </a:r>
            <a:endParaRPr lang="en-US" sz="3200" dirty="0" smtClean="0"/>
          </a:p>
        </p:txBody>
      </p:sp>
    </p:spTree>
    <p:extLst>
      <p:ext uri="{BB962C8B-B14F-4D97-AF65-F5344CB8AC3E}">
        <p14:creationId xmlns:p14="http://schemas.microsoft.com/office/powerpoint/2010/main" val="2181965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solidFill>
                  <a:srgbClr val="D60093"/>
                </a:solidFill>
                <a:latin typeface="Candara" pitchFamily="34" charset="0"/>
              </a:rPr>
              <a:t>Outlining Structure Format</a:t>
            </a:r>
          </a:p>
        </p:txBody>
      </p:sp>
      <p:sp>
        <p:nvSpPr>
          <p:cNvPr id="5123" name="Text Placeholder 2"/>
          <p:cNvSpPr>
            <a:spLocks noGrp="1"/>
          </p:cNvSpPr>
          <p:nvPr>
            <p:ph type="body" idx="1"/>
          </p:nvPr>
        </p:nvSpPr>
        <p:spPr/>
        <p:txBody>
          <a:bodyPr/>
          <a:lstStyle/>
          <a:p>
            <a:r>
              <a:rPr lang="en-US" smtClean="0">
                <a:solidFill>
                  <a:srgbClr val="FF6600"/>
                </a:solidFill>
                <a:latin typeface="Candara" pitchFamily="34" charset="0"/>
              </a:rPr>
              <a:t>History Outline Example</a:t>
            </a:r>
          </a:p>
        </p:txBody>
      </p:sp>
      <p:sp>
        <p:nvSpPr>
          <p:cNvPr id="4" name="Content Placeholder 3"/>
          <p:cNvSpPr>
            <a:spLocks noGrp="1"/>
          </p:cNvSpPr>
          <p:nvPr>
            <p:ph sz="half" idx="2"/>
          </p:nvPr>
        </p:nvSpPr>
        <p:spPr/>
        <p:txBody>
          <a:bodyPr>
            <a:normAutofit fontScale="92500"/>
          </a:bodyPr>
          <a:lstStyle/>
          <a:p>
            <a:pPr marL="0" lvl="0" indent="0">
              <a:buNone/>
            </a:pPr>
            <a:r>
              <a:rPr lang="en-US" sz="2400" dirty="0" smtClean="0"/>
              <a:t>I. BTS</a:t>
            </a:r>
            <a:endParaRPr lang="en-US" sz="2000" dirty="0"/>
          </a:p>
          <a:p>
            <a:pPr marL="868680" lvl="1" indent="-457200">
              <a:buFont typeface="+mj-lt"/>
              <a:buAutoNum type="alphaUcPeriod"/>
            </a:pPr>
            <a:r>
              <a:rPr lang="en-US" dirty="0"/>
              <a:t> General </a:t>
            </a:r>
            <a:r>
              <a:rPr lang="en-US" dirty="0" smtClean="0"/>
              <a:t>Evidence</a:t>
            </a:r>
            <a:endParaRPr lang="en-US" sz="1800" dirty="0"/>
          </a:p>
          <a:p>
            <a:pPr marL="1030986" lvl="2" indent="-400050">
              <a:buFont typeface="+mj-lt"/>
              <a:buAutoNum type="romanLcPeriod"/>
            </a:pPr>
            <a:r>
              <a:rPr lang="en-US" dirty="0"/>
              <a:t>Specific </a:t>
            </a:r>
            <a:r>
              <a:rPr lang="en-US" dirty="0" smtClean="0"/>
              <a:t>Evidence/Analysis</a:t>
            </a:r>
          </a:p>
          <a:p>
            <a:pPr marL="973836" lvl="2" indent="-342900">
              <a:buFont typeface="+mj-lt"/>
              <a:buAutoNum type="arabicPeriod"/>
            </a:pPr>
            <a:r>
              <a:rPr lang="en-US" dirty="0" smtClean="0"/>
              <a:t>Analysis  </a:t>
            </a:r>
          </a:p>
          <a:p>
            <a:pPr marL="790956" lvl="1" indent="-342900">
              <a:buFont typeface="+mj-lt"/>
              <a:buAutoNum type="alphaUcPeriod"/>
            </a:pPr>
            <a:r>
              <a:rPr lang="en-US" dirty="0" smtClean="0"/>
              <a:t> General </a:t>
            </a:r>
            <a:r>
              <a:rPr lang="en-US" dirty="0"/>
              <a:t>Evidence  </a:t>
            </a:r>
            <a:endParaRPr lang="en-US" dirty="0" smtClean="0"/>
          </a:p>
          <a:p>
            <a:pPr marL="1051560" lvl="2" indent="-457200">
              <a:buFont typeface="+mj-lt"/>
              <a:buAutoNum type="romanLcPeriod"/>
            </a:pPr>
            <a:r>
              <a:rPr lang="en-US" dirty="0" smtClean="0"/>
              <a:t>Specific </a:t>
            </a:r>
            <a:r>
              <a:rPr lang="en-US" dirty="0"/>
              <a:t>Evidence/Analysis </a:t>
            </a:r>
            <a:endParaRPr lang="en-US" dirty="0" smtClean="0"/>
          </a:p>
          <a:p>
            <a:pPr marL="973836" lvl="2" indent="-342900">
              <a:buFont typeface="+mj-lt"/>
              <a:buAutoNum type="arabicPeriod"/>
            </a:pPr>
            <a:r>
              <a:rPr lang="en-US" dirty="0" smtClean="0"/>
              <a:t>Analysis  </a:t>
            </a:r>
          </a:p>
          <a:p>
            <a:pPr marL="790956" lvl="1" indent="-342900">
              <a:buFont typeface="+mj-lt"/>
              <a:buAutoNum type="alphaUcPeriod"/>
            </a:pPr>
            <a:r>
              <a:rPr lang="en-US" dirty="0" smtClean="0"/>
              <a:t>General Evidence</a:t>
            </a:r>
          </a:p>
          <a:p>
            <a:pPr marL="1030986" lvl="2" indent="-400050">
              <a:buFont typeface="+mj-lt"/>
              <a:buAutoNum type="romanLcPeriod"/>
            </a:pPr>
            <a:r>
              <a:rPr lang="en-US" dirty="0" smtClean="0"/>
              <a:t> </a:t>
            </a:r>
            <a:r>
              <a:rPr lang="en-US" smtClean="0"/>
              <a:t>Specific Evidence/Analysis</a:t>
            </a:r>
          </a:p>
          <a:p>
            <a:pPr marL="1213866" lvl="3" indent="-400050">
              <a:buFont typeface="+mj-lt"/>
              <a:buAutoNum type="arabicPeriod"/>
            </a:pPr>
            <a:r>
              <a:rPr lang="en-US" smtClean="0"/>
              <a:t>Analysis</a:t>
            </a:r>
            <a:endParaRPr lang="en-US" dirty="0"/>
          </a:p>
        </p:txBody>
      </p:sp>
      <p:sp>
        <p:nvSpPr>
          <p:cNvPr id="5125" name="Text Placeholder 4"/>
          <p:cNvSpPr>
            <a:spLocks noGrp="1"/>
          </p:cNvSpPr>
          <p:nvPr>
            <p:ph type="body" sz="quarter" idx="3"/>
          </p:nvPr>
        </p:nvSpPr>
        <p:spPr>
          <a:xfrm>
            <a:off x="4645025" y="1535113"/>
            <a:ext cx="4498975" cy="639762"/>
          </a:xfrm>
        </p:spPr>
        <p:txBody>
          <a:bodyPr/>
          <a:lstStyle/>
          <a:p>
            <a:r>
              <a:rPr lang="en-US" smtClean="0">
                <a:solidFill>
                  <a:srgbClr val="FF6600"/>
                </a:solidFill>
                <a:latin typeface="Candara" pitchFamily="34" charset="0"/>
              </a:rPr>
              <a:t>Lit. Analysis Outline Example</a:t>
            </a:r>
          </a:p>
        </p:txBody>
      </p:sp>
      <p:sp>
        <p:nvSpPr>
          <p:cNvPr id="5126" name="Content Placeholder 5"/>
          <p:cNvSpPr>
            <a:spLocks noGrp="1"/>
          </p:cNvSpPr>
          <p:nvPr>
            <p:ph sz="quarter" idx="4"/>
          </p:nvPr>
        </p:nvSpPr>
        <p:spPr/>
        <p:txBody>
          <a:bodyPr/>
          <a:lstStyle/>
          <a:p>
            <a:pPr>
              <a:buFontTx/>
              <a:buNone/>
            </a:pPr>
            <a:r>
              <a:rPr lang="en-US" sz="2400" dirty="0" smtClean="0">
                <a:latin typeface="Georgia" pitchFamily="18" charset="0"/>
              </a:rPr>
              <a:t>I. BTS</a:t>
            </a:r>
          </a:p>
          <a:p>
            <a:pPr>
              <a:buFontTx/>
              <a:buNone/>
            </a:pPr>
            <a:r>
              <a:rPr lang="en-US" sz="2400" dirty="0" smtClean="0">
                <a:latin typeface="Georgia" pitchFamily="18" charset="0"/>
              </a:rPr>
              <a:t>	A. Quote (cited)</a:t>
            </a:r>
          </a:p>
          <a:p>
            <a:pPr>
              <a:buFontTx/>
              <a:buNone/>
            </a:pPr>
            <a:r>
              <a:rPr lang="en-US" sz="2400" dirty="0" smtClean="0">
                <a:latin typeface="Georgia" pitchFamily="18" charset="0"/>
              </a:rPr>
              <a:t>	       1. Analysis</a:t>
            </a:r>
          </a:p>
          <a:p>
            <a:pPr>
              <a:buFontTx/>
              <a:buNone/>
            </a:pPr>
            <a:r>
              <a:rPr lang="en-US" sz="2400" dirty="0" smtClean="0">
                <a:latin typeface="Georgia" pitchFamily="18" charset="0"/>
              </a:rPr>
              <a:t>           2. Analysis</a:t>
            </a:r>
          </a:p>
          <a:p>
            <a:pPr>
              <a:buFontTx/>
              <a:buNone/>
            </a:pPr>
            <a:r>
              <a:rPr lang="en-US" dirty="0" smtClean="0"/>
              <a:t>	</a:t>
            </a:r>
          </a:p>
        </p:txBody>
      </p:sp>
    </p:spTree>
    <p:extLst>
      <p:ext uri="{BB962C8B-B14F-4D97-AF65-F5344CB8AC3E}">
        <p14:creationId xmlns:p14="http://schemas.microsoft.com/office/powerpoint/2010/main" val="99057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28650" y="365127"/>
            <a:ext cx="7886700" cy="625474"/>
          </a:xfrm>
        </p:spPr>
        <p:txBody>
          <a:bodyPr>
            <a:normAutofit fontScale="90000"/>
          </a:bodyPr>
          <a:lstStyle/>
          <a:p>
            <a:pPr eaLnBrk="1" hangingPunct="1"/>
            <a:r>
              <a:rPr lang="en-US" dirty="0" smtClean="0">
                <a:solidFill>
                  <a:srgbClr val="D60093"/>
                </a:solidFill>
              </a:rPr>
              <a:t>OK Introduction</a:t>
            </a:r>
          </a:p>
        </p:txBody>
      </p:sp>
      <p:sp>
        <p:nvSpPr>
          <p:cNvPr id="8195" name="Rectangle 3"/>
          <p:cNvSpPr>
            <a:spLocks noGrp="1" noChangeArrowheads="1"/>
          </p:cNvSpPr>
          <p:nvPr>
            <p:ph idx="1"/>
          </p:nvPr>
        </p:nvSpPr>
        <p:spPr>
          <a:xfrm>
            <a:off x="152400" y="1219200"/>
            <a:ext cx="8991600" cy="5410200"/>
          </a:xfrm>
        </p:spPr>
        <p:txBody>
          <a:bodyPr>
            <a:normAutofit fontScale="92500" lnSpcReduction="10000"/>
          </a:bodyPr>
          <a:lstStyle/>
          <a:p>
            <a:pPr algn="ctr" eaLnBrk="1" hangingPunct="1">
              <a:lnSpc>
                <a:spcPct val="90000"/>
              </a:lnSpc>
              <a:buFontTx/>
              <a:buNone/>
            </a:pPr>
            <a:r>
              <a:rPr lang="en-US" sz="3200" dirty="0" smtClean="0"/>
              <a:t>	</a:t>
            </a:r>
            <a:r>
              <a:rPr lang="en-US" sz="3200" i="1" dirty="0" smtClean="0"/>
              <a:t>Bob Dylan: The Times They Are a Changing</a:t>
            </a:r>
            <a:endParaRPr lang="en-US" sz="3200" dirty="0" smtClean="0"/>
          </a:p>
          <a:p>
            <a:pPr eaLnBrk="1" hangingPunct="1">
              <a:lnSpc>
                <a:spcPct val="90000"/>
              </a:lnSpc>
              <a:buFontTx/>
              <a:buNone/>
            </a:pPr>
            <a:r>
              <a:rPr lang="en-US" sz="3200" dirty="0" smtClean="0"/>
              <a:t>		“Elvis may have freed our bodies, but Dylan freed our souls.” Bob Dylan has had a profound impact on American popular music over the last five decades. His music, which deals with the plight of the common American has reached millions on a personal level and has driven many to action. From the beginning of his career, Dylan has striven to make meaningful music. </a:t>
            </a:r>
            <a:r>
              <a:rPr lang="en-US" sz="3200" dirty="0" smtClean="0">
                <a:solidFill>
                  <a:schemeClr val="hlink"/>
                </a:solidFill>
              </a:rPr>
              <a:t>As a youth in the 1960s, Bob Dylan gave pop music the soul it was desperately missing and his words gave a voice to the oppressed and the poor, creating an anthem that would live forever in a never-ending revolution against all types of injustice.</a:t>
            </a:r>
            <a:r>
              <a:rPr lang="en-US" sz="3200" dirty="0" smtClean="0"/>
              <a:t> </a:t>
            </a:r>
          </a:p>
          <a:p>
            <a:pPr eaLnBrk="1" hangingPunct="1">
              <a:lnSpc>
                <a:spcPct val="90000"/>
              </a:lnSpc>
              <a:buFontTx/>
              <a:buNone/>
            </a:pPr>
            <a:endParaRPr lang="en-US" sz="2400" dirty="0" smtClean="0"/>
          </a:p>
        </p:txBody>
      </p:sp>
    </p:spTree>
    <p:extLst>
      <p:ext uri="{BB962C8B-B14F-4D97-AF65-F5344CB8AC3E}">
        <p14:creationId xmlns:p14="http://schemas.microsoft.com/office/powerpoint/2010/main" val="3194204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a:xfrm>
            <a:off x="628650" y="365127"/>
            <a:ext cx="7886700" cy="701674"/>
          </a:xfrm>
        </p:spPr>
        <p:txBody>
          <a:bodyPr/>
          <a:lstStyle/>
          <a:p>
            <a:pPr eaLnBrk="1" hangingPunct="1"/>
            <a:r>
              <a:rPr lang="en-US" smtClean="0">
                <a:solidFill>
                  <a:srgbClr val="D60093"/>
                </a:solidFill>
              </a:rPr>
              <a:t>Strong Introduction</a:t>
            </a:r>
          </a:p>
        </p:txBody>
      </p:sp>
      <p:sp>
        <p:nvSpPr>
          <p:cNvPr id="9219" name="Rectangle 7"/>
          <p:cNvSpPr>
            <a:spLocks noGrp="1" noChangeArrowheads="1"/>
          </p:cNvSpPr>
          <p:nvPr>
            <p:ph idx="1"/>
          </p:nvPr>
        </p:nvSpPr>
        <p:spPr>
          <a:xfrm>
            <a:off x="152400" y="1219200"/>
            <a:ext cx="8686800" cy="5334000"/>
          </a:xfrm>
        </p:spPr>
        <p:txBody>
          <a:bodyPr>
            <a:noAutofit/>
          </a:bodyPr>
          <a:lstStyle/>
          <a:p>
            <a:pPr eaLnBrk="1" hangingPunct="1">
              <a:lnSpc>
                <a:spcPct val="80000"/>
              </a:lnSpc>
              <a:buFontTx/>
              <a:buNone/>
            </a:pPr>
            <a:r>
              <a:rPr lang="en-US" sz="2400" dirty="0" smtClean="0"/>
              <a:t>				</a:t>
            </a:r>
            <a:r>
              <a:rPr lang="en-US" sz="2000" dirty="0" smtClean="0"/>
              <a:t>Bob Dylan: Forever Young</a:t>
            </a:r>
          </a:p>
          <a:p>
            <a:pPr eaLnBrk="1" hangingPunct="1">
              <a:lnSpc>
                <a:spcPct val="80000"/>
              </a:lnSpc>
              <a:buFontTx/>
              <a:buNone/>
            </a:pPr>
            <a:endParaRPr lang="en-US" sz="2000" dirty="0" smtClean="0"/>
          </a:p>
          <a:p>
            <a:pPr eaLnBrk="1" hangingPunct="1">
              <a:lnSpc>
                <a:spcPct val="80000"/>
              </a:lnSpc>
              <a:buFontTx/>
              <a:buNone/>
            </a:pPr>
            <a:r>
              <a:rPr lang="en-US" sz="2000" dirty="0" smtClean="0"/>
              <a:t>		The day was February 20, 1991 and Bob Dylan found himself a fifty-year-old man at just another overly hyped and commercialized award show.  Although it must have seemed like an eternity since January of 1961 when he left Robert Zimmerman behind in a small Minnesota town called Hibbing to become a folk singer named Bob Dylan in Greenwich Village in New York City, not much had changed.  The Vietnam War and the Cold War had both ended only to give way to the Gulf War in the oil rich Middle East and Fear of communism was replaced by the fear of terrorism.  The show was rather a-political and most of his fans had traded in their rebellious edge for a day job and a family, falling comfortably into the groove of insignificance and a conformity that they had always dreaded as youths.  Bob Dylan was about to receive a Grammy for Lifetime Achievement, but he would make it known that just because he was receiving this award his life was not over.  </a:t>
            </a:r>
            <a:r>
              <a:rPr lang="en-US" sz="2000" dirty="0" smtClean="0">
                <a:solidFill>
                  <a:schemeClr val="hlink"/>
                </a:solidFill>
              </a:rPr>
              <a:t>As a youth in the 1960s, Bob Dylan gave pop music the soul it was desperately missing and his words gave a voice to the oppressed and the poor, creating an anthem that would live forever in a never-ending revolution against all types of injustice.</a:t>
            </a:r>
            <a:r>
              <a:rPr lang="en-US" sz="2000" dirty="0" smtClean="0"/>
              <a:t> </a:t>
            </a:r>
          </a:p>
        </p:txBody>
      </p:sp>
    </p:spTree>
    <p:extLst>
      <p:ext uri="{BB962C8B-B14F-4D97-AF65-F5344CB8AC3E}">
        <p14:creationId xmlns:p14="http://schemas.microsoft.com/office/powerpoint/2010/main" val="2684505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fontScale="90000"/>
          </a:bodyPr>
          <a:lstStyle/>
          <a:p>
            <a:r>
              <a:rPr lang="en-US" dirty="0" smtClean="0"/>
              <a:t>Evidence</a:t>
            </a:r>
            <a:endParaRPr lang="en-US" dirty="0"/>
          </a:p>
        </p:txBody>
      </p:sp>
      <p:sp>
        <p:nvSpPr>
          <p:cNvPr id="3" name="Content Placeholder 2"/>
          <p:cNvSpPr>
            <a:spLocks noGrp="1"/>
          </p:cNvSpPr>
          <p:nvPr>
            <p:ph idx="1"/>
          </p:nvPr>
        </p:nvSpPr>
        <p:spPr>
          <a:xfrm>
            <a:off x="152400" y="1143000"/>
            <a:ext cx="8839200" cy="5410200"/>
          </a:xfrm>
        </p:spPr>
        <p:txBody>
          <a:bodyPr>
            <a:noAutofit/>
          </a:bodyPr>
          <a:lstStyle/>
          <a:p>
            <a:r>
              <a:rPr lang="en-US" sz="3200" u="sng" dirty="0" smtClean="0"/>
              <a:t>Evidence</a:t>
            </a:r>
            <a:r>
              <a:rPr lang="en-US" sz="3200" dirty="0" smtClean="0"/>
              <a:t>: a concrete, indisputable fact that supports your body thesis statement and helps prove your thesis statement.  This evidence can be a quote, historical fact or other provable fact, should be cited.</a:t>
            </a:r>
          </a:p>
          <a:p>
            <a:r>
              <a:rPr lang="en-US" sz="3200" dirty="0" smtClean="0"/>
              <a:t>Every piece of evidence must connect to thesis (or BTS)</a:t>
            </a:r>
          </a:p>
          <a:p>
            <a:r>
              <a:rPr lang="en-US" sz="3200" dirty="0" smtClean="0"/>
              <a:t>Evidence:</a:t>
            </a:r>
          </a:p>
          <a:p>
            <a:pPr lvl="1"/>
            <a:r>
              <a:rPr lang="en-US" sz="2800" dirty="0" smtClean="0"/>
              <a:t>English: quotes, can paraphrase plot</a:t>
            </a:r>
          </a:p>
          <a:p>
            <a:pPr lvl="1"/>
            <a:r>
              <a:rPr lang="en-US" sz="2800" dirty="0" smtClean="0"/>
              <a:t>History: facts, data, statistics, quotes from people about topic</a:t>
            </a:r>
          </a:p>
          <a:p>
            <a:pPr lvl="2"/>
            <a:r>
              <a:rPr lang="en-US" sz="2400" dirty="0" smtClean="0"/>
              <a:t>Can paraphrase information as long as you cite</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28650" y="365127"/>
            <a:ext cx="7886700" cy="625474"/>
          </a:xfrm>
        </p:spPr>
        <p:txBody>
          <a:bodyPr>
            <a:normAutofit fontScale="90000"/>
          </a:bodyPr>
          <a:lstStyle/>
          <a:p>
            <a:pPr eaLnBrk="1" hangingPunct="1"/>
            <a:r>
              <a:rPr lang="en-US" dirty="0" smtClean="0">
                <a:solidFill>
                  <a:schemeClr val="accent4">
                    <a:lumMod val="40000"/>
                    <a:lumOff val="60000"/>
                  </a:schemeClr>
                </a:solidFill>
              </a:rPr>
              <a:t>Support (Facts, Evidence, Proof)</a:t>
            </a:r>
          </a:p>
        </p:txBody>
      </p:sp>
      <p:sp>
        <p:nvSpPr>
          <p:cNvPr id="14339" name="Content Placeholder 2"/>
          <p:cNvSpPr>
            <a:spLocks noGrp="1"/>
          </p:cNvSpPr>
          <p:nvPr>
            <p:ph idx="1"/>
          </p:nvPr>
        </p:nvSpPr>
        <p:spPr>
          <a:xfrm>
            <a:off x="152400" y="1143000"/>
            <a:ext cx="8839200" cy="5486400"/>
          </a:xfrm>
        </p:spPr>
        <p:txBody>
          <a:bodyPr>
            <a:normAutofit/>
          </a:bodyPr>
          <a:lstStyle/>
          <a:p>
            <a:pPr eaLnBrk="1" hangingPunct="1"/>
            <a:r>
              <a:rPr lang="en-US" sz="3600" dirty="0" smtClean="0"/>
              <a:t>MOST IMPORTANT </a:t>
            </a:r>
            <a:r>
              <a:rPr lang="en-US" sz="3600" b="1" i="1" dirty="0" smtClean="0"/>
              <a:t>SHOW </a:t>
            </a:r>
            <a:r>
              <a:rPr lang="en-US" sz="3600" dirty="0" smtClean="0"/>
              <a:t>DON’T </a:t>
            </a:r>
            <a:r>
              <a:rPr lang="en-US" sz="3600" b="1" i="1" dirty="0" smtClean="0"/>
              <a:t>TELL</a:t>
            </a:r>
          </a:p>
          <a:p>
            <a:pPr lvl="1" eaLnBrk="1" hangingPunct="1"/>
            <a:r>
              <a:rPr lang="en-US" sz="3200" dirty="0" smtClean="0"/>
              <a:t>Don’t just tell the reader the general factual info</a:t>
            </a:r>
          </a:p>
          <a:p>
            <a:pPr lvl="2" eaLnBrk="1" hangingPunct="1"/>
            <a:r>
              <a:rPr lang="en-US" sz="2800" dirty="0" smtClean="0"/>
              <a:t>The country fell in love with the film.</a:t>
            </a:r>
          </a:p>
          <a:p>
            <a:pPr lvl="2" eaLnBrk="1" hangingPunct="1"/>
            <a:r>
              <a:rPr lang="en-US" sz="2800" dirty="0" smtClean="0"/>
              <a:t>The president was admired for his decision.</a:t>
            </a:r>
          </a:p>
          <a:p>
            <a:pPr lvl="1" eaLnBrk="1" hangingPunct="1"/>
            <a:r>
              <a:rPr lang="en-US" sz="3200" dirty="0" smtClean="0"/>
              <a:t>Show the reader with SPECIFIC facts</a:t>
            </a:r>
          </a:p>
          <a:p>
            <a:pPr lvl="2" eaLnBrk="1" hangingPunct="1"/>
            <a:r>
              <a:rPr lang="en-US" sz="2800" dirty="0" smtClean="0"/>
              <a:t>The film was the highest grossing film of the year, making 43 million dollars, and it also won four academy awards.</a:t>
            </a:r>
          </a:p>
          <a:p>
            <a:pPr lvl="2" eaLnBrk="1" hangingPunct="1"/>
            <a:r>
              <a:rPr lang="en-US" sz="2800" dirty="0" smtClean="0"/>
              <a:t>The president’s approval rating rose by 15% after his decision. His advisor, John Smith, noted, “It seemed as though the nation felt he truly saved the country from ruin.”</a:t>
            </a:r>
          </a:p>
        </p:txBody>
      </p:sp>
    </p:spTree>
    <p:extLst>
      <p:ext uri="{BB962C8B-B14F-4D97-AF65-F5344CB8AC3E}">
        <p14:creationId xmlns:p14="http://schemas.microsoft.com/office/powerpoint/2010/main" val="37272077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28650" y="365127"/>
            <a:ext cx="7886700" cy="320674"/>
          </a:xfrm>
        </p:spPr>
        <p:txBody>
          <a:bodyPr>
            <a:normAutofit fontScale="90000"/>
          </a:bodyPr>
          <a:lstStyle/>
          <a:p>
            <a:pPr eaLnBrk="1" hangingPunct="1"/>
            <a:r>
              <a:rPr lang="en-US" dirty="0" smtClean="0">
                <a:solidFill>
                  <a:schemeClr val="accent4">
                    <a:lumMod val="40000"/>
                    <a:lumOff val="60000"/>
                  </a:schemeClr>
                </a:solidFill>
              </a:rPr>
              <a:t>Support (cont.)</a:t>
            </a:r>
          </a:p>
        </p:txBody>
      </p:sp>
      <p:sp>
        <p:nvSpPr>
          <p:cNvPr id="15363" name="Content Placeholder 2"/>
          <p:cNvSpPr>
            <a:spLocks noGrp="1"/>
          </p:cNvSpPr>
          <p:nvPr>
            <p:ph idx="1"/>
          </p:nvPr>
        </p:nvSpPr>
        <p:spPr>
          <a:xfrm>
            <a:off x="0" y="1143000"/>
            <a:ext cx="8991600" cy="5486400"/>
          </a:xfrm>
        </p:spPr>
        <p:txBody>
          <a:bodyPr/>
          <a:lstStyle/>
          <a:p>
            <a:pPr eaLnBrk="1" hangingPunct="1"/>
            <a:r>
              <a:rPr lang="en-US" sz="4400" dirty="0" smtClean="0"/>
              <a:t>PRIMARY SOURCES MAKE GREAT SPECIFIC SUPPORT</a:t>
            </a:r>
          </a:p>
          <a:p>
            <a:pPr lvl="1" eaLnBrk="1" hangingPunct="1"/>
            <a:r>
              <a:rPr lang="en-US" sz="3600" dirty="0" smtClean="0"/>
              <a:t>Quotes (verbal, newspaper, legal, etc.)</a:t>
            </a:r>
          </a:p>
          <a:p>
            <a:pPr lvl="2" eaLnBrk="1" hangingPunct="1"/>
            <a:r>
              <a:rPr lang="en-US" sz="3200" dirty="0" smtClean="0"/>
              <a:t>Choose wisely as to not impede readability</a:t>
            </a:r>
          </a:p>
          <a:p>
            <a:pPr lvl="2" eaLnBrk="1" hangingPunct="1"/>
            <a:r>
              <a:rPr lang="en-US" sz="3200" dirty="0" smtClean="0"/>
              <a:t>Be sure to integrate the quotes appropriately</a:t>
            </a:r>
          </a:p>
          <a:p>
            <a:pPr lvl="1" eaLnBrk="1" hangingPunct="1"/>
            <a:r>
              <a:rPr lang="en-US" sz="3600" dirty="0" smtClean="0"/>
              <a:t>Statistics</a:t>
            </a:r>
          </a:p>
          <a:p>
            <a:pPr lvl="2" eaLnBrk="1" hangingPunct="1"/>
            <a:r>
              <a:rPr lang="en-US" sz="3200" dirty="0" smtClean="0"/>
              <a:t>Try to put into your own words whenever possible</a:t>
            </a:r>
          </a:p>
          <a:p>
            <a:pPr lvl="2" eaLnBrk="1" hangingPunct="1"/>
            <a:r>
              <a:rPr lang="en-US" sz="3200" dirty="0" smtClean="0"/>
              <a:t>Be sure to avoid too many lists of stats</a:t>
            </a:r>
          </a:p>
          <a:p>
            <a:pPr lvl="2" eaLnBrk="1" hangingPunct="1">
              <a:buFontTx/>
              <a:buNone/>
            </a:pPr>
            <a:endParaRPr lang="en-US" dirty="0" smtClean="0">
              <a:solidFill>
                <a:srgbClr val="9900CC"/>
              </a:solidFill>
            </a:endParaRPr>
          </a:p>
        </p:txBody>
      </p:sp>
    </p:spTree>
    <p:extLst>
      <p:ext uri="{BB962C8B-B14F-4D97-AF65-F5344CB8AC3E}">
        <p14:creationId xmlns:p14="http://schemas.microsoft.com/office/powerpoint/2010/main" val="18745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p:spPr>
        <p:txBody>
          <a:bodyPr>
            <a:normAutofit fontScale="90000"/>
          </a:bodyPr>
          <a:lstStyle/>
          <a:p>
            <a:r>
              <a:rPr lang="en-US" dirty="0" smtClean="0"/>
              <a:t>Analysis</a:t>
            </a:r>
            <a:endParaRPr lang="en-US" dirty="0"/>
          </a:p>
        </p:txBody>
      </p:sp>
      <p:sp>
        <p:nvSpPr>
          <p:cNvPr id="3" name="Content Placeholder 2"/>
          <p:cNvSpPr>
            <a:spLocks noGrp="1"/>
          </p:cNvSpPr>
          <p:nvPr>
            <p:ph idx="1"/>
          </p:nvPr>
        </p:nvSpPr>
        <p:spPr>
          <a:xfrm>
            <a:off x="228600" y="1143000"/>
            <a:ext cx="8686800" cy="5334000"/>
          </a:xfrm>
        </p:spPr>
        <p:txBody>
          <a:bodyPr/>
          <a:lstStyle/>
          <a:p>
            <a:r>
              <a:rPr lang="en-US" sz="4000" u="sng" dirty="0" smtClean="0"/>
              <a:t>Analysis</a:t>
            </a:r>
            <a:r>
              <a:rPr lang="en-US" sz="4000" dirty="0" smtClean="0"/>
              <a:t>:  your explanation of how your evidence supports your body paragraph, which proves your thesis statement.</a:t>
            </a:r>
          </a:p>
          <a:p>
            <a:r>
              <a:rPr lang="en-US" sz="4000" dirty="0" smtClean="0"/>
              <a:t>Not new evidence/information</a:t>
            </a:r>
          </a:p>
          <a:p>
            <a:r>
              <a:rPr lang="en-US" sz="4000" dirty="0" smtClean="0"/>
              <a:t>Analysis should reinforce your evidence, expand, address the so what </a:t>
            </a:r>
          </a:p>
          <a:p>
            <a:pPr lvl="1"/>
            <a:r>
              <a:rPr lang="en-US" sz="3600" dirty="0" smtClean="0"/>
              <a:t>Why is this important? Connection to topic?</a:t>
            </a:r>
          </a:p>
          <a:p>
            <a:pPr lvl="1"/>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93391" cy="1124712"/>
          </a:xfrm>
        </p:spPr>
        <p:txBody>
          <a:bodyPr>
            <a:normAutofit/>
          </a:bodyPr>
          <a:lstStyle/>
          <a:p>
            <a:pPr algn="ctr"/>
            <a:r>
              <a:rPr lang="en-US" b="1" dirty="0" smtClean="0"/>
              <a:t>Lit Analysis Pyramid of Success</a:t>
            </a:r>
            <a:endParaRPr lang="en-US" b="1" dirty="0"/>
          </a:p>
        </p:txBody>
      </p:sp>
      <p:pic>
        <p:nvPicPr>
          <p:cNvPr id="4" name="Picture 3"/>
          <p:cNvPicPr>
            <a:picLocks noChangeAspect="1"/>
          </p:cNvPicPr>
          <p:nvPr/>
        </p:nvPicPr>
        <p:blipFill>
          <a:blip r:embed="rId2"/>
          <a:stretch>
            <a:fillRect/>
          </a:stretch>
        </p:blipFill>
        <p:spPr>
          <a:xfrm>
            <a:off x="814662" y="2023294"/>
            <a:ext cx="7946825" cy="3694496"/>
          </a:xfrm>
          <a:prstGeom prst="rect">
            <a:avLst/>
          </a:prstGeom>
        </p:spPr>
      </p:pic>
    </p:spTree>
    <p:extLst>
      <p:ext uri="{BB962C8B-B14F-4D97-AF65-F5344CB8AC3E}">
        <p14:creationId xmlns:p14="http://schemas.microsoft.com/office/powerpoint/2010/main" val="2880026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973" y="457200"/>
            <a:ext cx="7290054" cy="752046"/>
          </a:xfrm>
        </p:spPr>
        <p:txBody>
          <a:bodyPr>
            <a:normAutofit/>
          </a:bodyPr>
          <a:lstStyle/>
          <a:p>
            <a:pPr algn="ctr"/>
            <a:r>
              <a:rPr lang="en-US" dirty="0" smtClean="0"/>
              <a:t>Small vs. Large Techniques</a:t>
            </a:r>
            <a:endParaRPr lang="en-US" dirty="0"/>
          </a:p>
        </p:txBody>
      </p:sp>
      <p:sp>
        <p:nvSpPr>
          <p:cNvPr id="3" name="Content Placeholder 2"/>
          <p:cNvSpPr>
            <a:spLocks noGrp="1"/>
          </p:cNvSpPr>
          <p:nvPr>
            <p:ph idx="1"/>
          </p:nvPr>
        </p:nvSpPr>
        <p:spPr>
          <a:xfrm>
            <a:off x="228600" y="1371600"/>
            <a:ext cx="8763000" cy="5181599"/>
          </a:xfrm>
        </p:spPr>
        <p:txBody>
          <a:bodyPr>
            <a:normAutofit lnSpcReduction="10000"/>
          </a:bodyPr>
          <a:lstStyle/>
          <a:p>
            <a:r>
              <a:rPr lang="en-US" dirty="0">
                <a:solidFill>
                  <a:schemeClr val="accent1"/>
                </a:solidFill>
              </a:rPr>
              <a:t>Smaller techniques</a:t>
            </a:r>
            <a:r>
              <a:rPr lang="en-US" dirty="0">
                <a:solidFill>
                  <a:srgbClr val="FFFF00"/>
                </a:solidFill>
              </a:rPr>
              <a:t>: </a:t>
            </a:r>
            <a:r>
              <a:rPr lang="en-US" dirty="0"/>
              <a:t>Diction, singular images, similes, metaphors, listing, lack of punctuation, etc. (Small scale choices that connect easily to larger choices in the work that you wouldn’t include in your thesis)</a:t>
            </a:r>
          </a:p>
          <a:p>
            <a:r>
              <a:rPr lang="en-US" dirty="0">
                <a:solidFill>
                  <a:schemeClr val="accent1"/>
                </a:solidFill>
              </a:rPr>
              <a:t>Larger techniques: </a:t>
            </a:r>
            <a:r>
              <a:rPr lang="en-US" dirty="0"/>
              <a:t>Broader techniques like characterization, satire, imagery, motifs, etc. Smaller techniques work to help create these. </a:t>
            </a:r>
            <a:endParaRPr lang="en-US" dirty="0" smtClean="0"/>
          </a:p>
          <a:p>
            <a:pPr lvl="1"/>
            <a:r>
              <a:rPr lang="en-US" sz="1800" dirty="0" smtClean="0"/>
              <a:t>Ex</a:t>
            </a:r>
            <a:r>
              <a:rPr lang="en-US" sz="1800" dirty="0"/>
              <a:t>. Diction or images helps </a:t>
            </a:r>
            <a:r>
              <a:rPr lang="en-US" sz="1800" dirty="0" smtClean="0"/>
              <a:t>convey characterization</a:t>
            </a:r>
            <a:r>
              <a:rPr lang="en-US" sz="1800" dirty="0"/>
              <a:t>. Hyperbole </a:t>
            </a:r>
            <a:r>
              <a:rPr lang="en-US" sz="1800" dirty="0" smtClean="0"/>
              <a:t>and/or </a:t>
            </a:r>
            <a:r>
              <a:rPr lang="en-US" sz="1800" dirty="0"/>
              <a:t>irony* work to create satire, etc. </a:t>
            </a:r>
          </a:p>
          <a:p>
            <a:pPr marL="0" indent="0">
              <a:buNone/>
            </a:pPr>
            <a:endParaRPr lang="en-US" dirty="0"/>
          </a:p>
          <a:p>
            <a:r>
              <a:rPr lang="en-US" dirty="0"/>
              <a:t>*Irony (3 different types) can float between being a small technique or a large technique depending on the text and what it’s being used for. </a:t>
            </a:r>
          </a:p>
          <a:p>
            <a:endParaRPr lang="en-US" dirty="0"/>
          </a:p>
        </p:txBody>
      </p:sp>
    </p:spTree>
    <p:extLst>
      <p:ext uri="{BB962C8B-B14F-4D97-AF65-F5344CB8AC3E}">
        <p14:creationId xmlns:p14="http://schemas.microsoft.com/office/powerpoint/2010/main" val="15119352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819" y="304800"/>
            <a:ext cx="8686800" cy="994172"/>
          </a:xfrm>
        </p:spPr>
        <p:txBody>
          <a:bodyPr>
            <a:normAutofit fontScale="90000"/>
          </a:bodyPr>
          <a:lstStyle/>
          <a:p>
            <a:pPr algn="l"/>
            <a:r>
              <a:rPr lang="en-US" dirty="0" smtClean="0"/>
              <a:t>Analysis Example- Find Techniques </a:t>
            </a:r>
            <a:r>
              <a:rPr lang="en-US" dirty="0" smtClean="0">
                <a:solidFill>
                  <a:schemeClr val="accent1"/>
                </a:solidFill>
              </a:rPr>
              <a:t>IN</a:t>
            </a:r>
            <a:r>
              <a:rPr lang="en-US" dirty="0" smtClean="0">
                <a:solidFill>
                  <a:srgbClr val="FFFF00"/>
                </a:solidFill>
              </a:rPr>
              <a:t> </a:t>
            </a:r>
            <a:r>
              <a:rPr lang="en-US" dirty="0" smtClean="0"/>
              <a:t>your quotes</a:t>
            </a:r>
            <a:br>
              <a:rPr lang="en-US" dirty="0" smtClean="0"/>
            </a:br>
            <a:r>
              <a:rPr lang="en-US" sz="2100" i="1" dirty="0"/>
              <a:t>*Drawn from “Sinners In the hands of an angry god”</a:t>
            </a:r>
          </a:p>
        </p:txBody>
      </p:sp>
      <p:sp>
        <p:nvSpPr>
          <p:cNvPr id="3" name="Content Placeholder 2"/>
          <p:cNvSpPr>
            <a:spLocks noGrp="1"/>
          </p:cNvSpPr>
          <p:nvPr>
            <p:ph idx="1"/>
          </p:nvPr>
        </p:nvSpPr>
        <p:spPr>
          <a:xfrm>
            <a:off x="304800" y="1676400"/>
            <a:ext cx="8839200" cy="4953000"/>
          </a:xfrm>
        </p:spPr>
        <p:txBody>
          <a:bodyPr>
            <a:noAutofit/>
          </a:bodyPr>
          <a:lstStyle/>
          <a:p>
            <a:pPr marL="0" indent="0">
              <a:buNone/>
            </a:pPr>
            <a:r>
              <a:rPr lang="en-US" sz="2400" dirty="0"/>
              <a:t>“The wrath of God is like great waters that are dammed for the present; they increase more and more, and rise higher and higher, till an outlet is given; and the longer the stream is stopped, the more rapid and mighty is its course, when once it is let loose.” </a:t>
            </a:r>
          </a:p>
          <a:p>
            <a:pPr marL="0" indent="0">
              <a:buNone/>
            </a:pPr>
            <a:endParaRPr lang="en-US" sz="2400" dirty="0"/>
          </a:p>
          <a:p>
            <a:pPr marL="0" indent="0">
              <a:buNone/>
            </a:pPr>
            <a:r>
              <a:rPr lang="en-US" sz="2400" dirty="0"/>
              <a:t>Edwards uses a </a:t>
            </a:r>
            <a:r>
              <a:rPr lang="en-US" sz="2400" dirty="0">
                <a:solidFill>
                  <a:schemeClr val="accent1"/>
                </a:solidFill>
              </a:rPr>
              <a:t>simile </a:t>
            </a:r>
            <a:r>
              <a:rPr lang="en-US" sz="2400" dirty="0"/>
              <a:t>in his sermon comparing God’s wrath to great waters threatening to flood the sinners who enrage Him. Edwards uses dramatic </a:t>
            </a:r>
            <a:r>
              <a:rPr lang="en-US" sz="2400" dirty="0">
                <a:solidFill>
                  <a:schemeClr val="accent1"/>
                </a:solidFill>
              </a:rPr>
              <a:t>pauses</a:t>
            </a:r>
            <a:r>
              <a:rPr lang="en-US" sz="2400" dirty="0"/>
              <a:t> and </a:t>
            </a:r>
            <a:r>
              <a:rPr lang="en-US" sz="2400" dirty="0">
                <a:solidFill>
                  <a:schemeClr val="accent1"/>
                </a:solidFill>
              </a:rPr>
              <a:t>repetition </a:t>
            </a:r>
            <a:r>
              <a:rPr lang="en-US" sz="2400" dirty="0"/>
              <a:t>with “more and more” and “higher and higher” to </a:t>
            </a:r>
            <a:r>
              <a:rPr lang="en-US" sz="2400" dirty="0">
                <a:solidFill>
                  <a:schemeClr val="accent1"/>
                </a:solidFill>
              </a:rPr>
              <a:t>build momentum </a:t>
            </a:r>
            <a:r>
              <a:rPr lang="en-US" sz="2400" dirty="0"/>
              <a:t>in his sermon and </a:t>
            </a:r>
            <a:r>
              <a:rPr lang="en-US" sz="2400" dirty="0">
                <a:solidFill>
                  <a:schemeClr val="accent1"/>
                </a:solidFill>
              </a:rPr>
              <a:t>convey a sense of urgency </a:t>
            </a:r>
            <a:r>
              <a:rPr lang="en-US" sz="2400" dirty="0"/>
              <a:t>in the people, which </a:t>
            </a:r>
            <a:r>
              <a:rPr lang="en-US" sz="2400" dirty="0">
                <a:solidFill>
                  <a:schemeClr val="accent1"/>
                </a:solidFill>
              </a:rPr>
              <a:t>instills fear </a:t>
            </a:r>
            <a:r>
              <a:rPr lang="en-US" sz="2400" dirty="0"/>
              <a:t>and </a:t>
            </a:r>
            <a:r>
              <a:rPr lang="en-US" sz="2400" dirty="0">
                <a:solidFill>
                  <a:schemeClr val="accent1"/>
                </a:solidFill>
              </a:rPr>
              <a:t>motivates the people to change their sinful ways before it is too late. </a:t>
            </a:r>
            <a:r>
              <a:rPr lang="en-US" sz="2400" dirty="0"/>
              <a:t>The phrase “when once it is let loose” implies that God’s wrath is inevitable and the sinners will be crushed in His wake, </a:t>
            </a:r>
            <a:r>
              <a:rPr lang="en-US" sz="2400" dirty="0">
                <a:solidFill>
                  <a:schemeClr val="accent1"/>
                </a:solidFill>
              </a:rPr>
              <a:t>characterizing</a:t>
            </a:r>
            <a:r>
              <a:rPr lang="en-US" sz="2400" dirty="0"/>
              <a:t> God as powerful, mighty, and one to fear. </a:t>
            </a:r>
          </a:p>
        </p:txBody>
      </p:sp>
    </p:spTree>
    <p:extLst>
      <p:ext uri="{BB962C8B-B14F-4D97-AF65-F5344CB8AC3E}">
        <p14:creationId xmlns:p14="http://schemas.microsoft.com/office/powerpoint/2010/main" val="163717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28650" y="365127"/>
            <a:ext cx="7886700" cy="549274"/>
          </a:xfrm>
        </p:spPr>
        <p:txBody>
          <a:bodyPr>
            <a:normAutofit fontScale="90000"/>
          </a:bodyPr>
          <a:lstStyle/>
          <a:p>
            <a:pPr eaLnBrk="1" hangingPunct="1"/>
            <a:r>
              <a:rPr lang="en-US" dirty="0" smtClean="0">
                <a:solidFill>
                  <a:schemeClr val="accent4">
                    <a:lumMod val="60000"/>
                    <a:lumOff val="40000"/>
                  </a:schemeClr>
                </a:solidFill>
              </a:rPr>
              <a:t>Analysis</a:t>
            </a:r>
          </a:p>
        </p:txBody>
      </p:sp>
      <p:sp>
        <p:nvSpPr>
          <p:cNvPr id="16387" name="Rectangle 3"/>
          <p:cNvSpPr>
            <a:spLocks noGrp="1" noChangeArrowheads="1"/>
          </p:cNvSpPr>
          <p:nvPr>
            <p:ph idx="1"/>
          </p:nvPr>
        </p:nvSpPr>
        <p:spPr>
          <a:xfrm>
            <a:off x="228600" y="1066800"/>
            <a:ext cx="8839200" cy="5638800"/>
          </a:xfrm>
        </p:spPr>
        <p:txBody>
          <a:bodyPr>
            <a:normAutofit/>
          </a:bodyPr>
          <a:lstStyle/>
          <a:p>
            <a:pPr eaLnBrk="1" hangingPunct="1"/>
            <a:r>
              <a:rPr lang="en-US" dirty="0" smtClean="0"/>
              <a:t>Commentary/Analysis is key to a research paper. It has several functions.</a:t>
            </a:r>
          </a:p>
          <a:p>
            <a:pPr lvl="1" eaLnBrk="1" hangingPunct="1"/>
            <a:r>
              <a:rPr lang="en-US" sz="2800" dirty="0" smtClean="0"/>
              <a:t>Explains concrete specific details when they are unclear.</a:t>
            </a:r>
          </a:p>
          <a:p>
            <a:pPr lvl="2" eaLnBrk="1" hangingPunct="1"/>
            <a:r>
              <a:rPr lang="en-US" sz="2400" dirty="0" smtClean="0"/>
              <a:t> DON’T RESTATE THE OBVIOUS.</a:t>
            </a:r>
          </a:p>
          <a:p>
            <a:pPr lvl="1" eaLnBrk="1" hangingPunct="1"/>
            <a:r>
              <a:rPr lang="en-US" sz="2800" dirty="0" smtClean="0"/>
              <a:t>Draws analytical conclusions about concrete specific details. </a:t>
            </a:r>
          </a:p>
          <a:p>
            <a:pPr lvl="2" eaLnBrk="1" hangingPunct="1"/>
            <a:r>
              <a:rPr lang="en-US" sz="2400" dirty="0" smtClean="0"/>
              <a:t>BE CAREFUL NOT TO MAKE TOO BIG OF LEAPS.</a:t>
            </a:r>
          </a:p>
          <a:p>
            <a:pPr lvl="1" eaLnBrk="1" hangingPunct="1"/>
            <a:r>
              <a:rPr lang="en-US" sz="2800" dirty="0" smtClean="0"/>
              <a:t>Draws connections from concrete specific details to both BTS &amp; thesis. </a:t>
            </a:r>
          </a:p>
          <a:p>
            <a:pPr lvl="2" eaLnBrk="1" hangingPunct="1"/>
            <a:r>
              <a:rPr lang="en-US" sz="2400" dirty="0" smtClean="0"/>
              <a:t>CONNECTIONS SHOULD BE LOGICAL &amp; WELL-DEVELOPED.</a:t>
            </a:r>
          </a:p>
          <a:p>
            <a:pPr lvl="2" eaLnBrk="1" hangingPunct="1"/>
            <a:r>
              <a:rPr lang="en-US" sz="2400" dirty="0" smtClean="0"/>
              <a:t>AVOID REPETITIVE CONNECTIVE COMMENTARY.</a:t>
            </a:r>
          </a:p>
          <a:p>
            <a:pPr lvl="2" eaLnBrk="1" hangingPunct="1"/>
            <a:endParaRPr lang="en-US" sz="1800" dirty="0" smtClean="0">
              <a:solidFill>
                <a:srgbClr val="9900CC"/>
              </a:solidFill>
            </a:endParaRPr>
          </a:p>
          <a:p>
            <a:pPr eaLnBrk="1" hangingPunct="1"/>
            <a:endParaRPr lang="en-US" sz="2000" dirty="0" smtClean="0"/>
          </a:p>
        </p:txBody>
      </p:sp>
    </p:spTree>
    <p:extLst>
      <p:ext uri="{BB962C8B-B14F-4D97-AF65-F5344CB8AC3E}">
        <p14:creationId xmlns:p14="http://schemas.microsoft.com/office/powerpoint/2010/main" val="2122441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28650" y="365127"/>
            <a:ext cx="7886700" cy="701674"/>
          </a:xfrm>
        </p:spPr>
        <p:txBody>
          <a:bodyPr/>
          <a:lstStyle/>
          <a:p>
            <a:r>
              <a:rPr lang="en-US" dirty="0" smtClean="0">
                <a:solidFill>
                  <a:srgbClr val="D60093"/>
                </a:solidFill>
                <a:latin typeface="Candara" pitchFamily="34" charset="0"/>
              </a:rPr>
              <a:t>Outlining </a:t>
            </a:r>
          </a:p>
        </p:txBody>
      </p:sp>
      <p:sp>
        <p:nvSpPr>
          <p:cNvPr id="3075" name="Content Placeholder 2"/>
          <p:cNvSpPr>
            <a:spLocks noGrp="1"/>
          </p:cNvSpPr>
          <p:nvPr>
            <p:ph idx="1"/>
          </p:nvPr>
        </p:nvSpPr>
        <p:spPr>
          <a:xfrm>
            <a:off x="76200" y="1219200"/>
            <a:ext cx="8915400" cy="5410200"/>
          </a:xfrm>
        </p:spPr>
        <p:txBody>
          <a:bodyPr>
            <a:noAutofit/>
          </a:bodyPr>
          <a:lstStyle/>
          <a:p>
            <a:r>
              <a:rPr lang="en-US" sz="4400" dirty="0" smtClean="0">
                <a:latin typeface="Candara" pitchFamily="34" charset="0"/>
              </a:rPr>
              <a:t>The purpose of outlining is to get all of your ideas organized before you start writing the actual paper.</a:t>
            </a:r>
          </a:p>
          <a:p>
            <a:pPr lvl="1"/>
            <a:r>
              <a:rPr lang="en-US" sz="4000" dirty="0" smtClean="0">
                <a:latin typeface="Candara" pitchFamily="34" charset="0"/>
              </a:rPr>
              <a:t>This should help ensure that:</a:t>
            </a:r>
          </a:p>
          <a:p>
            <a:pPr lvl="2"/>
            <a:r>
              <a:rPr lang="en-US" sz="3200" dirty="0" smtClean="0">
                <a:latin typeface="Candara" pitchFamily="34" charset="0"/>
              </a:rPr>
              <a:t>your main ideas are clear and connected</a:t>
            </a:r>
          </a:p>
          <a:p>
            <a:pPr lvl="2"/>
            <a:r>
              <a:rPr lang="en-US" sz="3200" dirty="0" smtClean="0">
                <a:latin typeface="Candara" pitchFamily="34" charset="0"/>
              </a:rPr>
              <a:t>your arguments are supported with evidence</a:t>
            </a:r>
          </a:p>
          <a:p>
            <a:pPr lvl="2"/>
            <a:r>
              <a:rPr lang="en-US" sz="3200" dirty="0" smtClean="0">
                <a:latin typeface="Candara" pitchFamily="34" charset="0"/>
              </a:rPr>
              <a:t>you are writing in logical order</a:t>
            </a:r>
          </a:p>
        </p:txBody>
      </p:sp>
    </p:spTree>
    <p:extLst>
      <p:ext uri="{BB962C8B-B14F-4D97-AF65-F5344CB8AC3E}">
        <p14:creationId xmlns:p14="http://schemas.microsoft.com/office/powerpoint/2010/main" val="33337794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396874"/>
          </a:xfrm>
        </p:spPr>
        <p:txBody>
          <a:bodyPr>
            <a:normAutofit fontScale="90000"/>
          </a:bodyPr>
          <a:lstStyle/>
          <a:p>
            <a:r>
              <a:rPr lang="en-US" dirty="0" smtClean="0"/>
              <a:t>Analysis (bad)</a:t>
            </a:r>
            <a:endParaRPr lang="en-US" dirty="0"/>
          </a:p>
        </p:txBody>
      </p:sp>
      <p:sp>
        <p:nvSpPr>
          <p:cNvPr id="3" name="Content Placeholder 2"/>
          <p:cNvSpPr>
            <a:spLocks noGrp="1"/>
          </p:cNvSpPr>
          <p:nvPr>
            <p:ph idx="1"/>
          </p:nvPr>
        </p:nvSpPr>
        <p:spPr>
          <a:xfrm>
            <a:off x="152400" y="990600"/>
            <a:ext cx="8991600" cy="5489575"/>
          </a:xfrm>
        </p:spPr>
        <p:txBody>
          <a:bodyPr>
            <a:normAutofit fontScale="92500" lnSpcReduction="20000"/>
          </a:bodyPr>
          <a:lstStyle/>
          <a:p>
            <a:r>
              <a:rPr lang="en-US" sz="4400" dirty="0" smtClean="0"/>
              <a:t>Bad:</a:t>
            </a:r>
          </a:p>
          <a:p>
            <a:pPr lvl="1"/>
            <a:r>
              <a:rPr lang="en-US" sz="4000" dirty="0" smtClean="0"/>
              <a:t>This shows that, this quote shows that, I believe this</a:t>
            </a:r>
          </a:p>
          <a:p>
            <a:pPr lvl="1"/>
            <a:r>
              <a:rPr lang="en-US" sz="4000" dirty="0" smtClean="0"/>
              <a:t>Remove this wording, it weakens essay</a:t>
            </a:r>
          </a:p>
          <a:p>
            <a:pPr lvl="1"/>
            <a:r>
              <a:rPr lang="en-US" sz="4000" dirty="0" smtClean="0"/>
              <a:t>Restates evidence, or is new evidence</a:t>
            </a:r>
          </a:p>
          <a:p>
            <a:r>
              <a:rPr lang="en-US" sz="4400" dirty="0" smtClean="0"/>
              <a:t>Examples:</a:t>
            </a:r>
          </a:p>
          <a:p>
            <a:pPr lvl="1"/>
            <a:r>
              <a:rPr lang="en-US" sz="4000" dirty="0"/>
              <a:t>“This shows that Huck is a true friend to Jim”</a:t>
            </a:r>
          </a:p>
          <a:p>
            <a:pPr lvl="1"/>
            <a:r>
              <a:rPr lang="en-US" sz="4000" dirty="0"/>
              <a:t>“This quote shows that Jim is a slave”</a:t>
            </a:r>
          </a:p>
          <a:p>
            <a:pPr lvl="1"/>
            <a:r>
              <a:rPr lang="en-US" sz="4000" dirty="0"/>
              <a:t>“This quote shows that Huck was sad when Buck died”</a:t>
            </a:r>
          </a:p>
          <a:p>
            <a:endParaRPr lang="en-US" sz="4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4"/>
          </a:xfrm>
        </p:spPr>
        <p:txBody>
          <a:bodyPr/>
          <a:lstStyle/>
          <a:p>
            <a:r>
              <a:rPr lang="en-US" dirty="0" smtClean="0"/>
              <a:t>Analysis (good)</a:t>
            </a:r>
            <a:endParaRPr lang="en-US" dirty="0"/>
          </a:p>
        </p:txBody>
      </p:sp>
      <p:sp>
        <p:nvSpPr>
          <p:cNvPr id="3" name="Content Placeholder 2"/>
          <p:cNvSpPr>
            <a:spLocks noGrp="1"/>
          </p:cNvSpPr>
          <p:nvPr>
            <p:ph idx="1"/>
          </p:nvPr>
        </p:nvSpPr>
        <p:spPr>
          <a:xfrm>
            <a:off x="228600" y="1295400"/>
            <a:ext cx="8915400" cy="5334000"/>
          </a:xfrm>
        </p:spPr>
        <p:txBody>
          <a:bodyPr>
            <a:normAutofit/>
          </a:bodyPr>
          <a:lstStyle/>
          <a:p>
            <a:r>
              <a:rPr lang="en-US" sz="4000" dirty="0" smtClean="0"/>
              <a:t>Good:</a:t>
            </a:r>
          </a:p>
          <a:p>
            <a:pPr lvl="1"/>
            <a:r>
              <a:rPr lang="en-US" sz="3600" dirty="0" smtClean="0"/>
              <a:t>Answers the so what</a:t>
            </a:r>
          </a:p>
          <a:p>
            <a:pPr lvl="1"/>
            <a:r>
              <a:rPr lang="en-US" sz="3600" dirty="0" smtClean="0"/>
              <a:t>Connects evidence to the thesis</a:t>
            </a:r>
          </a:p>
          <a:p>
            <a:pPr lvl="1"/>
            <a:r>
              <a:rPr lang="en-US" sz="3600" dirty="0" smtClean="0"/>
              <a:t>Deeper level of thinking</a:t>
            </a:r>
          </a:p>
          <a:p>
            <a:pPr lvl="1"/>
            <a:r>
              <a:rPr lang="en-US" sz="3600" dirty="0" smtClean="0"/>
              <a:t>NOT FACTS OR EVIDENCE</a:t>
            </a:r>
          </a:p>
          <a:p>
            <a:r>
              <a:rPr lang="en-US" sz="4000" dirty="0" smtClean="0"/>
              <a:t>Examples:</a:t>
            </a:r>
          </a:p>
          <a:p>
            <a:pPr lvl="1"/>
            <a:r>
              <a:rPr lang="en-US" sz="3600" dirty="0"/>
              <a:t>“Twain uses the duke and dauphin to emphasis the moral crisis Huck is facing”</a:t>
            </a:r>
          </a:p>
          <a:p>
            <a:pPr lvl="1"/>
            <a:endParaRPr lang="en-US" dirty="0" smtClean="0"/>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73074"/>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152400" y="990600"/>
            <a:ext cx="8839200" cy="5715000"/>
          </a:xfrm>
        </p:spPr>
        <p:txBody>
          <a:bodyPr>
            <a:normAutofit lnSpcReduction="10000"/>
          </a:bodyPr>
          <a:lstStyle/>
          <a:p>
            <a:pPr>
              <a:lnSpc>
                <a:spcPct val="80000"/>
              </a:lnSpc>
            </a:pPr>
            <a:r>
              <a:rPr lang="en-US" dirty="0" smtClean="0">
                <a:solidFill>
                  <a:srgbClr val="FF6600"/>
                </a:solidFill>
              </a:rPr>
              <a:t>Answer the question "So What?"</a:t>
            </a:r>
            <a:r>
              <a:rPr lang="en-US" dirty="0" smtClean="0"/>
              <a:t> </a:t>
            </a:r>
          </a:p>
          <a:p>
            <a:pPr lvl="1">
              <a:lnSpc>
                <a:spcPct val="80000"/>
              </a:lnSpc>
            </a:pPr>
            <a:r>
              <a:rPr lang="en-US" dirty="0" smtClean="0"/>
              <a:t>Show your readers why this paper was important. Show them that your paper was meaningful and useful.</a:t>
            </a:r>
          </a:p>
          <a:p>
            <a:pPr>
              <a:lnSpc>
                <a:spcPct val="80000"/>
              </a:lnSpc>
            </a:pPr>
            <a:r>
              <a:rPr lang="en-US" dirty="0" smtClean="0">
                <a:solidFill>
                  <a:srgbClr val="FF6600"/>
                </a:solidFill>
              </a:rPr>
              <a:t>Synthesize, don't summarize </a:t>
            </a:r>
          </a:p>
          <a:p>
            <a:pPr lvl="1">
              <a:lnSpc>
                <a:spcPct val="80000"/>
              </a:lnSpc>
            </a:pPr>
            <a:r>
              <a:rPr lang="en-US" dirty="0" smtClean="0"/>
              <a:t>Don't simply repeat things that were in your paper. They have read it. Show them how the points you made and the support and examples you used were not random, but fit together. </a:t>
            </a:r>
          </a:p>
          <a:p>
            <a:pPr>
              <a:lnSpc>
                <a:spcPct val="80000"/>
              </a:lnSpc>
            </a:pPr>
            <a:r>
              <a:rPr lang="en-US" dirty="0" smtClean="0">
                <a:solidFill>
                  <a:srgbClr val="FF6600"/>
                </a:solidFill>
              </a:rPr>
              <a:t>Redirect your readers</a:t>
            </a:r>
            <a:r>
              <a:rPr lang="en-US" dirty="0" smtClean="0"/>
              <a:t> </a:t>
            </a:r>
          </a:p>
          <a:p>
            <a:pPr lvl="1">
              <a:lnSpc>
                <a:spcPct val="80000"/>
              </a:lnSpc>
            </a:pPr>
            <a:r>
              <a:rPr lang="en-US" dirty="0" smtClean="0"/>
              <a:t>Give your reader something to think about, perhaps a way to use your paper in the "real" world. If your introduction went from general to specific, make your conclusion go from specific to general. Think globally. </a:t>
            </a:r>
          </a:p>
          <a:p>
            <a:pPr>
              <a:lnSpc>
                <a:spcPct val="80000"/>
              </a:lnSpc>
            </a:pPr>
            <a:r>
              <a:rPr lang="en-US" dirty="0" smtClean="0">
                <a:solidFill>
                  <a:srgbClr val="FF6600"/>
                </a:solidFill>
              </a:rPr>
              <a:t>Create a new meaning</a:t>
            </a:r>
            <a:r>
              <a:rPr lang="en-US" dirty="0" smtClean="0"/>
              <a:t> </a:t>
            </a:r>
          </a:p>
          <a:p>
            <a:pPr lvl="1">
              <a:lnSpc>
                <a:spcPct val="80000"/>
              </a:lnSpc>
            </a:pPr>
            <a:r>
              <a:rPr lang="en-US" dirty="0" smtClean="0"/>
              <a:t>You don't have to give new information to create a new meaning. By demonstrating how your ideas work together, you can create a new picture. Often the sum of the paper is worth more than its parts.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Essay Formatting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0893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dirty="0" smtClean="0"/>
              <a:t>In-Text Citations</a:t>
            </a:r>
            <a:endParaRPr lang="en-US" dirty="0"/>
          </a:p>
        </p:txBody>
      </p:sp>
      <p:sp>
        <p:nvSpPr>
          <p:cNvPr id="3" name="Content Placeholder 2"/>
          <p:cNvSpPr>
            <a:spLocks noGrp="1"/>
          </p:cNvSpPr>
          <p:nvPr>
            <p:ph idx="1"/>
          </p:nvPr>
        </p:nvSpPr>
        <p:spPr>
          <a:xfrm>
            <a:off x="628650" y="1371600"/>
            <a:ext cx="7886700" cy="4805363"/>
          </a:xfrm>
        </p:spPr>
        <p:txBody>
          <a:bodyPr>
            <a:normAutofit/>
          </a:bodyPr>
          <a:lstStyle/>
          <a:p>
            <a:r>
              <a:rPr lang="en-US" sz="3600" dirty="0" smtClean="0"/>
              <a:t>Punctuation goes after the citation</a:t>
            </a:r>
          </a:p>
          <a:p>
            <a:pPr lvl="1"/>
            <a:r>
              <a:rPr lang="en-US" sz="3600" dirty="0" smtClean="0"/>
              <a:t>Ex: “low down Abolitionist” (Twain 89).</a:t>
            </a:r>
          </a:p>
          <a:p>
            <a:r>
              <a:rPr lang="en-US" sz="3600" dirty="0" smtClean="0"/>
              <a:t>Do not need to put author if using one source</a:t>
            </a:r>
          </a:p>
          <a:p>
            <a:pPr lvl="1"/>
            <a:r>
              <a:rPr lang="en-US" sz="3600" dirty="0" smtClean="0"/>
              <a:t>(Twain 90) vs. (90)</a:t>
            </a:r>
            <a:endParaRPr lang="en-US" sz="3600" dirty="0"/>
          </a:p>
        </p:txBody>
      </p:sp>
    </p:spTree>
    <p:extLst>
      <p:ext uri="{BB962C8B-B14F-4D97-AF65-F5344CB8AC3E}">
        <p14:creationId xmlns:p14="http://schemas.microsoft.com/office/powerpoint/2010/main" val="898786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Need hook</a:t>
            </a:r>
          </a:p>
          <a:p>
            <a:r>
              <a:rPr lang="en-US" dirty="0" smtClean="0"/>
              <a:t>Always mention the author and the title of the work in the intro</a:t>
            </a:r>
          </a:p>
          <a:p>
            <a:pPr lvl="1"/>
            <a:r>
              <a:rPr lang="en-US" dirty="0" smtClean="0"/>
              <a:t>Always </a:t>
            </a:r>
            <a:r>
              <a:rPr lang="en-US" i="1" dirty="0" smtClean="0"/>
              <a:t>italicize </a:t>
            </a:r>
            <a:r>
              <a:rPr lang="en-US" dirty="0" smtClean="0"/>
              <a:t>the title </a:t>
            </a:r>
            <a:r>
              <a:rPr lang="en-US" smtClean="0"/>
              <a:t>of book/movie </a:t>
            </a:r>
            <a:endParaRPr lang="en-US" dirty="0" smtClean="0"/>
          </a:p>
          <a:p>
            <a:pPr lvl="2"/>
            <a:r>
              <a:rPr lang="en-US" dirty="0" smtClean="0"/>
              <a:t>Never quotation marks or underline</a:t>
            </a:r>
          </a:p>
          <a:p>
            <a:r>
              <a:rPr lang="en-US" dirty="0" smtClean="0"/>
              <a:t>Thesis as the last sentence</a:t>
            </a:r>
          </a:p>
          <a:p>
            <a:pPr lvl="1"/>
            <a:r>
              <a:rPr lang="en-US" dirty="0" smtClean="0"/>
              <a:t>Try to avoid a two sentence thesis</a:t>
            </a:r>
          </a:p>
          <a:p>
            <a:pPr marL="393192" lvl="1" indent="0">
              <a:buNone/>
            </a:pPr>
            <a:endParaRPr lang="en-US" dirty="0"/>
          </a:p>
        </p:txBody>
      </p:sp>
    </p:spTree>
    <p:extLst>
      <p:ext uri="{BB962C8B-B14F-4D97-AF65-F5344CB8AC3E}">
        <p14:creationId xmlns:p14="http://schemas.microsoft.com/office/powerpoint/2010/main" val="23381153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b="1" dirty="0"/>
              <a:t>Introductory Paragraph</a:t>
            </a:r>
            <a:r>
              <a:rPr lang="en-US" dirty="0"/>
              <a:t/>
            </a:r>
            <a:br>
              <a:rPr lang="en-US" dirty="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533400" y="1219200"/>
            <a:ext cx="7981950" cy="5334000"/>
          </a:xfrm>
        </p:spPr>
        <p:txBody>
          <a:bodyPr>
            <a:normAutofit/>
          </a:bodyPr>
          <a:lstStyle/>
          <a:p>
            <a:r>
              <a:rPr lang="en-US" u="sng" dirty="0" smtClean="0"/>
              <a:t>Hook</a:t>
            </a:r>
            <a:r>
              <a:rPr lang="en-US" u="sng" dirty="0"/>
              <a:t>:</a:t>
            </a:r>
            <a:r>
              <a:rPr lang="en-US" dirty="0"/>
              <a:t> </a:t>
            </a:r>
            <a:r>
              <a:rPr lang="en-US" dirty="0" smtClean="0"/>
              <a:t>focus </a:t>
            </a:r>
            <a:r>
              <a:rPr lang="en-US" dirty="0"/>
              <a:t>the reader’s </a:t>
            </a:r>
            <a:r>
              <a:rPr lang="en-US" dirty="0" smtClean="0"/>
              <a:t>attention.</a:t>
            </a:r>
          </a:p>
          <a:p>
            <a:r>
              <a:rPr lang="en-US" u="sng" dirty="0"/>
              <a:t>B</a:t>
            </a:r>
            <a:r>
              <a:rPr lang="en-US" u="sng" dirty="0" smtClean="0"/>
              <a:t>ackground </a:t>
            </a:r>
            <a:r>
              <a:rPr lang="en-US" u="sng" dirty="0"/>
              <a:t>Info</a:t>
            </a:r>
            <a:r>
              <a:rPr lang="en-US" dirty="0"/>
              <a:t> (explain </a:t>
            </a:r>
            <a:r>
              <a:rPr lang="en-US" b="1" dirty="0"/>
              <a:t>why</a:t>
            </a:r>
            <a:r>
              <a:rPr lang="en-US" dirty="0"/>
              <a:t> this topic came to prominence in America, with necessary general information for the reader to understand the rest of the paper. Set up your thesis.):</a:t>
            </a:r>
          </a:p>
          <a:p>
            <a:r>
              <a:rPr lang="en-US" u="sng" dirty="0"/>
              <a:t>Thesis </a:t>
            </a:r>
            <a:r>
              <a:rPr lang="en-US" dirty="0"/>
              <a:t>(include the topic, the argument, and the “so what?” and make sure the “so what?” states an important impact on American culture that can be divided up and explained in sections):</a:t>
            </a:r>
          </a:p>
          <a:p>
            <a:endParaRPr lang="en-US" dirty="0"/>
          </a:p>
        </p:txBody>
      </p:sp>
    </p:spTree>
    <p:extLst>
      <p:ext uri="{BB962C8B-B14F-4D97-AF65-F5344CB8AC3E}">
        <p14:creationId xmlns:p14="http://schemas.microsoft.com/office/powerpoint/2010/main" val="4053765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First Body Paragraph(s). </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smtClean="0"/>
              <a:t>Transition</a:t>
            </a:r>
            <a:r>
              <a:rPr lang="en-US" u="sng" dirty="0"/>
              <a:t>, Body Thesis Statement</a:t>
            </a:r>
            <a:r>
              <a:rPr lang="en-US" dirty="0"/>
              <a:t> (the first reason …):</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Concluding Sentence</a:t>
            </a:r>
            <a:r>
              <a:rPr lang="en-US" dirty="0"/>
              <a:t> (recast the body thesis statement without changing meaning):</a:t>
            </a:r>
          </a:p>
          <a:p>
            <a:endParaRPr lang="en-US" dirty="0"/>
          </a:p>
        </p:txBody>
      </p:sp>
    </p:spTree>
    <p:extLst>
      <p:ext uri="{BB962C8B-B14F-4D97-AF65-F5344CB8AC3E}">
        <p14:creationId xmlns:p14="http://schemas.microsoft.com/office/powerpoint/2010/main" val="6725392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 Body Paragraph(s) </a:t>
            </a:r>
            <a:endParaRPr lang="en-US" dirty="0"/>
          </a:p>
        </p:txBody>
      </p:sp>
      <p:sp>
        <p:nvSpPr>
          <p:cNvPr id="3" name="Content Placeholder 2"/>
          <p:cNvSpPr>
            <a:spLocks noGrp="1"/>
          </p:cNvSpPr>
          <p:nvPr>
            <p:ph idx="1"/>
          </p:nvPr>
        </p:nvSpPr>
        <p:spPr/>
        <p:txBody>
          <a:bodyPr>
            <a:normAutofit fontScale="92500" lnSpcReduction="20000"/>
          </a:bodyPr>
          <a:lstStyle/>
          <a:p>
            <a:r>
              <a:rPr lang="en-US" u="sng" dirty="0" smtClean="0"/>
              <a:t>Transition</a:t>
            </a:r>
            <a:r>
              <a:rPr lang="en-US" u="sng" dirty="0"/>
              <a:t>, Body Thesis Statement</a:t>
            </a:r>
            <a:r>
              <a:rPr lang="en-US" dirty="0"/>
              <a:t> (your second reason for your side, which logically follows your first reason as your argument gains power):</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Evidence</a:t>
            </a:r>
            <a:r>
              <a:rPr lang="en-US" dirty="0"/>
              <a:t> (fact, statistic, or expert opinion—ideally from a relevant group—with the source):</a:t>
            </a:r>
          </a:p>
          <a:p>
            <a:r>
              <a:rPr lang="en-US" u="sng" dirty="0"/>
              <a:t>Explanation</a:t>
            </a:r>
            <a:r>
              <a:rPr lang="en-US" dirty="0"/>
              <a:t> (completely tie the evidence to your main point):</a:t>
            </a:r>
          </a:p>
          <a:p>
            <a:r>
              <a:rPr lang="en-US" u="sng" dirty="0"/>
              <a:t>Concluding Sentence</a:t>
            </a:r>
            <a:r>
              <a:rPr lang="en-US" dirty="0"/>
              <a:t> (recast the body thesis statement without changing meaning):</a:t>
            </a:r>
          </a:p>
          <a:p>
            <a:endParaRPr lang="en-US" dirty="0"/>
          </a:p>
        </p:txBody>
      </p:sp>
    </p:spTree>
    <p:extLst>
      <p:ext uri="{BB962C8B-B14F-4D97-AF65-F5344CB8AC3E}">
        <p14:creationId xmlns:p14="http://schemas.microsoft.com/office/powerpoint/2010/main" val="22395271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a:t>
            </a:r>
            <a:endParaRPr lang="en-US" dirty="0"/>
          </a:p>
        </p:txBody>
      </p:sp>
      <p:sp>
        <p:nvSpPr>
          <p:cNvPr id="3" name="Content Placeholder 2"/>
          <p:cNvSpPr>
            <a:spLocks noGrp="1"/>
          </p:cNvSpPr>
          <p:nvPr>
            <p:ph idx="1"/>
          </p:nvPr>
        </p:nvSpPr>
        <p:spPr/>
        <p:txBody>
          <a:bodyPr>
            <a:normAutofit lnSpcReduction="10000"/>
          </a:bodyPr>
          <a:lstStyle/>
          <a:p>
            <a:r>
              <a:rPr lang="en-US" dirty="0" smtClean="0"/>
              <a:t>For literary analysis essays:</a:t>
            </a:r>
          </a:p>
          <a:p>
            <a:pPr lvl="1"/>
            <a:r>
              <a:rPr lang="en-US" dirty="0" smtClean="0"/>
              <a:t>Majority of evidence should be a quote from novel</a:t>
            </a:r>
          </a:p>
          <a:p>
            <a:r>
              <a:rPr lang="en-US" dirty="0" smtClean="0"/>
              <a:t>For historical paper</a:t>
            </a:r>
          </a:p>
          <a:p>
            <a:pPr lvl="1"/>
            <a:r>
              <a:rPr lang="en-US" dirty="0" smtClean="0"/>
              <a:t>Paraphrasing or quoting…data/stats should be paraphrased</a:t>
            </a:r>
          </a:p>
          <a:p>
            <a:r>
              <a:rPr lang="en-US" dirty="0" smtClean="0"/>
              <a:t>ALWAYS CITE QUOTES OR PARAPHRASING</a:t>
            </a:r>
          </a:p>
          <a:p>
            <a:r>
              <a:rPr lang="en-US" dirty="0" smtClean="0"/>
              <a:t>Always integrate a quote! </a:t>
            </a:r>
          </a:p>
          <a:p>
            <a:r>
              <a:rPr lang="en-US" dirty="0" smtClean="0"/>
              <a:t>Write quote like this:</a:t>
            </a:r>
          </a:p>
          <a:p>
            <a:pPr lvl="1"/>
            <a:r>
              <a:rPr lang="en-US" dirty="0" smtClean="0"/>
              <a:t>Daisy represents the hollowness of wealth when she states, “all right, what will we plan” (8).</a:t>
            </a:r>
          </a:p>
          <a:p>
            <a:pPr marL="393192" lvl="1" indent="0">
              <a:buNone/>
            </a:pPr>
            <a:endParaRPr lang="en-US" dirty="0" smtClean="0"/>
          </a:p>
        </p:txBody>
      </p:sp>
    </p:spTree>
    <p:extLst>
      <p:ext uri="{BB962C8B-B14F-4D97-AF65-F5344CB8AC3E}">
        <p14:creationId xmlns:p14="http://schemas.microsoft.com/office/powerpoint/2010/main" val="184696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28650" y="365127"/>
            <a:ext cx="7886700" cy="777874"/>
          </a:xfrm>
        </p:spPr>
        <p:txBody>
          <a:bodyPr/>
          <a:lstStyle/>
          <a:p>
            <a:r>
              <a:rPr lang="en-US" dirty="0" smtClean="0">
                <a:solidFill>
                  <a:srgbClr val="D60093"/>
                </a:solidFill>
                <a:latin typeface="Candara" pitchFamily="34" charset="0"/>
              </a:rPr>
              <a:t>General Outlining Format</a:t>
            </a:r>
          </a:p>
        </p:txBody>
      </p:sp>
      <p:sp>
        <p:nvSpPr>
          <p:cNvPr id="3" name="Content Placeholder 2"/>
          <p:cNvSpPr>
            <a:spLocks noGrp="1"/>
          </p:cNvSpPr>
          <p:nvPr>
            <p:ph idx="1"/>
          </p:nvPr>
        </p:nvSpPr>
        <p:spPr>
          <a:xfrm>
            <a:off x="76200" y="1295400"/>
            <a:ext cx="8839200" cy="5181600"/>
          </a:xfrm>
        </p:spPr>
        <p:txBody>
          <a:bodyPr>
            <a:normAutofit fontScale="77500" lnSpcReduction="20000"/>
          </a:bodyPr>
          <a:lstStyle/>
          <a:p>
            <a:pPr>
              <a:defRPr/>
            </a:pPr>
            <a:r>
              <a:rPr lang="en-US" sz="3500" dirty="0" smtClean="0">
                <a:solidFill>
                  <a:srgbClr val="9900CC"/>
                </a:solidFill>
                <a:latin typeface="Candara" pitchFamily="34" charset="0"/>
              </a:rPr>
              <a:t>All outlines should have the thesis as the first component.</a:t>
            </a:r>
          </a:p>
          <a:p>
            <a:pPr lvl="1">
              <a:defRPr/>
            </a:pPr>
            <a:r>
              <a:rPr lang="en-US" sz="3500" dirty="0" smtClean="0">
                <a:latin typeface="Candara" pitchFamily="34" charset="0"/>
              </a:rPr>
              <a:t> Without the main thesis present, the rest of the outline has little meaning. </a:t>
            </a:r>
          </a:p>
          <a:p>
            <a:pPr>
              <a:defRPr/>
            </a:pPr>
            <a:r>
              <a:rPr lang="en-US" sz="3500" dirty="0" smtClean="0">
                <a:solidFill>
                  <a:srgbClr val="9900CC"/>
                </a:solidFill>
                <a:latin typeface="Candara" pitchFamily="34" charset="0"/>
              </a:rPr>
              <a:t>Introductions and conclusions are not a part of a formal MLA outline</a:t>
            </a:r>
          </a:p>
          <a:p>
            <a:pPr lvl="1">
              <a:defRPr/>
            </a:pPr>
            <a:r>
              <a:rPr lang="en-US" sz="3500" dirty="0" smtClean="0">
                <a:latin typeface="Candara" pitchFamily="34" charset="0"/>
              </a:rPr>
              <a:t>You will only outline the BODY of the paper.</a:t>
            </a:r>
            <a:endParaRPr lang="en-US" sz="3500" dirty="0" smtClean="0">
              <a:solidFill>
                <a:srgbClr val="9900CC"/>
              </a:solidFill>
              <a:latin typeface="Candara" pitchFamily="34" charset="0"/>
            </a:endParaRPr>
          </a:p>
          <a:p>
            <a:pPr>
              <a:defRPr/>
            </a:pPr>
            <a:r>
              <a:rPr lang="en-US" sz="3500" dirty="0" smtClean="0">
                <a:solidFill>
                  <a:srgbClr val="9900CC"/>
                </a:solidFill>
                <a:latin typeface="Candara" pitchFamily="34" charset="0"/>
              </a:rPr>
              <a:t>A formal outline has complete sentences for the thesis statement and the BTSs</a:t>
            </a:r>
          </a:p>
          <a:p>
            <a:pPr lvl="1">
              <a:defRPr/>
            </a:pPr>
            <a:r>
              <a:rPr lang="en-US" sz="3500" dirty="0" smtClean="0">
                <a:latin typeface="Candara" pitchFamily="34" charset="0"/>
              </a:rPr>
              <a:t>The other components of the outline should be complete pieces of information, but do not necessarily have to be in sentence structure.</a:t>
            </a:r>
          </a:p>
          <a:p>
            <a:pPr>
              <a:buFontTx/>
              <a:buNone/>
              <a:defRPr/>
            </a:pPr>
            <a:r>
              <a:rPr lang="en-US" sz="2400" dirty="0" smtClean="0"/>
              <a:t>	</a:t>
            </a:r>
            <a:endParaRPr lang="en-US" sz="2400" dirty="0" smtClean="0">
              <a:solidFill>
                <a:srgbClr val="9900CC"/>
              </a:solidFill>
            </a:endParaRPr>
          </a:p>
          <a:p>
            <a:pPr>
              <a:buFontTx/>
              <a:buNone/>
              <a:defRPr/>
            </a:pPr>
            <a:r>
              <a:rPr lang="en-US" sz="2400" dirty="0" smtClean="0">
                <a:solidFill>
                  <a:srgbClr val="9900CC"/>
                </a:solidFill>
              </a:rPr>
              <a:t>		</a:t>
            </a:r>
          </a:p>
          <a:p>
            <a:pPr>
              <a:buFontTx/>
              <a:buNone/>
              <a:defRPr/>
            </a:pPr>
            <a:r>
              <a:rPr lang="en-US" dirty="0" smtClean="0">
                <a:solidFill>
                  <a:srgbClr val="9900CC"/>
                </a:solidFill>
              </a:rPr>
              <a:t>	</a:t>
            </a:r>
          </a:p>
          <a:p>
            <a:pPr>
              <a:buFontTx/>
              <a:buNone/>
              <a:defRPr/>
            </a:pPr>
            <a:endParaRPr lang="en-US" dirty="0"/>
          </a:p>
        </p:txBody>
      </p:sp>
    </p:spTree>
    <p:extLst>
      <p:ext uri="{BB962C8B-B14F-4D97-AF65-F5344CB8AC3E}">
        <p14:creationId xmlns:p14="http://schemas.microsoft.com/office/powerpoint/2010/main" val="11474909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solidFill>
                  <a:srgbClr val="D60093"/>
                </a:solidFill>
              </a:rPr>
              <a:t>In-Text Citations</a:t>
            </a:r>
          </a:p>
        </p:txBody>
      </p:sp>
      <p:sp>
        <p:nvSpPr>
          <p:cNvPr id="19459" name="Rectangle 3"/>
          <p:cNvSpPr>
            <a:spLocks noGrp="1" noChangeArrowheads="1"/>
          </p:cNvSpPr>
          <p:nvPr>
            <p:ph idx="1"/>
          </p:nvPr>
        </p:nvSpPr>
        <p:spPr/>
        <p:txBody>
          <a:bodyPr/>
          <a:lstStyle/>
          <a:p>
            <a:pPr eaLnBrk="1" hangingPunct="1"/>
            <a:r>
              <a:rPr lang="en-US" smtClean="0">
                <a:solidFill>
                  <a:srgbClr val="FF6600"/>
                </a:solidFill>
              </a:rPr>
              <a:t>Follow MLA format in ALL CASES!!!!</a:t>
            </a:r>
          </a:p>
          <a:p>
            <a:pPr eaLnBrk="1" hangingPunct="1">
              <a:buFontTx/>
              <a:buNone/>
            </a:pPr>
            <a:r>
              <a:rPr lang="en-US" smtClean="0">
                <a:solidFill>
                  <a:srgbClr val="FF6600"/>
                </a:solidFill>
              </a:rPr>
              <a:t>	</a:t>
            </a:r>
            <a:r>
              <a:rPr lang="en-US" smtClean="0"/>
              <a:t>Parenthetical Format </a:t>
            </a:r>
          </a:p>
          <a:p>
            <a:pPr lvl="2" eaLnBrk="1" hangingPunct="1"/>
            <a:r>
              <a:rPr lang="en-US" sz="2000" smtClean="0">
                <a:solidFill>
                  <a:srgbClr val="9900CC"/>
                </a:solidFill>
              </a:rPr>
              <a:t>(Author Last Name Pg.#).</a:t>
            </a:r>
          </a:p>
          <a:p>
            <a:pPr lvl="3" eaLnBrk="1" hangingPunct="1"/>
            <a:r>
              <a:rPr lang="en-US" sz="1800" smtClean="0">
                <a:solidFill>
                  <a:schemeClr val="accent2"/>
                </a:solidFill>
              </a:rPr>
              <a:t>EXAMPLE  (Smith 145).</a:t>
            </a:r>
          </a:p>
          <a:p>
            <a:pPr lvl="2" eaLnBrk="1" hangingPunct="1"/>
            <a:r>
              <a:rPr lang="en-US" sz="2000" smtClean="0">
                <a:solidFill>
                  <a:srgbClr val="9900CC"/>
                </a:solidFill>
              </a:rPr>
              <a:t>If there is no author, USE FIRST KEY WORD(s) OF TITLE.</a:t>
            </a:r>
          </a:p>
          <a:p>
            <a:pPr lvl="3" eaLnBrk="1" hangingPunct="1"/>
            <a:r>
              <a:rPr lang="en-US" sz="1800" smtClean="0">
                <a:solidFill>
                  <a:schemeClr val="accent2"/>
                </a:solidFill>
              </a:rPr>
              <a:t>EXAMPLE  (“American” 345).</a:t>
            </a:r>
          </a:p>
          <a:p>
            <a:pPr lvl="2" eaLnBrk="1" hangingPunct="1"/>
            <a:r>
              <a:rPr lang="en-US" sz="2000" smtClean="0">
                <a:solidFill>
                  <a:srgbClr val="9900CC"/>
                </a:solidFill>
              </a:rPr>
              <a:t>If from internet site without pg. #s, DO NOT PUT ANYTHING.</a:t>
            </a:r>
          </a:p>
          <a:p>
            <a:pPr lvl="3" eaLnBrk="1" hangingPunct="1"/>
            <a:r>
              <a:rPr lang="en-US" sz="1800" smtClean="0"/>
              <a:t>EXAMPLE  (Smith).	OR (American).</a:t>
            </a:r>
          </a:p>
          <a:p>
            <a:pPr lvl="3" eaLnBrk="1" hangingPunct="1"/>
            <a:endParaRPr lang="en-US" smtClean="0">
              <a:solidFill>
                <a:srgbClr val="FF6600"/>
              </a:solidFill>
            </a:endParaRPr>
          </a:p>
          <a:p>
            <a:pPr eaLnBrk="1" hangingPunct="1"/>
            <a:r>
              <a:rPr lang="en-US" smtClean="0">
                <a:solidFill>
                  <a:srgbClr val="FF6600"/>
                </a:solidFill>
              </a:rPr>
              <a:t>Cite all PARAPHRASES &amp; QUOTES</a:t>
            </a:r>
          </a:p>
          <a:p>
            <a:pPr lvl="3" eaLnBrk="1" hangingPunct="1"/>
            <a:endParaRPr lang="en-US" sz="1800" smtClean="0"/>
          </a:p>
          <a:p>
            <a:pPr lvl="2" eaLnBrk="1" hangingPunct="1"/>
            <a:endParaRPr lang="en-US" sz="2000" smtClean="0"/>
          </a:p>
        </p:txBody>
      </p:sp>
    </p:spTree>
    <p:extLst>
      <p:ext uri="{BB962C8B-B14F-4D97-AF65-F5344CB8AC3E}">
        <p14:creationId xmlns:p14="http://schemas.microsoft.com/office/powerpoint/2010/main" val="5595398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Works Cited Page Format</a:t>
            </a:r>
            <a:endParaRPr lang="en-US" dirty="0"/>
          </a:p>
        </p:txBody>
      </p:sp>
      <p:sp>
        <p:nvSpPr>
          <p:cNvPr id="3" name="Content Placeholder 2"/>
          <p:cNvSpPr>
            <a:spLocks noGrp="1"/>
          </p:cNvSpPr>
          <p:nvPr>
            <p:ph idx="1"/>
          </p:nvPr>
        </p:nvSpPr>
        <p:spPr>
          <a:xfrm>
            <a:off x="457200" y="1676400"/>
            <a:ext cx="8229600" cy="4648200"/>
          </a:xfrm>
        </p:spPr>
        <p:txBody>
          <a:bodyPr>
            <a:normAutofit fontScale="70000" lnSpcReduction="20000"/>
          </a:bodyPr>
          <a:lstStyle/>
          <a:p>
            <a:r>
              <a:rPr lang="en-US" dirty="0" smtClean="0"/>
              <a:t>Separate page at the end of paper. </a:t>
            </a:r>
          </a:p>
          <a:p>
            <a:r>
              <a:rPr lang="en-US" dirty="0" smtClean="0"/>
              <a:t>Alphabetical order</a:t>
            </a:r>
          </a:p>
          <a:p>
            <a:r>
              <a:rPr lang="en-US" dirty="0" smtClean="0"/>
              <a:t>Label the page Works Cited (do not italicize the words Works Cited or put them in quotation marks) and center the words Works Cited at the top of the page.</a:t>
            </a:r>
          </a:p>
          <a:p>
            <a:r>
              <a:rPr lang="en-US" dirty="0" smtClean="0"/>
              <a:t>Double space all citations, but do not skip spaces between entries.</a:t>
            </a:r>
          </a:p>
          <a:p>
            <a:r>
              <a:rPr lang="en-US" dirty="0" smtClean="0"/>
              <a:t>Indent the second lines of citations by 0.5 inches to create a hanging indent.</a:t>
            </a:r>
          </a:p>
          <a:p>
            <a:endParaRPr lang="en-US" dirty="0" smtClean="0"/>
          </a:p>
          <a:p>
            <a:pPr>
              <a:buNone/>
            </a:pPr>
            <a:r>
              <a:rPr lang="en-US" dirty="0" smtClean="0"/>
              <a:t>Ex: </a:t>
            </a:r>
          </a:p>
          <a:p>
            <a:pPr>
              <a:lnSpc>
                <a:spcPct val="220000"/>
              </a:lnSpc>
              <a:buNone/>
            </a:pPr>
            <a:r>
              <a:rPr lang="en-US" dirty="0" err="1" smtClean="0"/>
              <a:t>Gleick</a:t>
            </a:r>
            <a:r>
              <a:rPr lang="en-US" dirty="0" smtClean="0"/>
              <a:t>, James. </a:t>
            </a:r>
            <a:r>
              <a:rPr lang="en-US" i="1" dirty="0" smtClean="0"/>
              <a:t>Chaos: Making a New Science</a:t>
            </a:r>
            <a:r>
              <a:rPr lang="en-US" dirty="0" smtClean="0"/>
              <a:t>. New York: Penguin, 1987. Print.</a:t>
            </a:r>
          </a:p>
          <a:p>
            <a:endParaRPr lang="en-US" dirty="0"/>
          </a:p>
        </p:txBody>
      </p:sp>
    </p:spTree>
    <p:extLst>
      <p:ext uri="{BB962C8B-B14F-4D97-AF65-F5344CB8AC3E}">
        <p14:creationId xmlns:p14="http://schemas.microsoft.com/office/powerpoint/2010/main" val="35090579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solidFill>
                  <a:srgbClr val="D60093"/>
                </a:solidFill>
              </a:rPr>
              <a:t>Works Cited Page</a:t>
            </a:r>
          </a:p>
        </p:txBody>
      </p:sp>
      <p:sp>
        <p:nvSpPr>
          <p:cNvPr id="22531" name="Rectangle 3"/>
          <p:cNvSpPr>
            <a:spLocks noGrp="1" noChangeArrowheads="1"/>
          </p:cNvSpPr>
          <p:nvPr>
            <p:ph idx="1"/>
          </p:nvPr>
        </p:nvSpPr>
        <p:spPr/>
        <p:txBody>
          <a:bodyPr/>
          <a:lstStyle/>
          <a:p>
            <a:pPr eaLnBrk="1" hangingPunct="1">
              <a:lnSpc>
                <a:spcPct val="90000"/>
              </a:lnSpc>
            </a:pPr>
            <a:r>
              <a:rPr lang="en-US" sz="2800" smtClean="0">
                <a:solidFill>
                  <a:srgbClr val="FF6600"/>
                </a:solidFill>
              </a:rPr>
              <a:t>PAGE &amp; each ENTRY should follow MLA format. </a:t>
            </a:r>
            <a:r>
              <a:rPr lang="en-US" sz="2800" smtClean="0">
                <a:solidFill>
                  <a:schemeClr val="accent2"/>
                </a:solidFill>
              </a:rPr>
              <a:t>(You have the guideline sheet)</a:t>
            </a:r>
          </a:p>
          <a:p>
            <a:pPr lvl="1" eaLnBrk="1" hangingPunct="1">
              <a:lnSpc>
                <a:spcPct val="90000"/>
              </a:lnSpc>
            </a:pPr>
            <a:r>
              <a:rPr lang="en-US" sz="2400" smtClean="0"/>
              <a:t>Page Format Reminders</a:t>
            </a:r>
          </a:p>
          <a:p>
            <a:pPr lvl="2" eaLnBrk="1" hangingPunct="1">
              <a:lnSpc>
                <a:spcPct val="90000"/>
              </a:lnSpc>
            </a:pPr>
            <a:r>
              <a:rPr lang="en-US" sz="2000" smtClean="0">
                <a:solidFill>
                  <a:srgbClr val="9900CC"/>
                </a:solidFill>
              </a:rPr>
              <a:t>Alphabetical order</a:t>
            </a:r>
          </a:p>
          <a:p>
            <a:pPr lvl="2" eaLnBrk="1" hangingPunct="1">
              <a:lnSpc>
                <a:spcPct val="90000"/>
              </a:lnSpc>
            </a:pPr>
            <a:r>
              <a:rPr lang="en-US" sz="2000" smtClean="0">
                <a:solidFill>
                  <a:srgbClr val="9900CC"/>
                </a:solidFill>
              </a:rPr>
              <a:t>Double spaced </a:t>
            </a:r>
            <a:r>
              <a:rPr lang="en-US" sz="1600" smtClean="0">
                <a:solidFill>
                  <a:srgbClr val="9900CC"/>
                </a:solidFill>
              </a:rPr>
              <a:t>(NO EXTRA SPACES BETWEEN ENTRIES)</a:t>
            </a:r>
            <a:endParaRPr lang="en-US" sz="2000" smtClean="0">
              <a:solidFill>
                <a:srgbClr val="9900CC"/>
              </a:solidFill>
            </a:endParaRPr>
          </a:p>
          <a:p>
            <a:pPr lvl="1" eaLnBrk="1" hangingPunct="1">
              <a:lnSpc>
                <a:spcPct val="90000"/>
              </a:lnSpc>
            </a:pPr>
            <a:r>
              <a:rPr lang="en-US" sz="2400" smtClean="0"/>
              <a:t>Entry Format Reminders</a:t>
            </a:r>
          </a:p>
          <a:p>
            <a:pPr lvl="2" eaLnBrk="1" hangingPunct="1">
              <a:lnSpc>
                <a:spcPct val="90000"/>
              </a:lnSpc>
            </a:pPr>
            <a:r>
              <a:rPr lang="en-US" sz="2000" smtClean="0">
                <a:solidFill>
                  <a:srgbClr val="9900CC"/>
                </a:solidFill>
              </a:rPr>
              <a:t>Hanging Indent (Any line after first is indented)</a:t>
            </a:r>
          </a:p>
          <a:p>
            <a:pPr lvl="2" eaLnBrk="1" hangingPunct="1">
              <a:lnSpc>
                <a:spcPct val="90000"/>
              </a:lnSpc>
            </a:pPr>
            <a:r>
              <a:rPr lang="en-US" sz="2000" smtClean="0">
                <a:solidFill>
                  <a:srgbClr val="9900CC"/>
                </a:solidFill>
              </a:rPr>
              <a:t>Pay close attention to entry punctuation.</a:t>
            </a:r>
          </a:p>
          <a:p>
            <a:pPr lvl="2" eaLnBrk="1" hangingPunct="1">
              <a:lnSpc>
                <a:spcPct val="90000"/>
              </a:lnSpc>
            </a:pPr>
            <a:r>
              <a:rPr lang="en-US" sz="2000" smtClean="0">
                <a:solidFill>
                  <a:srgbClr val="9900CC"/>
                </a:solidFill>
              </a:rPr>
              <a:t>Do not leave out any required information.</a:t>
            </a:r>
          </a:p>
          <a:p>
            <a:pPr eaLnBrk="1" hangingPunct="1">
              <a:lnSpc>
                <a:spcPct val="90000"/>
              </a:lnSpc>
            </a:pPr>
            <a:r>
              <a:rPr lang="en-US" sz="2800" smtClean="0">
                <a:solidFill>
                  <a:srgbClr val="FF6600"/>
                </a:solidFill>
              </a:rPr>
              <a:t>Should only contain WORKS that are CITED in the paper.</a:t>
            </a:r>
            <a:r>
              <a:rPr lang="en-US" sz="2800" smtClean="0"/>
              <a:t> </a:t>
            </a:r>
          </a:p>
        </p:txBody>
      </p:sp>
    </p:spTree>
    <p:extLst>
      <p:ext uri="{BB962C8B-B14F-4D97-AF65-F5344CB8AC3E}">
        <p14:creationId xmlns:p14="http://schemas.microsoft.com/office/powerpoint/2010/main" val="104001833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Quote Integration</a:t>
            </a:r>
            <a:endParaRPr lang="en-US" dirty="0"/>
          </a:p>
        </p:txBody>
      </p:sp>
      <p:sp>
        <p:nvSpPr>
          <p:cNvPr id="3" name="Subtitle 2"/>
          <p:cNvSpPr>
            <a:spLocks noGrp="1"/>
          </p:cNvSpPr>
          <p:nvPr>
            <p:ph type="subTitle" idx="1"/>
          </p:nvPr>
        </p:nvSpPr>
        <p:spPr/>
        <p:txBody>
          <a:bodyPr/>
          <a:lstStyle/>
          <a:p>
            <a:r>
              <a:rPr lang="en-US" dirty="0" smtClean="0"/>
              <a:t>Practice makes perfect…</a:t>
            </a:r>
            <a:endParaRPr lang="en-US" dirty="0"/>
          </a:p>
        </p:txBody>
      </p:sp>
    </p:spTree>
    <p:extLst>
      <p:ext uri="{BB962C8B-B14F-4D97-AF65-F5344CB8AC3E}">
        <p14:creationId xmlns:p14="http://schemas.microsoft.com/office/powerpoint/2010/main" val="13872535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We Have Noticed</a:t>
            </a:r>
            <a:endParaRPr lang="en-US" dirty="0"/>
          </a:p>
        </p:txBody>
      </p:sp>
      <p:sp>
        <p:nvSpPr>
          <p:cNvPr id="3" name="Content Placeholder 2"/>
          <p:cNvSpPr>
            <a:spLocks noGrp="1"/>
          </p:cNvSpPr>
          <p:nvPr>
            <p:ph idx="1"/>
          </p:nvPr>
        </p:nvSpPr>
        <p:spPr/>
        <p:txBody>
          <a:bodyPr>
            <a:normAutofit/>
          </a:bodyPr>
          <a:lstStyle/>
          <a:p>
            <a:r>
              <a:rPr lang="en-US" sz="3200" dirty="0" smtClean="0"/>
              <a:t>Naked quotes</a:t>
            </a:r>
          </a:p>
          <a:p>
            <a:pPr lvl="1"/>
            <a:r>
              <a:rPr lang="en-US" sz="3200" dirty="0" smtClean="0"/>
              <a:t>“her voice was full of money”</a:t>
            </a:r>
          </a:p>
          <a:p>
            <a:r>
              <a:rPr lang="en-US" sz="3200" dirty="0" smtClean="0"/>
              <a:t>Quote added to the end of a sentence with a comma</a:t>
            </a:r>
          </a:p>
          <a:p>
            <a:pPr lvl="1"/>
            <a:r>
              <a:rPr lang="en-US" sz="3200" dirty="0" smtClean="0"/>
              <a:t>I like cats, “her voice was full of money”</a:t>
            </a:r>
          </a:p>
          <a:p>
            <a:pPr fontAlgn="auto">
              <a:spcAft>
                <a:spcPts val="0"/>
              </a:spcAft>
              <a:buClr>
                <a:schemeClr val="tx1">
                  <a:lumMod val="50000"/>
                  <a:lumOff val="50000"/>
                </a:schemeClr>
              </a:buClr>
              <a:defRPr/>
            </a:pPr>
            <a:r>
              <a:rPr lang="en-US" sz="3200" dirty="0" smtClean="0"/>
              <a:t>On </a:t>
            </a:r>
            <a:r>
              <a:rPr lang="en-US" sz="3200" dirty="0"/>
              <a:t>page 43 it says …</a:t>
            </a:r>
          </a:p>
          <a:p>
            <a:pPr fontAlgn="auto">
              <a:spcAft>
                <a:spcPts val="0"/>
              </a:spcAft>
              <a:buClr>
                <a:schemeClr val="tx1">
                  <a:lumMod val="50000"/>
                  <a:lumOff val="50000"/>
                </a:schemeClr>
              </a:buClr>
              <a:defRPr/>
            </a:pPr>
            <a:r>
              <a:rPr lang="en-US" sz="3200" dirty="0"/>
              <a:t>In chapter five the author says</a:t>
            </a:r>
            <a:r>
              <a:rPr lang="en-US" sz="3200" dirty="0" smtClean="0"/>
              <a:t>…</a:t>
            </a:r>
          </a:p>
          <a:p>
            <a:pPr fontAlgn="auto">
              <a:spcAft>
                <a:spcPts val="0"/>
              </a:spcAft>
              <a:buClr>
                <a:schemeClr val="tx1">
                  <a:lumMod val="50000"/>
                  <a:lumOff val="50000"/>
                </a:schemeClr>
              </a:buClr>
              <a:defRPr/>
            </a:pPr>
            <a:r>
              <a:rPr lang="en-US" sz="3200" dirty="0" smtClean="0"/>
              <a:t>Starting/ending a paragraph with a quote</a:t>
            </a:r>
            <a:endParaRPr lang="en-US" sz="3200" dirty="0"/>
          </a:p>
          <a:p>
            <a:pPr lvl="1"/>
            <a:endParaRPr lang="en-US" dirty="0" smtClean="0"/>
          </a:p>
          <a:p>
            <a:endParaRPr lang="en-US" dirty="0" smtClean="0"/>
          </a:p>
          <a:p>
            <a:endParaRPr lang="en-US" dirty="0"/>
          </a:p>
        </p:txBody>
      </p:sp>
    </p:spTree>
    <p:extLst>
      <p:ext uri="{BB962C8B-B14F-4D97-AF65-F5344CB8AC3E}">
        <p14:creationId xmlns:p14="http://schemas.microsoft.com/office/powerpoint/2010/main" val="33296513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Makes Perfect</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At your table group, correctly format these quotes as if you were writing an essay with them</a:t>
            </a:r>
          </a:p>
          <a:p>
            <a:r>
              <a:rPr lang="en-US" sz="4000" dirty="0" smtClean="0"/>
              <a:t>We provide the BTS and quote, you need to provide the integration that would best support the BTS</a:t>
            </a:r>
          </a:p>
          <a:p>
            <a:r>
              <a:rPr lang="en-US" sz="4000" dirty="0" smtClean="0"/>
              <a:t>All of them are from </a:t>
            </a:r>
            <a:r>
              <a:rPr lang="en-US" sz="4000" i="1" dirty="0" smtClean="0"/>
              <a:t>The Great Gatsby</a:t>
            </a:r>
            <a:endParaRPr lang="en-US" sz="4000" dirty="0"/>
          </a:p>
        </p:txBody>
      </p:sp>
    </p:spTree>
    <p:extLst>
      <p:ext uri="{BB962C8B-B14F-4D97-AF65-F5344CB8AC3E}">
        <p14:creationId xmlns:p14="http://schemas.microsoft.com/office/powerpoint/2010/main" val="33690226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BTS 1</a:t>
            </a:r>
            <a:endParaRPr lang="en-US" dirty="0"/>
          </a:p>
        </p:txBody>
      </p:sp>
      <p:sp>
        <p:nvSpPr>
          <p:cNvPr id="3" name="Content Placeholder 2"/>
          <p:cNvSpPr>
            <a:spLocks noGrp="1"/>
          </p:cNvSpPr>
          <p:nvPr>
            <p:ph idx="1"/>
          </p:nvPr>
        </p:nvSpPr>
        <p:spPr>
          <a:xfrm>
            <a:off x="457200" y="1219200"/>
            <a:ext cx="8229600" cy="4953000"/>
          </a:xfrm>
        </p:spPr>
        <p:txBody>
          <a:bodyPr>
            <a:noAutofit/>
          </a:bodyPr>
          <a:lstStyle/>
          <a:p>
            <a:pPr>
              <a:buNone/>
            </a:pPr>
            <a:r>
              <a:rPr lang="en-US" sz="2800" dirty="0" smtClean="0"/>
              <a:t>Throughout most of the story, Nick stays off to the side as a bystander and makes no move to stop the fighting or relieve the tension between other characters when has multiple chances to intervene</a:t>
            </a:r>
          </a:p>
          <a:p>
            <a:pPr>
              <a:buNone/>
            </a:pPr>
            <a:endParaRPr lang="en-US" sz="2800" dirty="0" smtClean="0"/>
          </a:p>
          <a:p>
            <a:pPr>
              <a:buNone/>
            </a:pPr>
            <a:r>
              <a:rPr lang="en-US" sz="2800" dirty="0" smtClean="0"/>
              <a:t>Quote:</a:t>
            </a:r>
          </a:p>
          <a:p>
            <a:pPr marL="457200" indent="-457200">
              <a:buFont typeface="+mj-lt"/>
              <a:buAutoNum type="arabicPeriod"/>
            </a:pPr>
            <a:r>
              <a:rPr lang="en-US" sz="2800" dirty="0" smtClean="0"/>
              <a:t>“At this point Jordan and I tried to go but Tom and Gatsby insisted with competitive firmness that we remain…” (138)</a:t>
            </a:r>
          </a:p>
          <a:p>
            <a:pPr marL="457200" indent="-457200">
              <a:buFont typeface="+mj-lt"/>
              <a:buAutoNum type="arabicPeriod"/>
            </a:pPr>
            <a:r>
              <a:rPr lang="en-US" sz="2800" dirty="0" smtClean="0"/>
              <a:t>“Only the Negro and I were near enough to hear what he said” (148)</a:t>
            </a:r>
            <a:endParaRPr lang="en-US" sz="2800" dirty="0"/>
          </a:p>
        </p:txBody>
      </p:sp>
    </p:spTree>
    <p:extLst>
      <p:ext uri="{BB962C8B-B14F-4D97-AF65-F5344CB8AC3E}">
        <p14:creationId xmlns:p14="http://schemas.microsoft.com/office/powerpoint/2010/main" val="363980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290">
                                          <p:stCondLst>
                                            <p:cond delay="0"/>
                                          </p:stCondLst>
                                        </p:cTn>
                                        <p:tgtEl>
                                          <p:spTgt spid="3">
                                            <p:txEl>
                                              <p:pRg st="2" end="2"/>
                                            </p:txEl>
                                          </p:spTgt>
                                        </p:tgtEl>
                                      </p:cBhvr>
                                    </p:animEffect>
                                    <p:anim calcmode="lin" valueType="num">
                                      <p:cBhvr>
                                        <p:cTn id="26"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2" end="2"/>
                                            </p:txEl>
                                          </p:spTgt>
                                        </p:tgtEl>
                                      </p:cBhvr>
                                      <p:to x="100000" y="60000"/>
                                    </p:animScale>
                                    <p:animScale>
                                      <p:cBhvr>
                                        <p:cTn id="32" dur="83" decel="50000">
                                          <p:stCondLst>
                                            <p:cond delay="338"/>
                                          </p:stCondLst>
                                        </p:cTn>
                                        <p:tgtEl>
                                          <p:spTgt spid="3">
                                            <p:txEl>
                                              <p:pRg st="2" end="2"/>
                                            </p:txEl>
                                          </p:spTgt>
                                        </p:tgtEl>
                                      </p:cBhvr>
                                      <p:to x="100000" y="100000"/>
                                    </p:animScale>
                                    <p:animScale>
                                      <p:cBhvr>
                                        <p:cTn id="33" dur="13">
                                          <p:stCondLst>
                                            <p:cond delay="656"/>
                                          </p:stCondLst>
                                        </p:cTn>
                                        <p:tgtEl>
                                          <p:spTgt spid="3">
                                            <p:txEl>
                                              <p:pRg st="2" end="2"/>
                                            </p:txEl>
                                          </p:spTgt>
                                        </p:tgtEl>
                                      </p:cBhvr>
                                      <p:to x="100000" y="80000"/>
                                    </p:animScale>
                                    <p:animScale>
                                      <p:cBhvr>
                                        <p:cTn id="34" dur="83" decel="50000">
                                          <p:stCondLst>
                                            <p:cond delay="669"/>
                                          </p:stCondLst>
                                        </p:cTn>
                                        <p:tgtEl>
                                          <p:spTgt spid="3">
                                            <p:txEl>
                                              <p:pRg st="2" end="2"/>
                                            </p:txEl>
                                          </p:spTgt>
                                        </p:tgtEl>
                                      </p:cBhvr>
                                      <p:to x="100000" y="100000"/>
                                    </p:animScale>
                                    <p:animScale>
                                      <p:cBhvr>
                                        <p:cTn id="35" dur="13">
                                          <p:stCondLst>
                                            <p:cond delay="821"/>
                                          </p:stCondLst>
                                        </p:cTn>
                                        <p:tgtEl>
                                          <p:spTgt spid="3">
                                            <p:txEl>
                                              <p:pRg st="2" end="2"/>
                                            </p:txEl>
                                          </p:spTgt>
                                        </p:tgtEl>
                                      </p:cBhvr>
                                      <p:to x="100000" y="90000"/>
                                    </p:animScale>
                                    <p:animScale>
                                      <p:cBhvr>
                                        <p:cTn id="36" dur="83" decel="50000">
                                          <p:stCondLst>
                                            <p:cond delay="834"/>
                                          </p:stCondLst>
                                        </p:cTn>
                                        <p:tgtEl>
                                          <p:spTgt spid="3">
                                            <p:txEl>
                                              <p:pRg st="2" end="2"/>
                                            </p:txEl>
                                          </p:spTgt>
                                        </p:tgtEl>
                                      </p:cBhvr>
                                      <p:to x="100000" y="100000"/>
                                    </p:animScale>
                                    <p:animScale>
                                      <p:cBhvr>
                                        <p:cTn id="37" dur="13">
                                          <p:stCondLst>
                                            <p:cond delay="904"/>
                                          </p:stCondLst>
                                        </p:cTn>
                                        <p:tgtEl>
                                          <p:spTgt spid="3">
                                            <p:txEl>
                                              <p:pRg st="2" end="2"/>
                                            </p:txEl>
                                          </p:spTgt>
                                        </p:tgtEl>
                                      </p:cBhvr>
                                      <p:to x="100000" y="95000"/>
                                    </p:animScale>
                                    <p:animScale>
                                      <p:cBhvr>
                                        <p:cTn id="38" dur="83" decel="50000">
                                          <p:stCondLst>
                                            <p:cond delay="917"/>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290">
                                          <p:stCondLst>
                                            <p:cond delay="0"/>
                                          </p:stCondLst>
                                        </p:cTn>
                                        <p:tgtEl>
                                          <p:spTgt spid="3">
                                            <p:txEl>
                                              <p:pRg st="3" end="3"/>
                                            </p:txEl>
                                          </p:spTgt>
                                        </p:tgtEl>
                                      </p:cBhvr>
                                    </p:animEffect>
                                    <p:anim calcmode="lin" valueType="num">
                                      <p:cBhvr>
                                        <p:cTn id="44"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3" end="3"/>
                                            </p:txEl>
                                          </p:spTgt>
                                        </p:tgtEl>
                                      </p:cBhvr>
                                      <p:to x="100000" y="60000"/>
                                    </p:animScale>
                                    <p:animScale>
                                      <p:cBhvr>
                                        <p:cTn id="50" dur="83" decel="50000">
                                          <p:stCondLst>
                                            <p:cond delay="338"/>
                                          </p:stCondLst>
                                        </p:cTn>
                                        <p:tgtEl>
                                          <p:spTgt spid="3">
                                            <p:txEl>
                                              <p:pRg st="3" end="3"/>
                                            </p:txEl>
                                          </p:spTgt>
                                        </p:tgtEl>
                                      </p:cBhvr>
                                      <p:to x="100000" y="100000"/>
                                    </p:animScale>
                                    <p:animScale>
                                      <p:cBhvr>
                                        <p:cTn id="51" dur="13">
                                          <p:stCondLst>
                                            <p:cond delay="656"/>
                                          </p:stCondLst>
                                        </p:cTn>
                                        <p:tgtEl>
                                          <p:spTgt spid="3">
                                            <p:txEl>
                                              <p:pRg st="3" end="3"/>
                                            </p:txEl>
                                          </p:spTgt>
                                        </p:tgtEl>
                                      </p:cBhvr>
                                      <p:to x="100000" y="80000"/>
                                    </p:animScale>
                                    <p:animScale>
                                      <p:cBhvr>
                                        <p:cTn id="52" dur="83" decel="50000">
                                          <p:stCondLst>
                                            <p:cond delay="669"/>
                                          </p:stCondLst>
                                        </p:cTn>
                                        <p:tgtEl>
                                          <p:spTgt spid="3">
                                            <p:txEl>
                                              <p:pRg st="3" end="3"/>
                                            </p:txEl>
                                          </p:spTgt>
                                        </p:tgtEl>
                                      </p:cBhvr>
                                      <p:to x="100000" y="100000"/>
                                    </p:animScale>
                                    <p:animScale>
                                      <p:cBhvr>
                                        <p:cTn id="53" dur="13">
                                          <p:stCondLst>
                                            <p:cond delay="821"/>
                                          </p:stCondLst>
                                        </p:cTn>
                                        <p:tgtEl>
                                          <p:spTgt spid="3">
                                            <p:txEl>
                                              <p:pRg st="3" end="3"/>
                                            </p:txEl>
                                          </p:spTgt>
                                        </p:tgtEl>
                                      </p:cBhvr>
                                      <p:to x="100000" y="90000"/>
                                    </p:animScale>
                                    <p:animScale>
                                      <p:cBhvr>
                                        <p:cTn id="54" dur="83" decel="50000">
                                          <p:stCondLst>
                                            <p:cond delay="834"/>
                                          </p:stCondLst>
                                        </p:cTn>
                                        <p:tgtEl>
                                          <p:spTgt spid="3">
                                            <p:txEl>
                                              <p:pRg st="3" end="3"/>
                                            </p:txEl>
                                          </p:spTgt>
                                        </p:tgtEl>
                                      </p:cBhvr>
                                      <p:to x="100000" y="100000"/>
                                    </p:animScale>
                                    <p:animScale>
                                      <p:cBhvr>
                                        <p:cTn id="55" dur="13">
                                          <p:stCondLst>
                                            <p:cond delay="904"/>
                                          </p:stCondLst>
                                        </p:cTn>
                                        <p:tgtEl>
                                          <p:spTgt spid="3">
                                            <p:txEl>
                                              <p:pRg st="3" end="3"/>
                                            </p:txEl>
                                          </p:spTgt>
                                        </p:tgtEl>
                                      </p:cBhvr>
                                      <p:to x="100000" y="95000"/>
                                    </p:animScale>
                                    <p:animScale>
                                      <p:cBhvr>
                                        <p:cTn id="56" dur="83" decel="50000">
                                          <p:stCondLst>
                                            <p:cond delay="917"/>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290">
                                          <p:stCondLst>
                                            <p:cond delay="0"/>
                                          </p:stCondLst>
                                        </p:cTn>
                                        <p:tgtEl>
                                          <p:spTgt spid="3">
                                            <p:txEl>
                                              <p:pRg st="4" end="4"/>
                                            </p:txEl>
                                          </p:spTgt>
                                        </p:tgtEl>
                                      </p:cBhvr>
                                    </p:animEffect>
                                    <p:anim calcmode="lin" valueType="num">
                                      <p:cBhvr>
                                        <p:cTn id="62"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4" end="4"/>
                                            </p:txEl>
                                          </p:spTgt>
                                        </p:tgtEl>
                                      </p:cBhvr>
                                      <p:to x="100000" y="60000"/>
                                    </p:animScale>
                                    <p:animScale>
                                      <p:cBhvr>
                                        <p:cTn id="68" dur="83" decel="50000">
                                          <p:stCondLst>
                                            <p:cond delay="338"/>
                                          </p:stCondLst>
                                        </p:cTn>
                                        <p:tgtEl>
                                          <p:spTgt spid="3">
                                            <p:txEl>
                                              <p:pRg st="4" end="4"/>
                                            </p:txEl>
                                          </p:spTgt>
                                        </p:tgtEl>
                                      </p:cBhvr>
                                      <p:to x="100000" y="100000"/>
                                    </p:animScale>
                                    <p:animScale>
                                      <p:cBhvr>
                                        <p:cTn id="69" dur="13">
                                          <p:stCondLst>
                                            <p:cond delay="656"/>
                                          </p:stCondLst>
                                        </p:cTn>
                                        <p:tgtEl>
                                          <p:spTgt spid="3">
                                            <p:txEl>
                                              <p:pRg st="4" end="4"/>
                                            </p:txEl>
                                          </p:spTgt>
                                        </p:tgtEl>
                                      </p:cBhvr>
                                      <p:to x="100000" y="80000"/>
                                    </p:animScale>
                                    <p:animScale>
                                      <p:cBhvr>
                                        <p:cTn id="70" dur="83" decel="50000">
                                          <p:stCondLst>
                                            <p:cond delay="669"/>
                                          </p:stCondLst>
                                        </p:cTn>
                                        <p:tgtEl>
                                          <p:spTgt spid="3">
                                            <p:txEl>
                                              <p:pRg st="4" end="4"/>
                                            </p:txEl>
                                          </p:spTgt>
                                        </p:tgtEl>
                                      </p:cBhvr>
                                      <p:to x="100000" y="100000"/>
                                    </p:animScale>
                                    <p:animScale>
                                      <p:cBhvr>
                                        <p:cTn id="71" dur="13">
                                          <p:stCondLst>
                                            <p:cond delay="821"/>
                                          </p:stCondLst>
                                        </p:cTn>
                                        <p:tgtEl>
                                          <p:spTgt spid="3">
                                            <p:txEl>
                                              <p:pRg st="4" end="4"/>
                                            </p:txEl>
                                          </p:spTgt>
                                        </p:tgtEl>
                                      </p:cBhvr>
                                      <p:to x="100000" y="90000"/>
                                    </p:animScale>
                                    <p:animScale>
                                      <p:cBhvr>
                                        <p:cTn id="72" dur="83" decel="50000">
                                          <p:stCondLst>
                                            <p:cond delay="834"/>
                                          </p:stCondLst>
                                        </p:cTn>
                                        <p:tgtEl>
                                          <p:spTgt spid="3">
                                            <p:txEl>
                                              <p:pRg st="4" end="4"/>
                                            </p:txEl>
                                          </p:spTgt>
                                        </p:tgtEl>
                                      </p:cBhvr>
                                      <p:to x="100000" y="100000"/>
                                    </p:animScale>
                                    <p:animScale>
                                      <p:cBhvr>
                                        <p:cTn id="73" dur="13">
                                          <p:stCondLst>
                                            <p:cond delay="904"/>
                                          </p:stCondLst>
                                        </p:cTn>
                                        <p:tgtEl>
                                          <p:spTgt spid="3">
                                            <p:txEl>
                                              <p:pRg st="4" end="4"/>
                                            </p:txEl>
                                          </p:spTgt>
                                        </p:tgtEl>
                                      </p:cBhvr>
                                      <p:to x="100000" y="95000"/>
                                    </p:animScale>
                                    <p:animScale>
                                      <p:cBhvr>
                                        <p:cTn id="74" dur="83" decel="50000">
                                          <p:stCondLst>
                                            <p:cond delay="917"/>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BTS 2</a:t>
            </a:r>
            <a:endParaRPr lang="en-US" dirty="0"/>
          </a:p>
        </p:txBody>
      </p:sp>
      <p:sp>
        <p:nvSpPr>
          <p:cNvPr id="2" name="Content Placeholder 1"/>
          <p:cNvSpPr>
            <a:spLocks noGrp="1"/>
          </p:cNvSpPr>
          <p:nvPr>
            <p:ph idx="1"/>
          </p:nvPr>
        </p:nvSpPr>
        <p:spPr>
          <a:xfrm>
            <a:off x="457200" y="1646236"/>
            <a:ext cx="8382000" cy="4754563"/>
          </a:xfrm>
        </p:spPr>
        <p:txBody>
          <a:bodyPr>
            <a:normAutofit fontScale="55000" lnSpcReduction="20000"/>
          </a:bodyPr>
          <a:lstStyle/>
          <a:p>
            <a:pPr>
              <a:buNone/>
            </a:pPr>
            <a:r>
              <a:rPr lang="en-US" sz="4500" dirty="0" smtClean="0"/>
              <a:t>In the final segment of the book, Nick redirects attention from his status as a bystander by placing the blame on other characters</a:t>
            </a:r>
          </a:p>
          <a:p>
            <a:endParaRPr lang="en-US" sz="4500" dirty="0" smtClean="0"/>
          </a:p>
          <a:p>
            <a:pPr>
              <a:buNone/>
            </a:pPr>
            <a:r>
              <a:rPr lang="en-US" sz="4500" dirty="0" smtClean="0"/>
              <a:t>Quotes:</a:t>
            </a:r>
          </a:p>
          <a:p>
            <a:pPr marL="514350" indent="-514350">
              <a:buFont typeface="+mj-lt"/>
              <a:buAutoNum type="arabicPeriod"/>
            </a:pPr>
            <a:r>
              <a:rPr lang="en-US" sz="4500" dirty="0" smtClean="0"/>
              <a:t>“They were careless people, Tom and Daisy—they smashed up things and creatures and then retreated back into their money or their vast carelessness or whatever it was that kept them together, and let other people clean up the mess they had made…” (188)</a:t>
            </a:r>
          </a:p>
          <a:p>
            <a:pPr marL="514350" indent="-514350">
              <a:buFont typeface="+mj-lt"/>
              <a:buAutoNum type="arabicPeriod"/>
            </a:pPr>
            <a:r>
              <a:rPr lang="en-US" sz="4500" dirty="0" smtClean="0"/>
              <a:t>“Gatsby had come a long way to this blue lawn and his dream must have seemed so close that he could hardly fail to grasp it. He did know that it was already behind him…” (189)</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421634785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BTS 3</a:t>
            </a:r>
            <a:endParaRPr lang="en-US" dirty="0"/>
          </a:p>
        </p:txBody>
      </p:sp>
      <p:sp>
        <p:nvSpPr>
          <p:cNvPr id="2" name="Content Placeholder 1"/>
          <p:cNvSpPr>
            <a:spLocks noGrp="1"/>
          </p:cNvSpPr>
          <p:nvPr>
            <p:ph idx="1"/>
          </p:nvPr>
        </p:nvSpPr>
        <p:spPr>
          <a:xfrm>
            <a:off x="457200" y="1524001"/>
            <a:ext cx="8229600" cy="4800599"/>
          </a:xfrm>
        </p:spPr>
        <p:txBody>
          <a:bodyPr>
            <a:noAutofit/>
          </a:bodyPr>
          <a:lstStyle/>
          <a:p>
            <a:pPr>
              <a:buNone/>
            </a:pPr>
            <a:r>
              <a:rPr lang="en-US" sz="2250" dirty="0" smtClean="0"/>
              <a:t>Accumulation of wealth typically correlates with having elevated social status. This could not be truer for Gatsby, who prefers to flaunt his status with his inordinate wealth.</a:t>
            </a:r>
          </a:p>
          <a:p>
            <a:pPr>
              <a:buNone/>
            </a:pPr>
            <a:endParaRPr lang="en-US" sz="2250" dirty="0" smtClean="0"/>
          </a:p>
          <a:p>
            <a:pPr>
              <a:buNone/>
            </a:pPr>
            <a:r>
              <a:rPr lang="en-US" sz="2200" dirty="0" smtClean="0"/>
              <a:t>Quotes:</a:t>
            </a:r>
          </a:p>
          <a:p>
            <a:pPr marL="514350" indent="-514350">
              <a:buFont typeface="+mj-lt"/>
              <a:buAutoNum type="arabicPeriod"/>
            </a:pPr>
            <a:r>
              <a:rPr lang="en-US" sz="2200" dirty="0" smtClean="0"/>
              <a:t>“Gatsby’s notoriety, spread about by the hundreds who had accepted his hospitality, had increased all summer until he just fell short of being news” (97)</a:t>
            </a:r>
          </a:p>
          <a:p>
            <a:pPr marL="514350" indent="-514350">
              <a:buFont typeface="+mj-lt"/>
              <a:buAutoNum type="arabicPeriod"/>
            </a:pPr>
            <a:r>
              <a:rPr lang="en-US" sz="2200" dirty="0" smtClean="0"/>
              <a:t>“On weekends, his Rolls-Royce became an omnibus, bearing parties to and from the city, between nine in the morning and long past midnight, while his station wags scampered like a brisk yellow bug to meet all trains. And on Mondays eight servants including an extra gardener toiled all day with mops and scrubbing-brushes and hammers…repairing the ravages of the night before” (39)</a:t>
            </a:r>
            <a:endParaRPr lang="en-US" sz="2200" dirty="0"/>
          </a:p>
        </p:txBody>
      </p:sp>
    </p:spTree>
    <p:extLst>
      <p:ext uri="{BB962C8B-B14F-4D97-AF65-F5344CB8AC3E}">
        <p14:creationId xmlns:p14="http://schemas.microsoft.com/office/powerpoint/2010/main" val="27263749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Paraphrasing </a:t>
            </a:r>
            <a:endParaRPr lang="en-US" dirty="0"/>
          </a:p>
        </p:txBody>
      </p:sp>
      <p:sp>
        <p:nvSpPr>
          <p:cNvPr id="2" name="Content Placeholder 1"/>
          <p:cNvSpPr>
            <a:spLocks noGrp="1"/>
          </p:cNvSpPr>
          <p:nvPr>
            <p:ph idx="1"/>
          </p:nvPr>
        </p:nvSpPr>
        <p:spPr/>
        <p:txBody>
          <a:bodyPr>
            <a:normAutofit/>
          </a:bodyPr>
          <a:lstStyle/>
          <a:p>
            <a:pPr>
              <a:lnSpc>
                <a:spcPct val="80000"/>
              </a:lnSpc>
            </a:pPr>
            <a:r>
              <a:rPr lang="en-US" sz="2800" dirty="0" smtClean="0"/>
              <a:t>Unless directly quoted, all information must be put into your own words.</a:t>
            </a:r>
          </a:p>
          <a:p>
            <a:pPr>
              <a:lnSpc>
                <a:spcPct val="80000"/>
              </a:lnSpc>
            </a:pPr>
            <a:r>
              <a:rPr lang="en-US" sz="2800" dirty="0" smtClean="0"/>
              <a:t> Put the citation after the quote or paraphrasing.</a:t>
            </a:r>
          </a:p>
          <a:p>
            <a:pPr>
              <a:lnSpc>
                <a:spcPct val="80000"/>
              </a:lnSpc>
            </a:pPr>
            <a:r>
              <a:rPr lang="en-US" sz="2800" dirty="0" smtClean="0"/>
              <a:t>When putting information into your own words, remember the paraphrasing rule. </a:t>
            </a:r>
            <a:r>
              <a:rPr lang="en-US" sz="2800" b="1" dirty="0" smtClean="0"/>
              <a:t>No more than 4 words in the same order as the source.</a:t>
            </a:r>
          </a:p>
          <a:p>
            <a:pPr>
              <a:lnSpc>
                <a:spcPct val="80000"/>
              </a:lnSpc>
            </a:pPr>
            <a:r>
              <a:rPr lang="en-US" sz="2800" dirty="0" smtClean="0"/>
              <a:t>Just changing the order of words does not mean paraphrasing. You must change that actual wording of the information.</a:t>
            </a:r>
            <a:endParaRPr lang="en-US" dirty="0"/>
          </a:p>
        </p:txBody>
      </p:sp>
    </p:spTree>
    <p:extLst>
      <p:ext uri="{BB962C8B-B14F-4D97-AF65-F5344CB8AC3E}">
        <p14:creationId xmlns:p14="http://schemas.microsoft.com/office/powerpoint/2010/main" val="2835873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628650" y="365127"/>
            <a:ext cx="7886700" cy="854074"/>
          </a:xfrm>
        </p:spPr>
        <p:txBody>
          <a:bodyPr/>
          <a:lstStyle/>
          <a:p>
            <a:r>
              <a:rPr lang="en-US" dirty="0" smtClean="0">
                <a:solidFill>
                  <a:srgbClr val="CC3399"/>
                </a:solidFill>
                <a:latin typeface="Candara" pitchFamily="34" charset="0"/>
              </a:rPr>
              <a:t>Thesis Statement Components</a:t>
            </a:r>
          </a:p>
        </p:txBody>
      </p:sp>
      <p:sp>
        <p:nvSpPr>
          <p:cNvPr id="2051" name="Content Placeholder 2"/>
          <p:cNvSpPr>
            <a:spLocks noGrp="1"/>
          </p:cNvSpPr>
          <p:nvPr>
            <p:ph idx="1"/>
          </p:nvPr>
        </p:nvSpPr>
        <p:spPr>
          <a:xfrm>
            <a:off x="228600" y="1600200"/>
            <a:ext cx="8686800" cy="4876800"/>
          </a:xfrm>
        </p:spPr>
        <p:txBody>
          <a:bodyPr>
            <a:normAutofit lnSpcReduction="10000"/>
          </a:bodyPr>
          <a:lstStyle/>
          <a:p>
            <a:pPr eaLnBrk="1" hangingPunct="1"/>
            <a:r>
              <a:rPr lang="en-US" sz="4000" dirty="0" smtClean="0">
                <a:latin typeface="Candara" pitchFamily="34" charset="0"/>
              </a:rPr>
              <a:t>All thesis statement should include three main components</a:t>
            </a:r>
          </a:p>
          <a:p>
            <a:pPr lvl="1" eaLnBrk="1" hangingPunct="1"/>
            <a:r>
              <a:rPr lang="en-US" sz="3600" dirty="0" smtClean="0">
                <a:latin typeface="Candara" pitchFamily="34" charset="0"/>
              </a:rPr>
              <a:t>Argument</a:t>
            </a:r>
          </a:p>
          <a:p>
            <a:pPr lvl="2" eaLnBrk="1" hangingPunct="1"/>
            <a:r>
              <a:rPr lang="en-US" sz="2800" dirty="0" smtClean="0">
                <a:latin typeface="Candara" pitchFamily="34" charset="0"/>
              </a:rPr>
              <a:t>Must be debatable</a:t>
            </a:r>
          </a:p>
          <a:p>
            <a:pPr lvl="2" eaLnBrk="1" hangingPunct="1"/>
            <a:r>
              <a:rPr lang="en-US" sz="2800" dirty="0" smtClean="0">
                <a:latin typeface="Candara" pitchFamily="34" charset="0"/>
              </a:rPr>
              <a:t>Must be able to be supported with FACTS/QUOTES</a:t>
            </a:r>
          </a:p>
          <a:p>
            <a:pPr lvl="1" eaLnBrk="1" hangingPunct="1"/>
            <a:r>
              <a:rPr lang="en-US" sz="3600" dirty="0" smtClean="0">
                <a:latin typeface="Candara" pitchFamily="34" charset="0"/>
              </a:rPr>
              <a:t>Specific Argument Detail</a:t>
            </a:r>
          </a:p>
          <a:p>
            <a:pPr lvl="2" eaLnBrk="1" hangingPunct="1"/>
            <a:r>
              <a:rPr lang="en-US" sz="2800" dirty="0" smtClean="0">
                <a:latin typeface="Candara" pitchFamily="34" charset="0"/>
              </a:rPr>
              <a:t>How? &amp; Why?</a:t>
            </a:r>
          </a:p>
          <a:p>
            <a:pPr lvl="1" eaLnBrk="1" hangingPunct="1"/>
            <a:r>
              <a:rPr lang="en-US" sz="3600" dirty="0" smtClean="0">
                <a:latin typeface="Candara" pitchFamily="34" charset="0"/>
              </a:rPr>
              <a:t>Argument Depth</a:t>
            </a:r>
          </a:p>
          <a:p>
            <a:pPr lvl="2" eaLnBrk="1" hangingPunct="1"/>
            <a:r>
              <a:rPr lang="en-US" sz="2800" dirty="0" smtClean="0">
                <a:latin typeface="Candara" pitchFamily="34" charset="0"/>
              </a:rPr>
              <a:t>So what?</a:t>
            </a:r>
          </a:p>
          <a:p>
            <a:pPr>
              <a:buFontTx/>
              <a:buNone/>
            </a:pPr>
            <a:endParaRPr lang="en-US" sz="3200" dirty="0" smtClean="0"/>
          </a:p>
        </p:txBody>
      </p:sp>
    </p:spTree>
    <p:extLst>
      <p:ext uri="{BB962C8B-B14F-4D97-AF65-F5344CB8AC3E}">
        <p14:creationId xmlns:p14="http://schemas.microsoft.com/office/powerpoint/2010/main" val="16475541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smtClean="0">
                <a:solidFill>
                  <a:srgbClr val="D60093"/>
                </a:solidFill>
              </a:rPr>
              <a:t>Quoting &amp; Paraphrasing Reminders</a:t>
            </a:r>
            <a:br>
              <a:rPr lang="en-US" sz="4000" smtClean="0">
                <a:solidFill>
                  <a:srgbClr val="D60093"/>
                </a:solidFill>
              </a:rPr>
            </a:br>
            <a:endParaRPr lang="en-US" sz="4000" smtClean="0">
              <a:solidFill>
                <a:srgbClr val="D60093"/>
              </a:solidFill>
            </a:endParaRPr>
          </a:p>
        </p:txBody>
      </p:sp>
      <p:sp>
        <p:nvSpPr>
          <p:cNvPr id="20483" name="Rectangle 3"/>
          <p:cNvSpPr>
            <a:spLocks noGrp="1" noChangeArrowheads="1"/>
          </p:cNvSpPr>
          <p:nvPr>
            <p:ph idx="1"/>
          </p:nvPr>
        </p:nvSpPr>
        <p:spPr>
          <a:xfrm>
            <a:off x="0" y="990600"/>
            <a:ext cx="8991600" cy="5715000"/>
          </a:xfrm>
        </p:spPr>
        <p:txBody>
          <a:bodyPr/>
          <a:lstStyle/>
          <a:p>
            <a:pPr eaLnBrk="1" hangingPunct="1">
              <a:lnSpc>
                <a:spcPct val="80000"/>
              </a:lnSpc>
              <a:buFontTx/>
              <a:buNone/>
            </a:pPr>
            <a:endParaRPr lang="en-US" sz="2000" dirty="0" smtClean="0"/>
          </a:p>
          <a:p>
            <a:pPr eaLnBrk="1" hangingPunct="1">
              <a:lnSpc>
                <a:spcPct val="80000"/>
              </a:lnSpc>
              <a:buFontTx/>
              <a:buNone/>
            </a:pPr>
            <a:r>
              <a:rPr lang="en-US" sz="2000" dirty="0" smtClean="0"/>
              <a:t>~ Unless directly quoted, all information must be put into your own words.</a:t>
            </a:r>
          </a:p>
          <a:p>
            <a:pPr eaLnBrk="1" hangingPunct="1">
              <a:lnSpc>
                <a:spcPct val="80000"/>
              </a:lnSpc>
              <a:buFontTx/>
              <a:buNone/>
            </a:pPr>
            <a:r>
              <a:rPr lang="en-US" sz="2000" dirty="0" smtClean="0"/>
              <a:t>		- If you directly quote a source, you must put the quote in “ “. </a:t>
            </a:r>
          </a:p>
          <a:p>
            <a:pPr eaLnBrk="1" hangingPunct="1">
              <a:lnSpc>
                <a:spcPct val="80000"/>
              </a:lnSpc>
              <a:buFontTx/>
              <a:buNone/>
            </a:pPr>
            <a:r>
              <a:rPr lang="en-US" sz="2000" dirty="0" smtClean="0"/>
              <a:t> 		- You also must put the citation DIRECTLY after the quote. </a:t>
            </a:r>
          </a:p>
          <a:p>
            <a:pPr eaLnBrk="1" hangingPunct="1">
              <a:lnSpc>
                <a:spcPct val="80000"/>
              </a:lnSpc>
              <a:buFontTx/>
              <a:buNone/>
            </a:pPr>
            <a:r>
              <a:rPr lang="en-US" sz="2000" dirty="0" smtClean="0"/>
              <a:t>		- You should have no more than </a:t>
            </a:r>
            <a:r>
              <a:rPr lang="en-US" sz="2000" b="1" dirty="0" smtClean="0"/>
              <a:t>2</a:t>
            </a:r>
            <a:r>
              <a:rPr lang="en-US" sz="2000" dirty="0" smtClean="0"/>
              <a:t> secondary quotes.</a:t>
            </a:r>
          </a:p>
          <a:p>
            <a:pPr eaLnBrk="1" hangingPunct="1">
              <a:lnSpc>
                <a:spcPct val="80000"/>
              </a:lnSpc>
              <a:buFontTx/>
              <a:buNone/>
            </a:pPr>
            <a:r>
              <a:rPr lang="en-US" sz="2000" dirty="0" smtClean="0"/>
              <a:t>		- You may have unlimited primary quotes. </a:t>
            </a:r>
          </a:p>
          <a:p>
            <a:pPr eaLnBrk="1" hangingPunct="1">
              <a:lnSpc>
                <a:spcPct val="80000"/>
              </a:lnSpc>
              <a:buFontTx/>
              <a:buNone/>
            </a:pPr>
            <a:r>
              <a:rPr lang="en-US" sz="2000" dirty="0" smtClean="0"/>
              <a:t>		        ~Be sure not to add too many because it may hinder the  	          readability of the paper.</a:t>
            </a:r>
          </a:p>
          <a:p>
            <a:pPr eaLnBrk="1" hangingPunct="1">
              <a:lnSpc>
                <a:spcPct val="80000"/>
              </a:lnSpc>
              <a:buFontTx/>
              <a:buNone/>
            </a:pPr>
            <a:endParaRPr lang="en-US" sz="2000" dirty="0" smtClean="0"/>
          </a:p>
          <a:p>
            <a:pPr eaLnBrk="1" hangingPunct="1">
              <a:lnSpc>
                <a:spcPct val="80000"/>
              </a:lnSpc>
              <a:buFontTx/>
              <a:buNone/>
            </a:pPr>
            <a:r>
              <a:rPr lang="en-US" sz="2000" dirty="0" smtClean="0"/>
              <a:t>~ When putting information into your own words, remember the paraphrasing rule. </a:t>
            </a:r>
            <a:r>
              <a:rPr lang="en-US" sz="2000" b="1" dirty="0" smtClean="0"/>
              <a:t>No more than 4 words in the same order as the source.</a:t>
            </a:r>
          </a:p>
          <a:p>
            <a:pPr eaLnBrk="1" hangingPunct="1">
              <a:lnSpc>
                <a:spcPct val="80000"/>
              </a:lnSpc>
              <a:buFontTx/>
              <a:buNone/>
            </a:pPr>
            <a:endParaRPr lang="en-US" sz="2000" dirty="0" smtClean="0"/>
          </a:p>
          <a:p>
            <a:pPr eaLnBrk="1" hangingPunct="1">
              <a:lnSpc>
                <a:spcPct val="80000"/>
              </a:lnSpc>
              <a:buFontTx/>
              <a:buNone/>
            </a:pPr>
            <a:r>
              <a:rPr lang="en-US" sz="2000" dirty="0" smtClean="0"/>
              <a:t>~ Just changing the order of words does not mean paraphrasing. You must change that actual wording of the information.</a:t>
            </a:r>
            <a:endParaRPr lang="en-US" sz="2000" b="1" dirty="0" smtClean="0"/>
          </a:p>
          <a:p>
            <a:pPr eaLnBrk="1" hangingPunct="1">
              <a:lnSpc>
                <a:spcPct val="80000"/>
              </a:lnSpc>
              <a:buFontTx/>
              <a:buNone/>
            </a:pPr>
            <a:r>
              <a:rPr lang="en-US" sz="1600" dirty="0" smtClean="0"/>
              <a:t> </a:t>
            </a:r>
          </a:p>
        </p:txBody>
      </p:sp>
    </p:spTree>
    <p:extLst>
      <p:ext uri="{BB962C8B-B14F-4D97-AF65-F5344CB8AC3E}">
        <p14:creationId xmlns:p14="http://schemas.microsoft.com/office/powerpoint/2010/main" val="182019068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4000" smtClean="0">
                <a:solidFill>
                  <a:srgbClr val="D60093"/>
                </a:solidFill>
              </a:rPr>
              <a:t>PARAPHRASING EXAMPLE</a:t>
            </a:r>
          </a:p>
        </p:txBody>
      </p:sp>
      <p:sp>
        <p:nvSpPr>
          <p:cNvPr id="21507" name="Rectangle 3"/>
          <p:cNvSpPr>
            <a:spLocks noGrp="1" noChangeArrowheads="1"/>
          </p:cNvSpPr>
          <p:nvPr>
            <p:ph idx="1"/>
          </p:nvPr>
        </p:nvSpPr>
        <p:spPr/>
        <p:txBody>
          <a:bodyPr/>
          <a:lstStyle/>
          <a:p>
            <a:pPr eaLnBrk="1" hangingPunct="1">
              <a:lnSpc>
                <a:spcPct val="90000"/>
              </a:lnSpc>
            </a:pPr>
            <a:r>
              <a:rPr lang="en-US" sz="2800" b="1" smtClean="0">
                <a:solidFill>
                  <a:srgbClr val="FF6600"/>
                </a:solidFill>
              </a:rPr>
              <a:t>Source- </a:t>
            </a:r>
            <a:r>
              <a:rPr lang="en-US" sz="2800" b="1" smtClean="0"/>
              <a:t> </a:t>
            </a:r>
            <a:r>
              <a:rPr lang="en-US" sz="2800" smtClean="0"/>
              <a:t>On June 4, 1968, Robert F. Kennedy was tragically shot down in a hotel kitchen after delivering a campaign speech.</a:t>
            </a:r>
            <a:endParaRPr lang="en-US" sz="2800" b="1" smtClean="0"/>
          </a:p>
          <a:p>
            <a:pPr eaLnBrk="1" hangingPunct="1">
              <a:lnSpc>
                <a:spcPct val="90000"/>
              </a:lnSpc>
            </a:pPr>
            <a:r>
              <a:rPr lang="en-US" sz="2800" b="1" smtClean="0">
                <a:solidFill>
                  <a:srgbClr val="FF6600"/>
                </a:solidFill>
              </a:rPr>
              <a:t>Proper Paraphrase-</a:t>
            </a:r>
            <a:r>
              <a:rPr lang="en-US" sz="2800" b="1" smtClean="0"/>
              <a:t>   </a:t>
            </a:r>
            <a:r>
              <a:rPr lang="en-US" sz="2800" smtClean="0"/>
              <a:t>While leaving a campaign rally through a hotel kitchen, Robert F. Kennedy was mortally wounded by an assassin on June 4, 1968.</a:t>
            </a:r>
            <a:endParaRPr lang="en-US" sz="2800" b="1" smtClean="0"/>
          </a:p>
          <a:p>
            <a:pPr eaLnBrk="1" hangingPunct="1">
              <a:lnSpc>
                <a:spcPct val="90000"/>
              </a:lnSpc>
            </a:pPr>
            <a:r>
              <a:rPr lang="en-US" sz="2800" b="1" smtClean="0">
                <a:solidFill>
                  <a:srgbClr val="FF6600"/>
                </a:solidFill>
              </a:rPr>
              <a:t>IMPROPER Paraphrase-</a:t>
            </a:r>
            <a:r>
              <a:rPr lang="en-US" sz="2800" b="1" smtClean="0"/>
              <a:t>  </a:t>
            </a:r>
            <a:r>
              <a:rPr lang="en-US" sz="2800" smtClean="0"/>
              <a:t>Robert F. Kennedy was shot down in a hotel kitchen after delivering a campaign speech on June 4, 1968.</a:t>
            </a:r>
            <a:endParaRPr lang="en-US" sz="2800" b="1" smtClean="0"/>
          </a:p>
          <a:p>
            <a:pPr eaLnBrk="1" hangingPunct="1">
              <a:lnSpc>
                <a:spcPct val="90000"/>
              </a:lnSpc>
              <a:buFontTx/>
              <a:buNone/>
            </a:pPr>
            <a:endParaRPr lang="en-US" sz="2800" smtClean="0"/>
          </a:p>
        </p:txBody>
      </p:sp>
    </p:spTree>
    <p:extLst>
      <p:ext uri="{BB962C8B-B14F-4D97-AF65-F5344CB8AC3E}">
        <p14:creationId xmlns:p14="http://schemas.microsoft.com/office/powerpoint/2010/main" val="390267059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dirty="0" smtClean="0"/>
              <a:t>Title Page Format</a:t>
            </a:r>
            <a:endParaRPr lang="en-US" dirty="0"/>
          </a:p>
        </p:txBody>
      </p:sp>
      <p:sp>
        <p:nvSpPr>
          <p:cNvPr id="3" name="Content Placeholder 2"/>
          <p:cNvSpPr>
            <a:spLocks noGrp="1"/>
          </p:cNvSpPr>
          <p:nvPr>
            <p:ph idx="1"/>
          </p:nvPr>
        </p:nvSpPr>
        <p:spPr/>
        <p:txBody>
          <a:bodyPr/>
          <a:lstStyle/>
          <a:p>
            <a:pPr marL="514350" indent="-514350" algn="ctr">
              <a:buNone/>
            </a:pPr>
            <a:endParaRPr lang="en-US" dirty="0" smtClean="0"/>
          </a:p>
          <a:p>
            <a:pPr marL="514350" indent="-514350" algn="ctr">
              <a:buNone/>
            </a:pPr>
            <a:r>
              <a:rPr lang="en-US" dirty="0" smtClean="0"/>
              <a:t>Title of paper</a:t>
            </a:r>
          </a:p>
          <a:p>
            <a:pPr marL="514350" indent="-514350" algn="ctr">
              <a:buNone/>
            </a:pPr>
            <a:r>
              <a:rPr lang="en-US" dirty="0" smtClean="0"/>
              <a:t>Your name</a:t>
            </a:r>
          </a:p>
          <a:p>
            <a:pPr marL="514350" indent="-514350" algn="ctr">
              <a:buNone/>
            </a:pPr>
            <a:r>
              <a:rPr lang="en-US" dirty="0" smtClean="0"/>
              <a:t>Our names (Woldendorp/McCormick)</a:t>
            </a:r>
          </a:p>
          <a:p>
            <a:pPr marL="514350" indent="-514350" algn="ctr">
              <a:buNone/>
            </a:pPr>
            <a:r>
              <a:rPr lang="en-US" dirty="0" smtClean="0"/>
              <a:t>Period</a:t>
            </a:r>
          </a:p>
          <a:p>
            <a:pPr marL="514350" indent="-514350" algn="ctr">
              <a:buNone/>
            </a:pPr>
            <a:r>
              <a:rPr lang="en-US" dirty="0" smtClean="0"/>
              <a:t>Date</a:t>
            </a:r>
            <a:endParaRPr lang="en-US" dirty="0"/>
          </a:p>
        </p:txBody>
      </p:sp>
    </p:spTree>
    <p:extLst>
      <p:ext uri="{BB962C8B-B14F-4D97-AF65-F5344CB8AC3E}">
        <p14:creationId xmlns:p14="http://schemas.microsoft.com/office/powerpoint/2010/main" val="1477768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5474"/>
          </a:xfrm>
        </p:spPr>
        <p:txBody>
          <a:bodyPr>
            <a:normAutofit fontScale="90000"/>
          </a:bodyPr>
          <a:lstStyle/>
          <a:p>
            <a:r>
              <a:rPr lang="en-US" dirty="0" smtClean="0"/>
              <a:t>Thesis</a:t>
            </a:r>
            <a:endParaRPr lang="en-US" dirty="0"/>
          </a:p>
        </p:txBody>
      </p:sp>
      <p:sp>
        <p:nvSpPr>
          <p:cNvPr id="3" name="Content Placeholder 2"/>
          <p:cNvSpPr>
            <a:spLocks noGrp="1"/>
          </p:cNvSpPr>
          <p:nvPr>
            <p:ph idx="1"/>
          </p:nvPr>
        </p:nvSpPr>
        <p:spPr>
          <a:xfrm>
            <a:off x="304800" y="990600"/>
            <a:ext cx="8763000" cy="5486399"/>
          </a:xfrm>
        </p:spPr>
        <p:txBody>
          <a:bodyPr>
            <a:normAutofit lnSpcReduction="10000"/>
          </a:bodyPr>
          <a:lstStyle/>
          <a:p>
            <a:r>
              <a:rPr lang="en-US" sz="3200" u="sng" dirty="0" smtClean="0"/>
              <a:t> Thesis statement</a:t>
            </a:r>
            <a:r>
              <a:rPr lang="en-US" sz="3200" dirty="0" smtClean="0"/>
              <a:t>: the main argument of your essay, where you make a statement that will be supported by the body of your essay.  </a:t>
            </a:r>
            <a:r>
              <a:rPr lang="en-US" sz="3200" i="1" dirty="0" smtClean="0"/>
              <a:t>All essays will have a thesis statement</a:t>
            </a:r>
            <a:endParaRPr lang="en-US" sz="3200" dirty="0" smtClean="0"/>
          </a:p>
          <a:p>
            <a:r>
              <a:rPr lang="en-US" sz="3200" dirty="0" smtClean="0"/>
              <a:t>Thesis should be the focus of the paper</a:t>
            </a:r>
          </a:p>
          <a:p>
            <a:r>
              <a:rPr lang="en-US" sz="3200" dirty="0" smtClean="0"/>
              <a:t>Must address the prompt and show an understanding of the prompt</a:t>
            </a:r>
          </a:p>
          <a:p>
            <a:r>
              <a:rPr lang="en-US" sz="3200" dirty="0"/>
              <a:t>Thesis statements must make a claim or argument, they are not statements of fact</a:t>
            </a:r>
          </a:p>
          <a:p>
            <a:r>
              <a:rPr lang="en-US" sz="3200" dirty="0" smtClean="0"/>
              <a:t>Not </a:t>
            </a:r>
            <a:r>
              <a:rPr lang="en-US" sz="3200" dirty="0"/>
              <a:t>merely a statement of </a:t>
            </a:r>
            <a:r>
              <a:rPr lang="en-US" sz="3200" dirty="0" smtClean="0"/>
              <a:t>opinions</a:t>
            </a:r>
          </a:p>
          <a:p>
            <a:r>
              <a:rPr lang="en-US" sz="3200" dirty="0" smtClean="0"/>
              <a:t>Goes in the intro paragraph (last sentence) </a:t>
            </a:r>
            <a:endParaRPr lang="en-US" sz="3200"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570" y="228600"/>
            <a:ext cx="7024744" cy="572536"/>
          </a:xfrm>
        </p:spPr>
        <p:txBody>
          <a:bodyPr>
            <a:normAutofit fontScale="90000"/>
          </a:bodyPr>
          <a:lstStyle/>
          <a:p>
            <a:r>
              <a:rPr lang="en-US" dirty="0" smtClean="0"/>
              <a:t>Getting Started…</a:t>
            </a:r>
            <a:endParaRPr lang="en-US" dirty="0"/>
          </a:p>
        </p:txBody>
      </p:sp>
      <p:sp>
        <p:nvSpPr>
          <p:cNvPr id="3" name="Content Placeholder 2"/>
          <p:cNvSpPr>
            <a:spLocks noGrp="1"/>
          </p:cNvSpPr>
          <p:nvPr>
            <p:ph idx="1"/>
          </p:nvPr>
        </p:nvSpPr>
        <p:spPr>
          <a:xfrm>
            <a:off x="152400" y="1066800"/>
            <a:ext cx="8686800" cy="5410200"/>
          </a:xfrm>
        </p:spPr>
        <p:txBody>
          <a:bodyPr>
            <a:normAutofit fontScale="92500"/>
          </a:bodyPr>
          <a:lstStyle/>
          <a:p>
            <a:r>
              <a:rPr lang="en-US" sz="4000" dirty="0" smtClean="0"/>
              <a:t>Make sure you understand what the question is, or what the topic is.</a:t>
            </a:r>
          </a:p>
          <a:p>
            <a:r>
              <a:rPr lang="en-US" sz="4000" dirty="0" smtClean="0"/>
              <a:t>Answer the question! Address all the parts of the question or topic.</a:t>
            </a:r>
          </a:p>
          <a:p>
            <a:r>
              <a:rPr lang="en-US" sz="4000" dirty="0" smtClean="0"/>
              <a:t>Check that your thesis is not too general or too broad. Include just enough information to guide the shaping of your essay without constricting it too much.</a:t>
            </a:r>
            <a:r>
              <a:rPr lang="en-US" dirty="0" smtClean="0"/>
              <a:t/>
            </a:r>
            <a:br>
              <a:rPr lang="en-US" dirty="0" smtClean="0"/>
            </a:b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965649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778" y="228600"/>
            <a:ext cx="7024744" cy="496336"/>
          </a:xfrm>
        </p:spPr>
        <p:txBody>
          <a:bodyPr>
            <a:normAutofit fontScale="90000"/>
          </a:bodyPr>
          <a:lstStyle/>
          <a:p>
            <a:r>
              <a:rPr lang="en-US" dirty="0" smtClean="0"/>
              <a:t>Examples…</a:t>
            </a:r>
            <a:endParaRPr lang="en-US" dirty="0"/>
          </a:p>
        </p:txBody>
      </p:sp>
      <p:sp>
        <p:nvSpPr>
          <p:cNvPr id="3" name="Content Placeholder 2"/>
          <p:cNvSpPr>
            <a:spLocks noGrp="1"/>
          </p:cNvSpPr>
          <p:nvPr>
            <p:ph idx="1"/>
          </p:nvPr>
        </p:nvSpPr>
        <p:spPr>
          <a:xfrm>
            <a:off x="152400" y="990600"/>
            <a:ext cx="8839200" cy="5562600"/>
          </a:xfrm>
        </p:spPr>
        <p:txBody>
          <a:bodyPr>
            <a:normAutofit/>
          </a:bodyPr>
          <a:lstStyle/>
          <a:p>
            <a:r>
              <a:rPr lang="en-US" sz="3600" dirty="0" smtClean="0"/>
              <a:t>In </a:t>
            </a:r>
            <a:r>
              <a:rPr lang="en-US" sz="3600" i="1" dirty="0" smtClean="0"/>
              <a:t>Huckleberry Finn</a:t>
            </a:r>
            <a:r>
              <a:rPr lang="en-US" sz="3600" dirty="0" smtClean="0"/>
              <a:t>, Mark Twain develops a contrast between life on the river and life on the shore. </a:t>
            </a:r>
          </a:p>
          <a:p>
            <a:r>
              <a:rPr lang="en-US" sz="3600" dirty="0" smtClean="0"/>
              <a:t>Through its contrasting river and shore scenes, Twain’s </a:t>
            </a:r>
            <a:r>
              <a:rPr lang="en-US" sz="3600" i="1" dirty="0" smtClean="0"/>
              <a:t>Huckleberry Finn</a:t>
            </a:r>
            <a:r>
              <a:rPr lang="en-US" sz="3600" dirty="0" smtClean="0"/>
              <a:t> suggests that to find the true expression of American democratic ideals, one must leave ‘civilized’ society and go back to nature. </a:t>
            </a:r>
          </a:p>
          <a:p>
            <a:r>
              <a:rPr lang="en-US" sz="3600" dirty="0" smtClean="0"/>
              <a:t>Mark Twain’s </a:t>
            </a:r>
            <a:r>
              <a:rPr lang="en-US" sz="3600" i="1" dirty="0" smtClean="0"/>
              <a:t>Huckleberry Finn </a:t>
            </a:r>
            <a:r>
              <a:rPr lang="en-US" sz="3600" dirty="0" smtClean="0"/>
              <a:t>is a great American novel.</a:t>
            </a:r>
          </a:p>
          <a:p>
            <a:pPr>
              <a:buNone/>
            </a:pPr>
            <a:endParaRPr lang="en-US" dirty="0"/>
          </a:p>
        </p:txBody>
      </p:sp>
    </p:spTree>
    <p:extLst>
      <p:ext uri="{BB962C8B-B14F-4D97-AF65-F5344CB8AC3E}">
        <p14:creationId xmlns:p14="http://schemas.microsoft.com/office/powerpoint/2010/main" val="2080430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275" y="152400"/>
            <a:ext cx="7024744" cy="572536"/>
          </a:xfrm>
        </p:spPr>
        <p:txBody>
          <a:bodyPr>
            <a:normAutofit fontScale="90000"/>
          </a:bodyPr>
          <a:lstStyle/>
          <a:p>
            <a:r>
              <a:rPr lang="en-US" dirty="0" smtClean="0"/>
              <a:t>Is your thesis well written? </a:t>
            </a:r>
            <a:endParaRPr lang="en-US" dirty="0"/>
          </a:p>
        </p:txBody>
      </p:sp>
      <p:sp>
        <p:nvSpPr>
          <p:cNvPr id="3" name="Content Placeholder 2"/>
          <p:cNvSpPr>
            <a:spLocks noGrp="1"/>
          </p:cNvSpPr>
          <p:nvPr>
            <p:ph idx="1"/>
          </p:nvPr>
        </p:nvSpPr>
        <p:spPr>
          <a:xfrm>
            <a:off x="228600" y="1066800"/>
            <a:ext cx="8839200" cy="5486400"/>
          </a:xfrm>
        </p:spPr>
        <p:txBody>
          <a:bodyPr>
            <a:normAutofit/>
          </a:bodyPr>
          <a:lstStyle/>
          <a:p>
            <a:pPr marL="514350" indent="-514350">
              <a:buFont typeface="+mj-lt"/>
              <a:buAutoNum type="arabicPeriod"/>
            </a:pPr>
            <a:r>
              <a:rPr lang="en-US" sz="3600" dirty="0" smtClean="0"/>
              <a:t>Do I answer the question? </a:t>
            </a:r>
          </a:p>
          <a:p>
            <a:pPr marL="514350" indent="-514350">
              <a:buFont typeface="+mj-lt"/>
              <a:buAutoNum type="arabicPeriod"/>
            </a:pPr>
            <a:r>
              <a:rPr lang="en-US" sz="3600" dirty="0" smtClean="0"/>
              <a:t>Have I taken a position that others might challenge or oppose?</a:t>
            </a:r>
          </a:p>
          <a:p>
            <a:pPr marL="514350" indent="-514350">
              <a:buFont typeface="+mj-lt"/>
              <a:buAutoNum type="arabicPeriod"/>
            </a:pPr>
            <a:r>
              <a:rPr lang="en-US" sz="3600" dirty="0" smtClean="0"/>
              <a:t>Is my thesis statement specific enough?</a:t>
            </a:r>
          </a:p>
          <a:p>
            <a:pPr marL="514350" indent="-514350">
              <a:buFont typeface="+mj-lt"/>
              <a:buAutoNum type="arabicPeriod"/>
            </a:pPr>
            <a:r>
              <a:rPr lang="en-US" sz="3600" dirty="0" smtClean="0"/>
              <a:t>Does my thesis pass the "So what?" test? </a:t>
            </a:r>
          </a:p>
          <a:p>
            <a:pPr marL="514350" indent="-514350">
              <a:buFont typeface="+mj-lt"/>
              <a:buAutoNum type="arabicPeriod"/>
            </a:pPr>
            <a:r>
              <a:rPr lang="en-US" sz="3600" dirty="0" smtClean="0"/>
              <a:t>Does my essay support my thesis specifically and without wandering? </a:t>
            </a:r>
          </a:p>
          <a:p>
            <a:pPr marL="514350" indent="-514350">
              <a:buFont typeface="+mj-lt"/>
              <a:buAutoNum type="arabicPeriod"/>
            </a:pPr>
            <a:r>
              <a:rPr lang="en-US" sz="3600" dirty="0" smtClean="0"/>
              <a:t>Does my thesis pass the "how and why?" test? </a:t>
            </a:r>
          </a:p>
          <a:p>
            <a:endParaRPr lang="en-US" dirty="0"/>
          </a:p>
        </p:txBody>
      </p:sp>
    </p:spTree>
    <p:extLst>
      <p:ext uri="{BB962C8B-B14F-4D97-AF65-F5344CB8AC3E}">
        <p14:creationId xmlns:p14="http://schemas.microsoft.com/office/powerpoint/2010/main" val="3788026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95</TotalTime>
  <Words>3141</Words>
  <Application>Microsoft Office PowerPoint</Application>
  <PresentationFormat>On-screen Show (4:3)</PresentationFormat>
  <Paragraphs>340</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Candara</vt:lpstr>
      <vt:lpstr>Georgia</vt:lpstr>
      <vt:lpstr>Office Theme</vt:lpstr>
      <vt:lpstr>Essay Writing</vt:lpstr>
      <vt:lpstr>Outlining Structure Format</vt:lpstr>
      <vt:lpstr>Outlining </vt:lpstr>
      <vt:lpstr>General Outlining Format</vt:lpstr>
      <vt:lpstr>Thesis Statement Components</vt:lpstr>
      <vt:lpstr>Thesis</vt:lpstr>
      <vt:lpstr>Getting Started…</vt:lpstr>
      <vt:lpstr>Examples…</vt:lpstr>
      <vt:lpstr>Is your thesis well written? </vt:lpstr>
      <vt:lpstr>Summary…</vt:lpstr>
      <vt:lpstr>BTS</vt:lpstr>
      <vt:lpstr>BTs in correlation to MT</vt:lpstr>
      <vt:lpstr>Paragraph Breakdown &amp; BTS</vt:lpstr>
      <vt:lpstr>And repeat…</vt:lpstr>
      <vt:lpstr>Thesis in relation to BTS</vt:lpstr>
      <vt:lpstr>Thesis/BTS relation</vt:lpstr>
      <vt:lpstr>How to Structure an Essay</vt:lpstr>
      <vt:lpstr>Introduction Components</vt:lpstr>
      <vt:lpstr>Weak Introduction</vt:lpstr>
      <vt:lpstr>OK Introduction</vt:lpstr>
      <vt:lpstr>Strong Introduction</vt:lpstr>
      <vt:lpstr>Evidence</vt:lpstr>
      <vt:lpstr>Support (Facts, Evidence, Proof)</vt:lpstr>
      <vt:lpstr>Support (cont.)</vt:lpstr>
      <vt:lpstr>Analysis</vt:lpstr>
      <vt:lpstr>Lit Analysis Pyramid of Success</vt:lpstr>
      <vt:lpstr>Small vs. Large Techniques</vt:lpstr>
      <vt:lpstr>Analysis Example- Find Techniques IN your quotes *Drawn from “Sinners In the hands of an angry god”</vt:lpstr>
      <vt:lpstr>Analysis</vt:lpstr>
      <vt:lpstr>Analysis (bad)</vt:lpstr>
      <vt:lpstr>Analysis (good)</vt:lpstr>
      <vt:lpstr>Conclusion</vt:lpstr>
      <vt:lpstr>Essay Formatting</vt:lpstr>
      <vt:lpstr>In-Text Citations</vt:lpstr>
      <vt:lpstr>Introduction</vt:lpstr>
      <vt:lpstr>   Introductory Paragraph    </vt:lpstr>
      <vt:lpstr>First Body Paragraph(s). </vt:lpstr>
      <vt:lpstr>Second Body Paragraph(s) </vt:lpstr>
      <vt:lpstr>Quotes</vt:lpstr>
      <vt:lpstr>In-Text Citations</vt:lpstr>
      <vt:lpstr>Works Cited Page Format</vt:lpstr>
      <vt:lpstr>Works Cited Page</vt:lpstr>
      <vt:lpstr>Quote Integration</vt:lpstr>
      <vt:lpstr>Things We Have Noticed</vt:lpstr>
      <vt:lpstr>Practice Makes Perfect</vt:lpstr>
      <vt:lpstr>BTS 1</vt:lpstr>
      <vt:lpstr>BTS 2</vt:lpstr>
      <vt:lpstr>BTS 3</vt:lpstr>
      <vt:lpstr>Paraphrasing </vt:lpstr>
      <vt:lpstr>Quoting &amp; Paraphrasing Reminders </vt:lpstr>
      <vt:lpstr>PARAPHRASING EXAMPLE</vt:lpstr>
      <vt:lpstr>Title Page Format</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Writing</dc:title>
  <dc:creator>Windows User</dc:creator>
  <cp:lastModifiedBy>Woldendorp, Kirsten    SHS-Staff</cp:lastModifiedBy>
  <cp:revision>27</cp:revision>
  <dcterms:created xsi:type="dcterms:W3CDTF">2013-01-08T18:55:32Z</dcterms:created>
  <dcterms:modified xsi:type="dcterms:W3CDTF">2018-12-12T17:43:46Z</dcterms:modified>
</cp:coreProperties>
</file>