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E85C98-2C77-4F14-B66B-3799ED66F5DB}"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56182-0725-44C9-8BA7-D5B87E1B2A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85C98-2C77-4F14-B66B-3799ED66F5DB}"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56182-0725-44C9-8BA7-D5B87E1B2A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85C98-2C77-4F14-B66B-3799ED66F5DB}"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56182-0725-44C9-8BA7-D5B87E1B2A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E85C98-2C77-4F14-B66B-3799ED66F5DB}"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56182-0725-44C9-8BA7-D5B87E1B2A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E85C98-2C77-4F14-B66B-3799ED66F5DB}" type="datetimeFigureOut">
              <a:rPr lang="en-US" smtClean="0"/>
              <a:pPr/>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56182-0725-44C9-8BA7-D5B87E1B2A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E85C98-2C77-4F14-B66B-3799ED66F5DB}" type="datetimeFigureOut">
              <a:rPr lang="en-US" smtClean="0"/>
              <a:pPr/>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56182-0725-44C9-8BA7-D5B87E1B2A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E85C98-2C77-4F14-B66B-3799ED66F5DB}" type="datetimeFigureOut">
              <a:rPr lang="en-US" smtClean="0"/>
              <a:pPr/>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156182-0725-44C9-8BA7-D5B87E1B2A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E85C98-2C77-4F14-B66B-3799ED66F5DB}" type="datetimeFigureOut">
              <a:rPr lang="en-US" smtClean="0"/>
              <a:pPr/>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156182-0725-44C9-8BA7-D5B87E1B2A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85C98-2C77-4F14-B66B-3799ED66F5DB}" type="datetimeFigureOut">
              <a:rPr lang="en-US" smtClean="0"/>
              <a:pPr/>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156182-0725-44C9-8BA7-D5B87E1B2A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85C98-2C77-4F14-B66B-3799ED66F5DB}" type="datetimeFigureOut">
              <a:rPr lang="en-US" smtClean="0"/>
              <a:pPr/>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56182-0725-44C9-8BA7-D5B87E1B2A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85C98-2C77-4F14-B66B-3799ED66F5DB}" type="datetimeFigureOut">
              <a:rPr lang="en-US" smtClean="0"/>
              <a:pPr/>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56182-0725-44C9-8BA7-D5B87E1B2A53}" type="slidenum">
              <a:rPr lang="en-US" smtClean="0"/>
              <a:pPr/>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B5E85C98-2C77-4F14-B66B-3799ED66F5DB}" type="datetimeFigureOut">
              <a:rPr lang="en-US" smtClean="0"/>
              <a:pPr/>
              <a:t>11/27/2018</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2E156182-0725-44C9-8BA7-D5B87E1B2A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The Great Gatsby </a:t>
            </a:r>
            <a:endParaRPr lang="en-US" i="1" dirty="0"/>
          </a:p>
        </p:txBody>
      </p:sp>
      <p:sp>
        <p:nvSpPr>
          <p:cNvPr id="3" name="Subtitle 2"/>
          <p:cNvSpPr>
            <a:spLocks noGrp="1"/>
          </p:cNvSpPr>
          <p:nvPr>
            <p:ph type="subTitle" idx="1"/>
          </p:nvPr>
        </p:nvSpPr>
        <p:spPr/>
        <p:txBody>
          <a:bodyPr/>
          <a:lstStyle/>
          <a:p>
            <a:r>
              <a:rPr lang="en-US" dirty="0" smtClean="0"/>
              <a:t>Essay Prompts</a:t>
            </a:r>
            <a:endParaRPr lang="en-US" dirty="0"/>
          </a:p>
        </p:txBody>
      </p:sp>
    </p:spTree>
    <p:extLst>
      <p:ext uri="{BB962C8B-B14F-4D97-AF65-F5344CB8AC3E}">
        <p14:creationId xmlns:p14="http://schemas.microsoft.com/office/powerpoint/2010/main" val="3837482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Prompt 6</a:t>
            </a:r>
            <a:endParaRPr lang="en-US" dirty="0"/>
          </a:p>
        </p:txBody>
      </p:sp>
      <p:sp>
        <p:nvSpPr>
          <p:cNvPr id="3" name="Content Placeholder 2"/>
          <p:cNvSpPr>
            <a:spLocks noGrp="1"/>
          </p:cNvSpPr>
          <p:nvPr>
            <p:ph idx="1"/>
          </p:nvPr>
        </p:nvSpPr>
        <p:spPr>
          <a:xfrm>
            <a:off x="762000" y="1807361"/>
            <a:ext cx="7620000" cy="4051437"/>
          </a:xfrm>
        </p:spPr>
        <p:txBody>
          <a:bodyPr/>
          <a:lstStyle/>
          <a:p>
            <a:pPr lvl="0"/>
            <a:r>
              <a:rPr lang="en-US" sz="2800" b="1" dirty="0"/>
              <a:t>You can create your own topic.</a:t>
            </a:r>
            <a:r>
              <a:rPr lang="en-US" sz="2800" dirty="0"/>
              <a:t> You will need to email </a:t>
            </a:r>
            <a:r>
              <a:rPr lang="en-US" sz="2800" dirty="0" err="1" smtClean="0"/>
              <a:t>Cossano</a:t>
            </a:r>
            <a:r>
              <a:rPr lang="en-US" sz="2800" dirty="0" smtClean="0"/>
              <a:t> by Wednesday </a:t>
            </a:r>
            <a:r>
              <a:rPr lang="en-US" sz="2800" dirty="0"/>
              <a:t>night with a statement of intent. What are you going to argue? How are you going to argue this topic? Where is your paper going? Be as specific as possible. </a:t>
            </a:r>
          </a:p>
          <a:p>
            <a:pPr marL="0" indent="0">
              <a:buNone/>
            </a:pPr>
            <a:endParaRPr lang="en-US" dirty="0"/>
          </a:p>
        </p:txBody>
      </p:sp>
    </p:spTree>
    <p:extLst>
      <p:ext uri="{BB962C8B-B14F-4D97-AF65-F5344CB8AC3E}">
        <p14:creationId xmlns:p14="http://schemas.microsoft.com/office/powerpoint/2010/main" val="34038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125113" cy="467276"/>
          </a:xfrm>
        </p:spPr>
        <p:txBody>
          <a:bodyPr/>
          <a:lstStyle/>
          <a:p>
            <a:r>
              <a:rPr lang="en-US" dirty="0" smtClean="0"/>
              <a:t>Task</a:t>
            </a:r>
            <a:endParaRPr lang="en-US" dirty="0"/>
          </a:p>
        </p:txBody>
      </p:sp>
      <p:sp>
        <p:nvSpPr>
          <p:cNvPr id="3" name="Content Placeholder 2"/>
          <p:cNvSpPr>
            <a:spLocks noGrp="1"/>
          </p:cNvSpPr>
          <p:nvPr>
            <p:ph idx="1"/>
          </p:nvPr>
        </p:nvSpPr>
        <p:spPr>
          <a:xfrm>
            <a:off x="381000" y="1447800"/>
            <a:ext cx="8534400" cy="4952999"/>
          </a:xfrm>
        </p:spPr>
        <p:txBody>
          <a:bodyPr>
            <a:normAutofit/>
          </a:bodyPr>
          <a:lstStyle/>
          <a:p>
            <a:r>
              <a:rPr lang="en-US" sz="3200" dirty="0"/>
              <a:t>Choose one of the following topics and write a well-developed </a:t>
            </a:r>
            <a:r>
              <a:rPr lang="en-US" sz="3200" dirty="0" smtClean="0"/>
              <a:t>literary </a:t>
            </a:r>
            <a:r>
              <a:rPr lang="en-US" sz="3200" dirty="0"/>
              <a:t>analysis essay.  </a:t>
            </a:r>
            <a:endParaRPr lang="en-US" sz="3200" dirty="0" smtClean="0"/>
          </a:p>
          <a:p>
            <a:r>
              <a:rPr lang="en-US" sz="3200" dirty="0" smtClean="0"/>
              <a:t>Make </a:t>
            </a:r>
            <a:r>
              <a:rPr lang="en-US" sz="3200" dirty="0"/>
              <a:t>sure you include each of the following elements: hook, thesis statement, BTS for each body paragraph, transition sentences, integrated evidence (</a:t>
            </a:r>
            <a:r>
              <a:rPr lang="en-US" sz="3200" dirty="0" smtClean="0"/>
              <a:t>quotes), </a:t>
            </a:r>
            <a:r>
              <a:rPr lang="en-US" sz="3200" dirty="0"/>
              <a:t>analysis, and a satisfying conclusion.</a:t>
            </a:r>
          </a:p>
          <a:p>
            <a:endParaRPr lang="en-US" dirty="0"/>
          </a:p>
        </p:txBody>
      </p:sp>
    </p:spTree>
    <p:extLst>
      <p:ext uri="{BB962C8B-B14F-4D97-AF65-F5344CB8AC3E}">
        <p14:creationId xmlns:p14="http://schemas.microsoft.com/office/powerpoint/2010/main" val="805476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125113" cy="543476"/>
          </a:xfrm>
        </p:spPr>
        <p:txBody>
          <a:bodyPr/>
          <a:lstStyle/>
          <a:p>
            <a:r>
              <a:rPr lang="en-US" dirty="0" smtClean="0"/>
              <a:t>Due Dates</a:t>
            </a:r>
            <a:endParaRPr lang="en-US" dirty="0"/>
          </a:p>
        </p:txBody>
      </p:sp>
      <p:sp>
        <p:nvSpPr>
          <p:cNvPr id="3" name="Content Placeholder 2"/>
          <p:cNvSpPr>
            <a:spLocks noGrp="1"/>
          </p:cNvSpPr>
          <p:nvPr>
            <p:ph idx="1"/>
          </p:nvPr>
        </p:nvSpPr>
        <p:spPr>
          <a:xfrm>
            <a:off x="304800" y="1143000"/>
            <a:ext cx="8610600" cy="5486399"/>
          </a:xfrm>
        </p:spPr>
        <p:txBody>
          <a:bodyPr>
            <a:normAutofit fontScale="92500"/>
          </a:bodyPr>
          <a:lstStyle/>
          <a:p>
            <a:r>
              <a:rPr lang="en-US" sz="3200" dirty="0"/>
              <a:t>Tuesday </a:t>
            </a:r>
            <a:r>
              <a:rPr lang="en-US" sz="3200" dirty="0" smtClean="0"/>
              <a:t>12/11: Outline Work time Outline</a:t>
            </a:r>
          </a:p>
          <a:p>
            <a:pPr lvl="1"/>
            <a:r>
              <a:rPr lang="en-US" sz="2800" dirty="0" smtClean="0"/>
              <a:t>DUE Wednesday 12/12 at 10pm on turnitin.com</a:t>
            </a:r>
            <a:endParaRPr lang="en-US" sz="2800" dirty="0"/>
          </a:p>
          <a:p>
            <a:r>
              <a:rPr lang="en-US" sz="3200" dirty="0" smtClean="0"/>
              <a:t>Wednesday 12/19: Rough draft work time</a:t>
            </a:r>
            <a:endParaRPr lang="en-US" sz="3200" dirty="0"/>
          </a:p>
          <a:p>
            <a:pPr lvl="1"/>
            <a:r>
              <a:rPr lang="en-US" sz="2800" dirty="0" smtClean="0"/>
              <a:t>DUE Tuesday 1/2 10pm </a:t>
            </a:r>
            <a:r>
              <a:rPr lang="en-US" sz="2800" dirty="0"/>
              <a:t>on turnitin.com</a:t>
            </a:r>
          </a:p>
          <a:p>
            <a:r>
              <a:rPr lang="en-US" sz="3200" dirty="0" smtClean="0"/>
              <a:t>Friday 1/4 </a:t>
            </a:r>
            <a:r>
              <a:rPr lang="en-US" sz="3200" dirty="0"/>
              <a:t>(bring hardcopy to class</a:t>
            </a:r>
            <a:r>
              <a:rPr lang="en-US" sz="3200" dirty="0" smtClean="0"/>
              <a:t>)</a:t>
            </a:r>
            <a:r>
              <a:rPr lang="en-US" sz="3200" dirty="0"/>
              <a:t> Peer edit rough </a:t>
            </a:r>
            <a:r>
              <a:rPr lang="en-US" sz="3200" dirty="0" smtClean="0"/>
              <a:t>drafts</a:t>
            </a:r>
            <a:endParaRPr lang="en-US" sz="3200" dirty="0"/>
          </a:p>
          <a:p>
            <a:r>
              <a:rPr lang="en-US" sz="3200" dirty="0" smtClean="0"/>
              <a:t>Final Due Between 1/4 and 1/7 10pm </a:t>
            </a:r>
            <a:r>
              <a:rPr lang="en-US" sz="3200" dirty="0"/>
              <a:t>on turnitin.com only</a:t>
            </a:r>
          </a:p>
          <a:p>
            <a:endParaRPr lang="en-US" dirty="0"/>
          </a:p>
        </p:txBody>
      </p:sp>
    </p:spTree>
    <p:extLst>
      <p:ext uri="{BB962C8B-B14F-4D97-AF65-F5344CB8AC3E}">
        <p14:creationId xmlns:p14="http://schemas.microsoft.com/office/powerpoint/2010/main" val="3336166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228600"/>
            <a:ext cx="7125113" cy="391076"/>
          </a:xfrm>
        </p:spPr>
        <p:txBody>
          <a:bodyPr/>
          <a:lstStyle/>
          <a:p>
            <a:r>
              <a:rPr lang="en-US" dirty="0" smtClean="0"/>
              <a:t>Essay Prompts </a:t>
            </a:r>
            <a:endParaRPr lang="en-US" dirty="0"/>
          </a:p>
        </p:txBody>
      </p:sp>
      <p:sp>
        <p:nvSpPr>
          <p:cNvPr id="3" name="Content Placeholder 2"/>
          <p:cNvSpPr>
            <a:spLocks noGrp="1"/>
          </p:cNvSpPr>
          <p:nvPr>
            <p:ph idx="1"/>
          </p:nvPr>
        </p:nvSpPr>
        <p:spPr>
          <a:xfrm>
            <a:off x="228600" y="914400"/>
            <a:ext cx="8763000" cy="5791200"/>
          </a:xfrm>
        </p:spPr>
        <p:txBody>
          <a:bodyPr>
            <a:normAutofit fontScale="70000" lnSpcReduction="20000"/>
          </a:bodyPr>
          <a:lstStyle/>
          <a:p>
            <a:pPr>
              <a:buFont typeface="+mj-lt"/>
              <a:buAutoNum type="arabicPeriod"/>
            </a:pPr>
            <a:r>
              <a:rPr lang="en-US" sz="3400" b="1" dirty="0"/>
              <a:t>Conclude if Nick is as careful and honest as he claims to be. Determine his reliability as a narrator</a:t>
            </a:r>
            <a:r>
              <a:rPr lang="en-US" sz="3400" b="1" dirty="0" smtClean="0"/>
              <a:t>.</a:t>
            </a:r>
          </a:p>
          <a:p>
            <a:pPr>
              <a:buFont typeface="+mj-lt"/>
              <a:buAutoNum type="arabicPeriod"/>
            </a:pPr>
            <a:r>
              <a:rPr lang="en-US" sz="3400" b="1" dirty="0"/>
              <a:t>To what extent does Gatsby represent the 1920s American Dream? Does he ever achieve it</a:t>
            </a:r>
            <a:r>
              <a:rPr lang="en-US" sz="3400" b="1" dirty="0" smtClean="0"/>
              <a:t>?</a:t>
            </a:r>
          </a:p>
          <a:p>
            <a:pPr>
              <a:buFont typeface="+mj-lt"/>
              <a:buAutoNum type="arabicPeriod"/>
            </a:pPr>
            <a:r>
              <a:rPr lang="en-US" sz="3400" b="1" dirty="0"/>
              <a:t>Investigate if the </a:t>
            </a:r>
            <a:r>
              <a:rPr lang="en-US" sz="3400" b="1" dirty="0" smtClean="0"/>
              <a:t>novel is </a:t>
            </a:r>
            <a:r>
              <a:rPr lang="en-US" sz="3400" b="1" dirty="0"/>
              <a:t>a fair and accurate representation of the </a:t>
            </a:r>
            <a:r>
              <a:rPr lang="en-US" sz="3400" b="1" dirty="0" smtClean="0"/>
              <a:t>1920s</a:t>
            </a:r>
            <a:r>
              <a:rPr lang="en-US" sz="3400" b="1" dirty="0"/>
              <a:t>.</a:t>
            </a:r>
            <a:endParaRPr lang="en-US" sz="3400" b="1" dirty="0" smtClean="0"/>
          </a:p>
          <a:p>
            <a:pPr>
              <a:buFont typeface="+mj-lt"/>
              <a:buAutoNum type="arabicPeriod"/>
            </a:pPr>
            <a:r>
              <a:rPr lang="en-US" sz="3400" b="1" dirty="0"/>
              <a:t>Analyze the symbolism in the novel and how Fitzgerald uses symbolism to provide social commentary of the 1920s. </a:t>
            </a:r>
            <a:endParaRPr lang="en-US" sz="3400" b="1" dirty="0" smtClean="0"/>
          </a:p>
          <a:p>
            <a:pPr>
              <a:buFont typeface="+mj-lt"/>
              <a:buAutoNum type="arabicPeriod"/>
            </a:pPr>
            <a:r>
              <a:rPr lang="en-US" sz="3400" b="1" dirty="0" smtClean="0"/>
              <a:t>Explore </a:t>
            </a:r>
            <a:r>
              <a:rPr lang="en-US" sz="3400" b="1" dirty="0"/>
              <a:t>the language of lightness and heaviness and their effect on the characters/plot and/or development of a theme in </a:t>
            </a:r>
            <a:r>
              <a:rPr lang="en-US" sz="3400" b="1" i="1" dirty="0"/>
              <a:t>The Great Gatsby</a:t>
            </a:r>
            <a:r>
              <a:rPr lang="en-US" sz="3400" b="1" dirty="0" smtClean="0"/>
              <a:t>.</a:t>
            </a:r>
            <a:endParaRPr lang="en-US" sz="3400" b="1" dirty="0"/>
          </a:p>
          <a:p>
            <a:pPr>
              <a:buFont typeface="+mj-lt"/>
              <a:buAutoNum type="arabicPeriod"/>
            </a:pPr>
            <a:r>
              <a:rPr lang="en-US" sz="3400" b="1" dirty="0" smtClean="0"/>
              <a:t>You </a:t>
            </a:r>
            <a:r>
              <a:rPr lang="en-US" sz="3400" b="1" dirty="0"/>
              <a:t>can create your own topic.</a:t>
            </a:r>
            <a:endParaRPr lang="en-US" sz="3400" b="1" dirty="0" smtClean="0"/>
          </a:p>
          <a:p>
            <a:pPr>
              <a:buFont typeface="+mj-lt"/>
              <a:buAutoNum type="arabicPeriod"/>
            </a:pPr>
            <a:endParaRPr lang="en-US" b="1" dirty="0" smtClean="0"/>
          </a:p>
          <a:p>
            <a:pPr>
              <a:buFont typeface="+mj-lt"/>
              <a:buAutoNum type="arabicPeriod"/>
            </a:pPr>
            <a:endParaRPr lang="en-US" dirty="0"/>
          </a:p>
        </p:txBody>
      </p:sp>
    </p:spTree>
    <p:extLst>
      <p:ext uri="{BB962C8B-B14F-4D97-AF65-F5344CB8AC3E}">
        <p14:creationId xmlns:p14="http://schemas.microsoft.com/office/powerpoint/2010/main" val="2381373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1</a:t>
            </a:r>
            <a:endParaRPr lang="en-US" dirty="0"/>
          </a:p>
        </p:txBody>
      </p:sp>
      <p:sp>
        <p:nvSpPr>
          <p:cNvPr id="3" name="Content Placeholder 2"/>
          <p:cNvSpPr>
            <a:spLocks noGrp="1"/>
          </p:cNvSpPr>
          <p:nvPr>
            <p:ph idx="1"/>
          </p:nvPr>
        </p:nvSpPr>
        <p:spPr>
          <a:xfrm>
            <a:off x="609600" y="1807361"/>
            <a:ext cx="7848600" cy="4051437"/>
          </a:xfrm>
        </p:spPr>
        <p:txBody>
          <a:bodyPr>
            <a:normAutofit lnSpcReduction="10000"/>
          </a:bodyPr>
          <a:lstStyle/>
          <a:p>
            <a:pPr lvl="0"/>
            <a:r>
              <a:rPr lang="en-US" sz="2400" b="1" dirty="0" smtClean="0"/>
              <a:t>Conclude if Nick is as </a:t>
            </a:r>
            <a:r>
              <a:rPr lang="en-US" sz="2400" b="1" dirty="0"/>
              <a:t>careful and honest as he claims to </a:t>
            </a:r>
            <a:r>
              <a:rPr lang="en-US" sz="2400" b="1" dirty="0" smtClean="0"/>
              <a:t>be. Determine his reliability as a narrator.</a:t>
            </a:r>
            <a:r>
              <a:rPr lang="en-US" sz="2400" dirty="0" smtClean="0"/>
              <a:t> </a:t>
            </a:r>
            <a:r>
              <a:rPr lang="en-US" sz="2400" dirty="0"/>
              <a:t>He leads the whole story, yet is not always present at events.  Does he pass judgment on people, is he unbiased?  How does Nick contribute to the theme of carelessness throughout the novel?  How does his point of view color the reality of the novel, and what facts or occurrences would he have a vested interest in obscuring?</a:t>
            </a:r>
          </a:p>
          <a:p>
            <a:endParaRPr lang="en-US" dirty="0"/>
          </a:p>
        </p:txBody>
      </p:sp>
    </p:spTree>
    <p:extLst>
      <p:ext uri="{BB962C8B-B14F-4D97-AF65-F5344CB8AC3E}">
        <p14:creationId xmlns:p14="http://schemas.microsoft.com/office/powerpoint/2010/main" val="3162442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5"/>
            <a:ext cx="7125113" cy="543476"/>
          </a:xfrm>
        </p:spPr>
        <p:txBody>
          <a:bodyPr/>
          <a:lstStyle/>
          <a:p>
            <a:r>
              <a:rPr lang="en-US" dirty="0" smtClean="0"/>
              <a:t>Prompt 2</a:t>
            </a:r>
            <a:endParaRPr lang="en-US" dirty="0"/>
          </a:p>
        </p:txBody>
      </p:sp>
      <p:sp>
        <p:nvSpPr>
          <p:cNvPr id="3" name="Content Placeholder 2"/>
          <p:cNvSpPr>
            <a:spLocks noGrp="1"/>
          </p:cNvSpPr>
          <p:nvPr>
            <p:ph idx="1"/>
          </p:nvPr>
        </p:nvSpPr>
        <p:spPr>
          <a:xfrm>
            <a:off x="685800" y="1524001"/>
            <a:ext cx="7772400" cy="4953000"/>
          </a:xfrm>
        </p:spPr>
        <p:txBody>
          <a:bodyPr>
            <a:normAutofit lnSpcReduction="10000"/>
          </a:bodyPr>
          <a:lstStyle/>
          <a:p>
            <a:pPr lvl="0"/>
            <a:r>
              <a:rPr lang="en-US" sz="2400" dirty="0"/>
              <a:t>The Green Light encapsulates not only Gatsby’s dream, but also (in a larger sense) the American dream as a whole – the idea that an individual can remake him or herself and achieve his or her greatest desire, seemingly without consequences. </a:t>
            </a:r>
            <a:r>
              <a:rPr lang="en-US" sz="2400" b="1" dirty="0" smtClean="0"/>
              <a:t>To what extent </a:t>
            </a:r>
            <a:r>
              <a:rPr lang="en-US" sz="2400" b="1" dirty="0"/>
              <a:t>does Gatsby represent the 1920s American Dream? Does he ever achieve it? </a:t>
            </a:r>
            <a:r>
              <a:rPr lang="en-US" sz="2400" dirty="0"/>
              <a:t>Was Daisy just another step in his achieving legitimacy in 1920s? Did Gatsby love Daisy or was she just a part of collecting the American Dream? How does this belief lead to his ultimate downfall? Is it even possible to achieve the American Dream? </a:t>
            </a:r>
          </a:p>
          <a:p>
            <a:endParaRPr lang="en-US" dirty="0"/>
          </a:p>
        </p:txBody>
      </p:sp>
    </p:spTree>
    <p:extLst>
      <p:ext uri="{BB962C8B-B14F-4D97-AF65-F5344CB8AC3E}">
        <p14:creationId xmlns:p14="http://schemas.microsoft.com/office/powerpoint/2010/main" val="416680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3</a:t>
            </a:r>
            <a:endParaRPr lang="en-US" dirty="0"/>
          </a:p>
        </p:txBody>
      </p:sp>
      <p:sp>
        <p:nvSpPr>
          <p:cNvPr id="3" name="Content Placeholder 2"/>
          <p:cNvSpPr>
            <a:spLocks noGrp="1"/>
          </p:cNvSpPr>
          <p:nvPr>
            <p:ph idx="1"/>
          </p:nvPr>
        </p:nvSpPr>
        <p:spPr>
          <a:xfrm>
            <a:off x="533400" y="1524001"/>
            <a:ext cx="8305800" cy="4334798"/>
          </a:xfrm>
        </p:spPr>
        <p:txBody>
          <a:bodyPr>
            <a:normAutofit/>
          </a:bodyPr>
          <a:lstStyle/>
          <a:p>
            <a:pPr lvl="0"/>
            <a:r>
              <a:rPr lang="en-US" sz="2800" b="1" dirty="0" smtClean="0"/>
              <a:t>Investigate if </a:t>
            </a:r>
            <a:r>
              <a:rPr lang="en-US" sz="2800" b="1" dirty="0"/>
              <a:t>the novel a fair and accurate representation of the 1920s? </a:t>
            </a:r>
            <a:r>
              <a:rPr lang="en-US" sz="2800" dirty="0"/>
              <a:t>Focus on the </a:t>
            </a:r>
            <a:r>
              <a:rPr lang="en-US" sz="2800" b="1" dirty="0"/>
              <a:t>social commentary </a:t>
            </a:r>
            <a:r>
              <a:rPr lang="en-US" sz="2800" dirty="0"/>
              <a:t>that Fitzgerald was trying </a:t>
            </a:r>
            <a:r>
              <a:rPr lang="en-US" sz="2800" dirty="0" smtClean="0"/>
              <a:t>to </a:t>
            </a:r>
            <a:r>
              <a:rPr lang="en-US" sz="2800" dirty="0"/>
              <a:t>make, as well as the historical information you know about the people and events of the 1920s. What does it mean to have everything? Can money really buy happiness, according to 1920s values?</a:t>
            </a:r>
          </a:p>
          <a:p>
            <a:pPr marL="0" indent="0">
              <a:buNone/>
            </a:pPr>
            <a:endParaRPr lang="en-US" dirty="0"/>
          </a:p>
        </p:txBody>
      </p:sp>
    </p:spTree>
    <p:extLst>
      <p:ext uri="{BB962C8B-B14F-4D97-AF65-F5344CB8AC3E}">
        <p14:creationId xmlns:p14="http://schemas.microsoft.com/office/powerpoint/2010/main" val="3582861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5"/>
            <a:ext cx="7125113" cy="391076"/>
          </a:xfrm>
        </p:spPr>
        <p:txBody>
          <a:bodyPr/>
          <a:lstStyle/>
          <a:p>
            <a:r>
              <a:rPr lang="en-US" dirty="0" smtClean="0"/>
              <a:t>Prompt 4</a:t>
            </a:r>
            <a:endParaRPr lang="en-US" dirty="0"/>
          </a:p>
        </p:txBody>
      </p:sp>
      <p:sp>
        <p:nvSpPr>
          <p:cNvPr id="3" name="Content Placeholder 2"/>
          <p:cNvSpPr>
            <a:spLocks noGrp="1"/>
          </p:cNvSpPr>
          <p:nvPr>
            <p:ph idx="1"/>
          </p:nvPr>
        </p:nvSpPr>
        <p:spPr>
          <a:xfrm>
            <a:off x="228600" y="1219200"/>
            <a:ext cx="8763000" cy="5486399"/>
          </a:xfrm>
        </p:spPr>
        <p:txBody>
          <a:bodyPr>
            <a:normAutofit/>
          </a:bodyPr>
          <a:lstStyle/>
          <a:p>
            <a:r>
              <a:rPr lang="en-US" sz="3600" dirty="0" smtClean="0"/>
              <a:t>Fitzgerald uses colors as a way to symbolize characters and their roles in the story. He also uses symbols such as the eggs and the green light as social commentary. </a:t>
            </a:r>
            <a:r>
              <a:rPr lang="en-US" sz="3600" b="1" dirty="0" smtClean="0"/>
              <a:t>Analyze the symbolism in the novel and how Fitzgerald uses symbolism to provide social commentary of the 1920s. </a:t>
            </a:r>
            <a:endParaRPr lang="en-US" sz="3600" b="1" dirty="0"/>
          </a:p>
        </p:txBody>
      </p:sp>
    </p:spTree>
    <p:extLst>
      <p:ext uri="{BB962C8B-B14F-4D97-AF65-F5344CB8AC3E}">
        <p14:creationId xmlns:p14="http://schemas.microsoft.com/office/powerpoint/2010/main" val="641011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675725"/>
            <a:ext cx="7125113" cy="467276"/>
          </a:xfrm>
        </p:spPr>
        <p:txBody>
          <a:bodyPr/>
          <a:lstStyle/>
          <a:p>
            <a:r>
              <a:rPr lang="en-US" dirty="0" smtClean="0"/>
              <a:t>Prompt 5</a:t>
            </a:r>
            <a:endParaRPr lang="en-US" dirty="0"/>
          </a:p>
        </p:txBody>
      </p:sp>
      <p:sp>
        <p:nvSpPr>
          <p:cNvPr id="3" name="Content Placeholder 2"/>
          <p:cNvSpPr>
            <a:spLocks noGrp="1"/>
          </p:cNvSpPr>
          <p:nvPr>
            <p:ph idx="1"/>
          </p:nvPr>
        </p:nvSpPr>
        <p:spPr>
          <a:xfrm>
            <a:off x="228600" y="1143001"/>
            <a:ext cx="8763000" cy="5486399"/>
          </a:xfrm>
        </p:spPr>
        <p:txBody>
          <a:bodyPr>
            <a:noAutofit/>
          </a:bodyPr>
          <a:lstStyle/>
          <a:p>
            <a:r>
              <a:rPr lang="en-US" sz="2000" i="1" dirty="0"/>
              <a:t>The Great Gatsby</a:t>
            </a:r>
            <a:r>
              <a:rPr lang="en-US" sz="2000" dirty="0"/>
              <a:t> is an exemplarily demonstration of F. Scott Fitzgerald’s ability to manipulate lightness and weight, as </a:t>
            </a:r>
            <a:r>
              <a:rPr lang="en-US" sz="2000" dirty="0" err="1"/>
              <a:t>Italo</a:t>
            </a:r>
            <a:r>
              <a:rPr lang="en-US" sz="2000" dirty="0"/>
              <a:t> Calvino defines them.  </a:t>
            </a:r>
            <a:r>
              <a:rPr lang="en-US" sz="2000" i="1" dirty="0" smtClean="0"/>
              <a:t>Gatsby</a:t>
            </a:r>
            <a:r>
              <a:rPr lang="en-US" sz="2000" dirty="0" smtClean="0"/>
              <a:t> </a:t>
            </a:r>
            <a:r>
              <a:rPr lang="en-US" sz="2000" dirty="0"/>
              <a:t>is a story that captures the essence of the carefree and light attitudes of the upper class of the Roaring Twenties.  It was a time to indulge in excess and do anything other than deal with the weight of the world. However, with excess of anything, there is an equally excessive opposite.  Fitzgerald moves his characters through a glass world of endless parties and lightness, all the while the weight of jealousy, skepticism, class distinctions, death, and time are closing in on the characters. </a:t>
            </a:r>
            <a:r>
              <a:rPr lang="en-US" sz="2000" b="1" dirty="0"/>
              <a:t>Explore the language of lightness and heaviness and their effect on the characters/plot and/or development of a theme in </a:t>
            </a:r>
            <a:r>
              <a:rPr lang="en-US" sz="2000" b="1" i="1" dirty="0" smtClean="0"/>
              <a:t>The Great Gatsby</a:t>
            </a:r>
            <a:r>
              <a:rPr lang="en-US" sz="2000" b="1" dirty="0" smtClean="0"/>
              <a:t>.</a:t>
            </a:r>
            <a:r>
              <a:rPr lang="en-US" sz="2000" dirty="0"/>
              <a:t/>
            </a:r>
            <a:br>
              <a:rPr lang="en-US" sz="2000" dirty="0"/>
            </a:br>
            <a:endParaRPr lang="en-US" sz="2000" dirty="0"/>
          </a:p>
        </p:txBody>
      </p:sp>
    </p:spTree>
    <p:extLst>
      <p:ext uri="{BB962C8B-B14F-4D97-AF65-F5344CB8AC3E}">
        <p14:creationId xmlns:p14="http://schemas.microsoft.com/office/powerpoint/2010/main" val="3852131576"/>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220</TotalTime>
  <Words>519</Words>
  <Application>Microsoft Office PowerPoint</Application>
  <PresentationFormat>On-screen Show (4:3)</PresentationFormat>
  <Paragraphs>31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Courier New</vt:lpstr>
      <vt:lpstr>Trebuchet MS</vt:lpstr>
      <vt:lpstr>Verdana</vt:lpstr>
      <vt:lpstr>Wingdings 2</vt:lpstr>
      <vt:lpstr>Spring</vt:lpstr>
      <vt:lpstr>The Great Gatsby </vt:lpstr>
      <vt:lpstr>Task</vt:lpstr>
      <vt:lpstr>Due Dates</vt:lpstr>
      <vt:lpstr>Essay Prompts </vt:lpstr>
      <vt:lpstr>Prompt 1</vt:lpstr>
      <vt:lpstr>Prompt 2</vt:lpstr>
      <vt:lpstr>Prompt 3</vt:lpstr>
      <vt:lpstr>Prompt 4</vt:lpstr>
      <vt:lpstr>Prompt 5</vt:lpstr>
      <vt:lpstr>Prompt 6</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Gatsby </dc:title>
  <dc:creator>woldendorpk</dc:creator>
  <cp:lastModifiedBy>Woldendorp, Kirsten    SHS-Staff</cp:lastModifiedBy>
  <cp:revision>28</cp:revision>
  <dcterms:created xsi:type="dcterms:W3CDTF">2014-01-13T15:01:58Z</dcterms:created>
  <dcterms:modified xsi:type="dcterms:W3CDTF">2018-11-27T19:01:31Z</dcterms:modified>
</cp:coreProperties>
</file>