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6" r:id="rId4"/>
    <p:sldId id="261" r:id="rId5"/>
    <p:sldId id="264" r:id="rId6"/>
    <p:sldId id="265" r:id="rId7"/>
    <p:sldId id="266" r:id="rId8"/>
    <p:sldId id="278" r:id="rId9"/>
    <p:sldId id="262" r:id="rId10"/>
    <p:sldId id="271" r:id="rId11"/>
    <p:sldId id="272" r:id="rId12"/>
    <p:sldId id="273" r:id="rId13"/>
    <p:sldId id="274" r:id="rId14"/>
    <p:sldId id="275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8" r:id="rId23"/>
    <p:sldId id="28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C319D4F-CCAA-42C4-A099-7294D780B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5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C71EBD6-DCFE-4717-B34D-1075DDEC9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70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BC818DC-6D17-4D61-B915-5BD4B78FB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77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36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solidFill>
                  <a:srgbClr val="EF53A5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solidFill>
                  <a:srgbClr val="EF53A5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3B42DBE-1869-444B-B1F6-1743F4A58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48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F8164EF-D1B4-4F52-AEA7-94EF5A9BA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71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50B3E44-5DF1-4AB2-9766-7A322BBD5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9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D15F5B0-EFBD-41D2-B7B9-E2D3E68AA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558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1071222-51A1-45D9-9EB3-3514D2D9C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62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6 h 2752"/>
              <a:gd name="T4" fmla="*/ 0 w 4960"/>
              <a:gd name="T5" fmla="*/ 2147483646 h 2752"/>
              <a:gd name="T6" fmla="*/ 0 w 4960"/>
              <a:gd name="T7" fmla="*/ 2147483646 h 2752"/>
              <a:gd name="T8" fmla="*/ 2147483646 w 4960"/>
              <a:gd name="T9" fmla="*/ 2147483646 h 2752"/>
              <a:gd name="T10" fmla="*/ 2147483646 w 4960"/>
              <a:gd name="T11" fmla="*/ 2147483646 h 2752"/>
              <a:gd name="T12" fmla="*/ 2147483646 w 4960"/>
              <a:gd name="T13" fmla="*/ 2147483646 h 2752"/>
              <a:gd name="T14" fmla="*/ 2147483646 w 4960"/>
              <a:gd name="T15" fmla="*/ 0 h 2752"/>
              <a:gd name="T16" fmla="*/ 2147483646 w 4960"/>
              <a:gd name="T17" fmla="*/ 0 h 2752"/>
              <a:gd name="T18" fmla="*/ 2147483646 w 4960"/>
              <a:gd name="T19" fmla="*/ 2147483646 h 2752"/>
              <a:gd name="T20" fmla="*/ 2147483646 w 4960"/>
              <a:gd name="T21" fmla="*/ 2147483646 h 2752"/>
              <a:gd name="T22" fmla="*/ 2147483646 w 4960"/>
              <a:gd name="T23" fmla="*/ 2147483646 h 2752"/>
              <a:gd name="T24" fmla="*/ 2147483646 w 4960"/>
              <a:gd name="T25" fmla="*/ 2147483646 h 2752"/>
              <a:gd name="T26" fmla="*/ 2147483646 w 4960"/>
              <a:gd name="T27" fmla="*/ 2147483646 h 2752"/>
              <a:gd name="T28" fmla="*/ 2147483646 w 4960"/>
              <a:gd name="T29" fmla="*/ 2147483646 h 2752"/>
              <a:gd name="T30" fmla="*/ 2147483646 w 4960"/>
              <a:gd name="T31" fmla="*/ 2147483646 h 2752"/>
              <a:gd name="T32" fmla="*/ 2147483646 w 4960"/>
              <a:gd name="T33" fmla="*/ 2147483646 h 2752"/>
              <a:gd name="T34" fmla="*/ 2147483646 w 4960"/>
              <a:gd name="T35" fmla="*/ 2147483646 h 2752"/>
              <a:gd name="T36" fmla="*/ 2147483646 w 4960"/>
              <a:gd name="T37" fmla="*/ 2147483646 h 2752"/>
              <a:gd name="T38" fmla="*/ 2147483646 w 4960"/>
              <a:gd name="T39" fmla="*/ 2147483646 h 2752"/>
              <a:gd name="T40" fmla="*/ 2147483646 w 4960"/>
              <a:gd name="T41" fmla="*/ 2147483646 h 2752"/>
              <a:gd name="T42" fmla="*/ 2147483646 w 4960"/>
              <a:gd name="T43" fmla="*/ 2147483646 h 2752"/>
              <a:gd name="T44" fmla="*/ 2147483646 w 4960"/>
              <a:gd name="T45" fmla="*/ 2147483646 h 2752"/>
              <a:gd name="T46" fmla="*/ 2147483646 w 4960"/>
              <a:gd name="T47" fmla="*/ 2147483646 h 2752"/>
              <a:gd name="T48" fmla="*/ 2147483646 w 4960"/>
              <a:gd name="T49" fmla="*/ 2147483646 h 2752"/>
              <a:gd name="T50" fmla="*/ 2147483646 w 4960"/>
              <a:gd name="T51" fmla="*/ 2147483646 h 2752"/>
              <a:gd name="T52" fmla="*/ 2147483646 w 4960"/>
              <a:gd name="T53" fmla="*/ 2147483646 h 2752"/>
              <a:gd name="T54" fmla="*/ 2147483646 w 4960"/>
              <a:gd name="T55" fmla="*/ 2147483646 h 2752"/>
              <a:gd name="T56" fmla="*/ 2147483646 w 4960"/>
              <a:gd name="T57" fmla="*/ 2147483646 h 2752"/>
              <a:gd name="T58" fmla="*/ 2147483646 w 4960"/>
              <a:gd name="T59" fmla="*/ 2147483646 h 2752"/>
              <a:gd name="T60" fmla="*/ 2147483646 w 4960"/>
              <a:gd name="T61" fmla="*/ 2147483646 h 2752"/>
              <a:gd name="T62" fmla="*/ 2147483646 w 4960"/>
              <a:gd name="T63" fmla="*/ 2147483646 h 2752"/>
              <a:gd name="T64" fmla="*/ 2147483646 w 4960"/>
              <a:gd name="T65" fmla="*/ 2147483646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6 h 4320"/>
              <a:gd name="T4" fmla="*/ 2147483646 w 5760"/>
              <a:gd name="T5" fmla="*/ 2147483646 h 4320"/>
              <a:gd name="T6" fmla="*/ 2147483646 w 5760"/>
              <a:gd name="T7" fmla="*/ 0 h 4320"/>
              <a:gd name="T8" fmla="*/ 0 w 5760"/>
              <a:gd name="T9" fmla="*/ 0 h 4320"/>
              <a:gd name="T10" fmla="*/ 2147483646 w 5760"/>
              <a:gd name="T11" fmla="*/ 2147483646 h 4320"/>
              <a:gd name="T12" fmla="*/ 2147483646 w 5760"/>
              <a:gd name="T13" fmla="*/ 2147483646 h 4320"/>
              <a:gd name="T14" fmla="*/ 2147483646 w 5760"/>
              <a:gd name="T15" fmla="*/ 2147483646 h 4320"/>
              <a:gd name="T16" fmla="*/ 2147483646 w 5760"/>
              <a:gd name="T17" fmla="*/ 2147483646 h 4320"/>
              <a:gd name="T18" fmla="*/ 2147483646 w 5760"/>
              <a:gd name="T19" fmla="*/ 2147483646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7ADE621-F272-4D0C-A03A-CFEE14773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9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5D9EA-F0C1-4CF6-A898-CE0FC056D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54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06EDFF1-45F8-44F4-A267-2832DF357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AAF92-B2E7-41F5-96FD-9C489E1AE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83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D2A0-38FD-4117-B42A-7AF9E3CA1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28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D5F0-4948-49F0-9C8D-26BD3D816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4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D46B482-0AB4-4143-89A0-7431AEFB0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06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BDC2874-50D6-4C07-96B4-C013C8F65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04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DA27126-EEA9-47A8-8140-31C45F681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5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eaLnBrk="1" hangingPunct="1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F70774-C1F7-4DBE-B7C4-13F182360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1" r:id="rId2"/>
    <p:sldLayoutId id="2147483936" r:id="rId3"/>
    <p:sldLayoutId id="2147483932" r:id="rId4"/>
    <p:sldLayoutId id="2147483933" r:id="rId5"/>
    <p:sldLayoutId id="2147483934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 idx="4294967295"/>
          </p:nvPr>
        </p:nvSpPr>
        <p:spPr>
          <a:xfrm>
            <a:off x="0" y="-304800"/>
            <a:ext cx="7772400" cy="14700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85800" y="1165225"/>
            <a:ext cx="77724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Imagine you are a wealthy Native American in the Pacific Northwest before white Europeans have arrived. You and your neighbor have a quarrel over local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fishing rights.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How do you resolve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the dispute?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Now, If you chose a violent method, how would you resolve the dispute without using violence?</a:t>
            </a:r>
          </a:p>
        </p:txBody>
      </p:sp>
      <p:pic>
        <p:nvPicPr>
          <p:cNvPr id="15364" name="Picture 5" descr="NA danc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71763"/>
            <a:ext cx="42672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838200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Plateau Indians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1828800"/>
            <a:ext cx="7543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858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/>
              <a:t>E.g. Nez Perce, Spokane, Colville, Flathead, Walla Walla.</a:t>
            </a:r>
          </a:p>
          <a:p>
            <a:pPr eaLnBrk="1" hangingPunct="1">
              <a:buFontTx/>
              <a:buChar char="•"/>
            </a:pPr>
            <a:r>
              <a:rPr lang="en-US" altLang="en-US" sz="3200"/>
              <a:t>Rougher natural environment</a:t>
            </a:r>
          </a:p>
          <a:p>
            <a:pPr lvl="1" eaLnBrk="1" hangingPunct="1">
              <a:buFontTx/>
              <a:buChar char="–"/>
            </a:pPr>
            <a:r>
              <a:rPr lang="en-US" altLang="en-US" sz="3200"/>
              <a:t>Hotter in summer, colder in winter</a:t>
            </a:r>
          </a:p>
          <a:p>
            <a:pPr lvl="1" eaLnBrk="1" hangingPunct="1">
              <a:buFontTx/>
              <a:buChar char="–"/>
            </a:pPr>
            <a:r>
              <a:rPr lang="en-US" altLang="en-US" sz="3200"/>
              <a:t>Less readily available food</a:t>
            </a:r>
          </a:p>
          <a:p>
            <a:pPr eaLnBrk="1" hangingPunct="1">
              <a:buFontTx/>
              <a:buChar char="•"/>
            </a:pPr>
            <a:r>
              <a:rPr lang="en-US" altLang="en-US" sz="3200"/>
              <a:t>Thus were nomadic</a:t>
            </a:r>
          </a:p>
          <a:p>
            <a:pPr lvl="1" eaLnBrk="1" hangingPunct="1">
              <a:buFontTx/>
              <a:buChar char="–"/>
            </a:pPr>
            <a:r>
              <a:rPr lang="en-US" altLang="en-US" sz="3200"/>
              <a:t>Lived in larger, roaming bands</a:t>
            </a:r>
          </a:p>
          <a:p>
            <a:pPr lvl="1" eaLnBrk="1" hangingPunct="1">
              <a:buFontTx/>
              <a:buChar char="–"/>
            </a:pPr>
            <a:r>
              <a:rPr lang="en-US" altLang="en-US" sz="3200"/>
              <a:t>Constant skirmishes over territory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30238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Politics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28600" y="3733800"/>
            <a:ext cx="7239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2000" b="1"/>
              <a:t>Plateau</a:t>
            </a:r>
          </a:p>
          <a:p>
            <a:pPr lvl="2" eaLnBrk="1" hangingPunct="1">
              <a:buFontTx/>
              <a:buChar char="•"/>
            </a:pPr>
            <a:r>
              <a:rPr lang="en-US" altLang="en-US" sz="2000"/>
              <a:t>Also had chiefs, though often this was chosen by bravery, rather than material wealth.</a:t>
            </a:r>
          </a:p>
          <a:p>
            <a:pPr lvl="2" eaLnBrk="1" hangingPunct="1">
              <a:buFontTx/>
              <a:buChar char="•"/>
            </a:pPr>
            <a:r>
              <a:rPr lang="en-US" altLang="en-US" sz="2000"/>
              <a:t>Chief was president and chief justice in one, also sometimes spiritual leader.</a:t>
            </a:r>
          </a:p>
          <a:p>
            <a:pPr lvl="2" eaLnBrk="1" hangingPunct="1">
              <a:buFontTx/>
              <a:buChar char="•"/>
            </a:pPr>
            <a:r>
              <a:rPr lang="en-US" altLang="en-US" sz="2000"/>
              <a:t>More communal structure than coastal- tended to pool goods- though people didn’t have much, because moved around a lot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295400" y="1490663"/>
            <a:ext cx="7239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/>
            <a:r>
              <a:rPr lang="en-US" altLang="en-US" b="1"/>
              <a:t>Coastal</a:t>
            </a:r>
          </a:p>
          <a:p>
            <a:pPr lvl="4" eaLnBrk="1" hangingPunct="1">
              <a:buFontTx/>
              <a:buChar char="•"/>
            </a:pPr>
            <a:r>
              <a:rPr lang="en-US" altLang="en-US"/>
              <a:t>Tribes and chiefs</a:t>
            </a:r>
          </a:p>
          <a:p>
            <a:pPr lvl="4" eaLnBrk="1" hangingPunct="1">
              <a:buFontTx/>
              <a:buChar char="•"/>
            </a:pPr>
            <a:r>
              <a:rPr lang="en-US" altLang="en-US"/>
              <a:t>Chief and his courts  was usually the richest guys</a:t>
            </a:r>
          </a:p>
          <a:p>
            <a:pPr lvl="4" eaLnBrk="1" hangingPunct="1">
              <a:buFontTx/>
              <a:buChar char="•"/>
            </a:pPr>
            <a:r>
              <a:rPr lang="en-US" altLang="en-US"/>
              <a:t>Slavery- generally captured women and children in wars-  More slaves= greater prestige </a:t>
            </a:r>
          </a:p>
          <a:p>
            <a:pPr lvl="4" eaLnBrk="1" hangingPunct="1">
              <a:buFontTx/>
              <a:buChar char="•"/>
            </a:pPr>
            <a:r>
              <a:rPr lang="en-US" altLang="en-US"/>
              <a:t>Note- different than chattel slavery of American South- could be freed and not determined by 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Language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" y="4418013"/>
            <a:ext cx="723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2400" b="1"/>
              <a:t>Plateau</a:t>
            </a:r>
          </a:p>
          <a:p>
            <a:pPr lvl="2" eaLnBrk="1" hangingPunct="1">
              <a:buFontTx/>
              <a:buChar char="•"/>
            </a:pPr>
            <a:r>
              <a:rPr lang="en-US" altLang="en-US" sz="2400"/>
              <a:t> Broader range did allow for wider comprehension of language- still no written language.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95400" y="1676400"/>
            <a:ext cx="7239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/>
            <a:r>
              <a:rPr lang="en-US" altLang="en-US" sz="2400" b="1"/>
              <a:t>Coastal</a:t>
            </a:r>
          </a:p>
          <a:p>
            <a:pPr lvl="4" eaLnBrk="1" hangingPunct="1">
              <a:buFont typeface="Courier New" panose="02070309020205020404" pitchFamily="49" charset="0"/>
              <a:buNone/>
            </a:pPr>
            <a:r>
              <a:rPr lang="en-US" altLang="en-US" sz="2400"/>
              <a:t>Sedentary nature caused there to be great difference in languages, though as time went on (especially after the arrival of whites), there developed “trade jargons” like Chinook- that only had a 100 words or so (like “how much?”) but were known by most.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Economics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4227513"/>
            <a:ext cx="7239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2400" b="1"/>
              <a:t>Plateau</a:t>
            </a:r>
          </a:p>
          <a:p>
            <a:pPr lvl="2" eaLnBrk="1" hangingPunct="1">
              <a:buFontTx/>
              <a:buChar char="•"/>
            </a:pPr>
            <a:r>
              <a:rPr lang="en-US" altLang="en-US" sz="2400"/>
              <a:t> Much less trading because had less to trade- though did trade horses, etc.  Did also make elaborate ceremonial clothing.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00200" y="1862138"/>
            <a:ext cx="7239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/>
            <a:r>
              <a:rPr lang="en-US" altLang="en-US" sz="2400" b="1"/>
              <a:t>Coastal</a:t>
            </a:r>
          </a:p>
          <a:p>
            <a:pPr lvl="4" eaLnBrk="1" hangingPunct="1">
              <a:buFontTx/>
              <a:buChar char="•"/>
            </a:pPr>
            <a:r>
              <a:rPr lang="en-US" altLang="en-US" sz="2400"/>
              <a:t>Very practiced and enthusiastic traders- traded manufactured goods as well as food, clothing.</a:t>
            </a:r>
          </a:p>
          <a:p>
            <a:pPr lvl="4" eaLnBrk="1" hangingPunct="1">
              <a:buFontTx/>
              <a:buChar char="•"/>
            </a:pPr>
            <a:r>
              <a:rPr lang="en-US" altLang="en-US" sz="2400"/>
              <a:t>Upon arrival of whites, metals and manufactured items highly prized.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60388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Religion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" y="4235450"/>
            <a:ext cx="723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2400" b="1"/>
              <a:t>Plateau</a:t>
            </a:r>
          </a:p>
          <a:p>
            <a:pPr lvl="2" eaLnBrk="1" hangingPunct="1">
              <a:buFontTx/>
              <a:buChar char="•"/>
            </a:pPr>
            <a:r>
              <a:rPr lang="en-US" altLang="en-US" sz="2400"/>
              <a:t> Anamistic- meaning nature based and personal</a:t>
            </a:r>
          </a:p>
          <a:p>
            <a:pPr lvl="4" eaLnBrk="1" hangingPunct="1">
              <a:buFontTx/>
              <a:buChar char="•"/>
            </a:pPr>
            <a:r>
              <a:rPr lang="en-US" altLang="en-US" sz="2400"/>
              <a:t> Centered around shaman- spiritual leader</a:t>
            </a:r>
          </a:p>
          <a:p>
            <a:pPr lvl="4" eaLnBrk="1" hangingPunct="1">
              <a:buFontTx/>
              <a:buChar char="•"/>
            </a:pPr>
            <a:r>
              <a:rPr lang="en-US" altLang="en-US" sz="2400"/>
              <a:t> Dangerous to be him- blamed for bad luck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71600" y="1497013"/>
            <a:ext cx="7239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/>
            <a:r>
              <a:rPr lang="en-US" altLang="en-US" sz="2400" b="1"/>
              <a:t>Coastal</a:t>
            </a:r>
          </a:p>
          <a:p>
            <a:pPr lvl="4" eaLnBrk="1" hangingPunct="1">
              <a:buFontTx/>
              <a:buChar char="•"/>
            </a:pPr>
            <a:r>
              <a:rPr lang="en-US" altLang="en-US" sz="2400"/>
              <a:t>Anamistic: meaning nature based and personal</a:t>
            </a:r>
          </a:p>
          <a:p>
            <a:pPr lvl="4" eaLnBrk="1" hangingPunct="1">
              <a:buFontTx/>
              <a:buChar char="•"/>
            </a:pPr>
            <a:r>
              <a:rPr lang="en-US" altLang="en-US" sz="2400"/>
              <a:t>Polythesitic</a:t>
            </a:r>
            <a:r>
              <a:rPr lang="en-US" altLang="en-US"/>
              <a:t>: belief/worship of many Gods</a:t>
            </a:r>
          </a:p>
          <a:p>
            <a:pPr lvl="4" eaLnBrk="1" hangingPunct="1">
              <a:buFontTx/>
              <a:buChar char="•"/>
            </a:pPr>
            <a:r>
              <a:rPr lang="en-US" altLang="en-US"/>
              <a:t> </a:t>
            </a:r>
            <a:r>
              <a:rPr lang="en-US" altLang="en-US" b="1"/>
              <a:t>Burial Ceremonies Important- Dead often put above ground, to avoid animals carrying them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Great Basin Indians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Had none of the civilized luxuries of the Plateau and Coastal Indians</a:t>
            </a:r>
          </a:p>
          <a:p>
            <a:pPr eaLnBrk="1" hangingPunct="1"/>
            <a:r>
              <a:rPr lang="en-US" altLang="en-US" sz="2000" smtClean="0"/>
              <a:t>Survival was biggest challenge</a:t>
            </a:r>
          </a:p>
          <a:p>
            <a:pPr eaLnBrk="1" hangingPunct="1"/>
            <a:r>
              <a:rPr lang="en-US" altLang="en-US" sz="2000" smtClean="0"/>
              <a:t>No real government or politics or common language</a:t>
            </a:r>
          </a:p>
          <a:p>
            <a:pPr eaLnBrk="1" hangingPunct="1"/>
            <a:r>
              <a:rPr lang="en-US" altLang="en-US" sz="2000" smtClean="0"/>
              <a:t>Religion still anamistic</a:t>
            </a:r>
          </a:p>
          <a:p>
            <a:pPr eaLnBrk="1" hangingPunct="1"/>
            <a:r>
              <a:rPr lang="en-US" altLang="en-US" sz="2000" smtClean="0"/>
              <a:t>Economics is a matter of survival</a:t>
            </a:r>
          </a:p>
          <a:p>
            <a:pPr eaLnBrk="1" hangingPunct="1"/>
            <a:r>
              <a:rPr lang="en-US" altLang="en-US" sz="2000" smtClean="0"/>
              <a:t>Nomadic, used teepees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75100"/>
            <a:ext cx="2735263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866775" y="2227263"/>
            <a:ext cx="5916613" cy="2549525"/>
          </a:xfrm>
        </p:spPr>
        <p:txBody>
          <a:bodyPr/>
          <a:lstStyle/>
          <a:p>
            <a:pPr eaLnBrk="1" hangingPunct="1"/>
            <a:r>
              <a:rPr lang="en-US" altLang="en-US" smtClean="0"/>
              <a:t>Native Americans and the West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866775" y="4776788"/>
            <a:ext cx="59166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More movement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63600" y="2489200"/>
            <a:ext cx="7670800" cy="3987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After Civil War, U.S. begins expanding again</a:t>
            </a:r>
          </a:p>
          <a:p>
            <a:pPr eaLnBrk="1" hangingPunct="1"/>
            <a:r>
              <a:rPr lang="en-US" altLang="en-US" sz="2400" smtClean="0"/>
              <a:t>5 civilized tribes-Cherokee, Choctaw, Chickasaw, Creek, Iroquois, have Oklahoma</a:t>
            </a:r>
          </a:p>
          <a:p>
            <a:pPr eaLnBrk="1" hangingPunct="1"/>
            <a:r>
              <a:rPr lang="en-US" altLang="en-US" sz="2400" smtClean="0"/>
              <a:t>Many other Native Americans see writing on the wall and move farther West</a:t>
            </a:r>
          </a:p>
          <a:p>
            <a:pPr eaLnBrk="1" hangingPunct="1"/>
            <a:r>
              <a:rPr lang="en-US" altLang="en-US" sz="2400" smtClean="0"/>
              <a:t>Gold rush in California, statehood for CA and OR, homesteading, and the railroads on quicken this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Reservations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Legally tribes were sovereign nations within US and had standing, diplomacy, etc., hence all the treaties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Actuality they had no rights.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U.S. starts to relocate them on reservations, Oklahoma 1</a:t>
            </a:r>
            <a:r>
              <a:rPr lang="en-US" altLang="en-US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1840s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idea then expands to West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Problem is they either 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a.) keep shrinking the size of the land promised 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b.) get really horrible land or 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c.) add more tribes to land so amount becomes too small and fights start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Plus many tribes have sacred land and this is not it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71500" y="2841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War time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2209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Cheap treaties (like Medicine Creek) occurred to get land for people or railroad; most involved relocation =  upset natives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Mass slaughter of buffalo by settlers with guns throws off food, hunting, tribal patterns, established territory, etc. = more upset natives</a:t>
            </a:r>
          </a:p>
        </p:txBody>
      </p:sp>
      <p:pic>
        <p:nvPicPr>
          <p:cNvPr id="33796" name="Picture 4" descr="P7220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43434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81000" y="4114800"/>
            <a:ext cx="4902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sym typeface="Wingdings" panose="05000000000000000000" pitchFamily="2" charset="2"/>
              </a:rPr>
              <a:t>   And seizure of sacred land like   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    Black Mountain Hills of Sioux  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    in South Dakota = even more    	upset natives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sym typeface="Wingdings" panose="05000000000000000000" pitchFamily="2" charset="2"/>
              </a:rPr>
              <a:t>   Lots of upset natives = war 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    time</a:t>
            </a:r>
            <a:endParaRPr lang="en-US" altLang="en-US" sz="2400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036638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Potlatch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9144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Demonstrates thoughts on wealth, etc.</a:t>
            </a:r>
          </a:p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Also demonstrates the style the Native Americans would use when trading.</a:t>
            </a:r>
          </a:p>
        </p:txBody>
      </p:sp>
      <p:pic>
        <p:nvPicPr>
          <p:cNvPr id="16388" name="Picture 3" descr="Edward_Curtis_Image_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505200"/>
            <a:ext cx="3860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P10100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8525"/>
            <a:ext cx="42275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ctrTitle"/>
          </p:nvPr>
        </p:nvSpPr>
        <p:spPr>
          <a:xfrm>
            <a:off x="866775" y="2227263"/>
            <a:ext cx="5916613" cy="2549525"/>
          </a:xfrm>
        </p:spPr>
        <p:txBody>
          <a:bodyPr/>
          <a:lstStyle/>
          <a:p>
            <a:pPr eaLnBrk="1" hangingPunct="1"/>
            <a:r>
              <a:rPr lang="en-US" altLang="en-US" smtClean="0"/>
              <a:t>Native American Tribes Project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6775" y="4776788"/>
            <a:ext cx="5916613" cy="862012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Directions: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2133600"/>
            <a:ext cx="7667625" cy="41148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You and your advertising team have been hired by a historical Native American tribe from the Pacific Northwest to develop a campaign to recruit new members. After spending a few days researching that tribe, its culture, and history, your group will be expected to advertise that tribe to the class. 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You will put the main events into a visual presentation accompanied by a timeline and an advertising poster. Your presentation should be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 more than 7 minutes long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and will act as the class’ lecture on that particular tribe—there will be no additional lecture, so be sure to be as comprehensive as possible. 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Each group will also write a short (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page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“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factbook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 entry. Each member of your group must participate in both the written planning and the presentation itself. Each group must turn in a presentation,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factbook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entry, poster, and timeline. Finally the group must do some of its own research and turn in a group bibliography in correct format. 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Decide how to tackle each of the following: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7516812" cy="709613"/>
          </a:xfrm>
        </p:spPr>
        <p:txBody>
          <a:bodyPr/>
          <a:lstStyle/>
          <a:p>
            <a:pPr eaLnBrk="1" hangingPunct="1"/>
            <a:r>
              <a:rPr lang="en-US" altLang="en-US" smtClean="0"/>
              <a:t>Requirements (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between 5-7 minutes long for whole presentation). </a:t>
            </a:r>
            <a:b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686800" cy="46482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Create a timeline (can be added to visual presentation)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showing the major events in the history of your tribe.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Develop a visual presentation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explaining the history, culture, and benefits of your tribe. The presentation should be done as a way to teach the class about the tribe, giving us background information. It must contain some type of extensive visual aid and can include the timeline and bibliography.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Create an advertising poster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that explains who your tribe is and why we should join. The poster should both catchy and informative with text and a visual aid. It should play up the good parts of your tribe either from the prehistoric era or modernity.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Each group must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write 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factbook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entry (must be turned in as a separate sheet of paper)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of 1 page, explaining the main events, location, leader, culture, tribe size, and merits of your tribe. A few pictures or a map of your tribes location is encouraged. Each group should write and turn in their own entry.  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Create 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Bibliography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following </a:t>
            </a: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MLA.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Your group bibliography must have at least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five sources NONE of which may be Wikipedia or sites of that ilk (amswers.com,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Tribes list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775" y="2489200"/>
            <a:ext cx="3636963" cy="35306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Nuu-chah-nulth (Nootka) (Keara)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Tlingit (Noah)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Coeur d’Alene (Marine)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Makah (Hugo)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Nisqually (Aaron)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Nez Perce (Ben)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Chinook (Tal)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Shoshonis (Jared)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2489200"/>
            <a:ext cx="3636962" cy="3530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Kalapuyan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Puyallups (Jai)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Spokanes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Walla Walla (Parinita)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Tillamook (PJ)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Muckleshoot (Fernando)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Flathead (Ryan)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Paiute (Destiny)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8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79145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89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Native Americans of the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Pacific Northwest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33400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Earliest Inhabitants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966788" y="1636713"/>
            <a:ext cx="7415212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/>
              <a:t> Ice Age (30,000 Years Ago) Northwest was very forbidding</a:t>
            </a:r>
          </a:p>
          <a:p>
            <a:pPr eaLnBrk="1" hangingPunct="1">
              <a:buFontTx/>
              <a:buChar char="•"/>
            </a:pPr>
            <a:r>
              <a:rPr lang="en-US" altLang="en-US" sz="2400"/>
              <a:t> Glaciers in Puget Sound, Erupting Volcanoes, brutal weather </a:t>
            </a:r>
          </a:p>
          <a:p>
            <a:pPr eaLnBrk="1" hangingPunct="1">
              <a:buFontTx/>
              <a:buChar char="•"/>
            </a:pPr>
            <a:r>
              <a:rPr lang="en-US" altLang="en-US" sz="2400"/>
              <a:t> First inhabitants probably went across Bering Land Bridge about 30, 000 years ago, gradually walked south in search of game- formed earliest settlements 14, 000 years ago in NW. </a:t>
            </a:r>
          </a:p>
          <a:p>
            <a:pPr eaLnBrk="1" hangingPunct="1">
              <a:buFontTx/>
              <a:buChar char="•"/>
            </a:pPr>
            <a:endParaRPr lang="en-US" altLang="en-US" sz="2400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2480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kon%2520t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857750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34671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5181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 smtClean="0"/>
              <a:t> Walking Theories: </a:t>
            </a:r>
          </a:p>
          <a:p>
            <a:pPr marL="800100" lvl="1" indent="-342900" eaLnBrk="1" hangingPunct="1">
              <a:spcBef>
                <a:spcPct val="0"/>
              </a:spcBef>
              <a:defRPr/>
            </a:pPr>
            <a:r>
              <a:rPr lang="en-US" altLang="en-US" sz="2400" dirty="0" smtClean="0"/>
              <a:t> Ice- Huge thick glaciers would have bridged Bering Strait</a:t>
            </a:r>
          </a:p>
          <a:p>
            <a:pPr marL="800100" lvl="1" indent="-342900" eaLnBrk="1" hangingPunct="1">
              <a:spcBef>
                <a:spcPct val="0"/>
              </a:spcBef>
              <a:defRPr/>
            </a:pPr>
            <a:r>
              <a:rPr lang="en-US" altLang="en-US" sz="2400" dirty="0" smtClean="0"/>
              <a:t> Land- So much ice would have lowered sea level, and exposed what is now bottom of the Bering Sea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 smtClean="0"/>
              <a:t> Floating Theories</a:t>
            </a:r>
          </a:p>
          <a:p>
            <a:pPr marL="800100" lvl="1" indent="-342900" eaLnBrk="1" hangingPunct="1">
              <a:spcBef>
                <a:spcPct val="0"/>
              </a:spcBef>
              <a:defRPr/>
            </a:pPr>
            <a:r>
              <a:rPr lang="en-US" altLang="en-US" sz="2400" dirty="0" smtClean="0"/>
              <a:t> Thor </a:t>
            </a:r>
            <a:r>
              <a:rPr lang="en-US" altLang="en-US" sz="2400" dirty="0" err="1" smtClean="0"/>
              <a:t>Heirdall</a:t>
            </a:r>
            <a:r>
              <a:rPr lang="en-US" altLang="en-US" sz="2400" dirty="0" smtClean="0"/>
              <a:t> and the </a:t>
            </a:r>
            <a:r>
              <a:rPr lang="en-US" altLang="en-US" sz="2400" dirty="0" err="1" smtClean="0"/>
              <a:t>Kon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Tiki</a:t>
            </a:r>
            <a:r>
              <a:rPr lang="en-US" altLang="en-US" sz="2400" dirty="0" smtClean="0"/>
              <a:t>, and the Ra II – primitive sailing vessels that made it across the Pacific, and Atlantic Oceans respectively.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5715000" cy="8604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How Did They Get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620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/>
              <a:t> Continental Drift</a:t>
            </a:r>
          </a:p>
          <a:p>
            <a:pPr lvl="1" eaLnBrk="1" hangingPunct="1">
              <a:buFontTx/>
              <a:buChar char="•"/>
            </a:pPr>
            <a:r>
              <a:rPr lang="en-US" altLang="en-US" sz="2400"/>
              <a:t> Continents used to be closer together millions of years ago</a:t>
            </a:r>
          </a:p>
          <a:p>
            <a:pPr lvl="1" eaLnBrk="1" hangingPunct="1">
              <a:buFontTx/>
              <a:buChar char="•"/>
            </a:pPr>
            <a:r>
              <a:rPr lang="en-US" altLang="en-US" sz="2400"/>
              <a:t> But drifted apart long before humans evolved, which explains why no humans originally in Western Hemisphere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282575"/>
            <a:ext cx="6248400" cy="8604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How Did They Get Here?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03638"/>
            <a:ext cx="41148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0" y="1447800"/>
            <a:ext cx="7620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/>
              <a:t> The retreat of the glaciers from the area</a:t>
            </a:r>
          </a:p>
          <a:p>
            <a:pPr eaLnBrk="1" hangingPunct="1">
              <a:buFontTx/>
              <a:buChar char="•"/>
            </a:pPr>
            <a:r>
              <a:rPr lang="en-US" altLang="en-US" sz="2400"/>
              <a:t> The horrific (but awesome) destruction caused by the glacial dams giving way, releasing Lake Missoula and Columbia River</a:t>
            </a:r>
          </a:p>
          <a:p>
            <a:pPr eaLnBrk="1" hangingPunct="1">
              <a:buFontTx/>
              <a:buChar char="•"/>
            </a:pPr>
            <a:r>
              <a:rPr lang="en-US" altLang="en-US" sz="2400"/>
              <a:t> The flooding of Puget Sound by the Pacific Ocean</a:t>
            </a:r>
          </a:p>
          <a:p>
            <a:pPr eaLnBrk="1" hangingPunct="1">
              <a:buFontTx/>
              <a:buChar char="•"/>
            </a:pPr>
            <a:r>
              <a:rPr lang="en-US" altLang="en-US" sz="2400"/>
              <a:t> Mt. Mazama- once a 12000 foot mountain, blew up and filled with water, became Crater Lake</a:t>
            </a:r>
          </a:p>
          <a:p>
            <a:pPr eaLnBrk="1" hangingPunct="1">
              <a:buFontTx/>
              <a:buChar char="•"/>
            </a:pPr>
            <a:r>
              <a:rPr lang="en-US" altLang="en-US" sz="2400"/>
              <a:t> The entire history of Mt. St. Helens- a mountain grew from nothing to 10,000 feet, and then blew up </a:t>
            </a:r>
          </a:p>
          <a:p>
            <a:pPr eaLnBrk="1" hangingPunct="1">
              <a:buFontTx/>
              <a:buChar char="•"/>
            </a:pPr>
            <a:r>
              <a:rPr lang="en-US" altLang="en-US" sz="2400"/>
              <a:t> The building up of Mt. Rainier to 17,000 feet, then blew up current height of 14,000 feet</a:t>
            </a:r>
          </a:p>
          <a:p>
            <a:pPr eaLnBrk="1" hangingPunct="1">
              <a:buFontTx/>
              <a:buChar char="•"/>
            </a:pPr>
            <a:endParaRPr lang="en-US" altLang="en-US" sz="24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587375"/>
            <a:ext cx="8610600" cy="8604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Geologic Incident Native Americans Saw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Three classifications of PNW Indians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533400" y="1871663"/>
            <a:ext cx="8229600" cy="1981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Coastal or Pacific Coastal Indians – Nootka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Great Plateau (and Alaskan) Indians – Cayuse, Walla Walla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Great Basin Indians – Shoshoni </a:t>
            </a:r>
          </a:p>
        </p:txBody>
      </p:sp>
      <p:pic>
        <p:nvPicPr>
          <p:cNvPr id="22532" name="Picture 3" descr="P10100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95300"/>
            <a:ext cx="55626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Coastal Tribes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85800" y="1300163"/>
            <a:ext cx="78486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858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/>
              <a:t>E.g. the Colgulles, Upaquas, Siletz, Tillamook, Tulatin, Makah, Chinook, Pullyalup, Summi, Muckleshoot, Nisqually.</a:t>
            </a:r>
          </a:p>
          <a:p>
            <a:pPr eaLnBrk="1" hangingPunct="1">
              <a:buFontTx/>
              <a:buChar char="•"/>
            </a:pPr>
            <a:r>
              <a:rPr lang="en-US" altLang="en-US" sz="2000"/>
              <a:t>Relatively easy life</a:t>
            </a:r>
          </a:p>
          <a:p>
            <a:pPr lvl="1" eaLnBrk="1" hangingPunct="1">
              <a:buFontTx/>
              <a:buChar char="–"/>
            </a:pPr>
            <a:r>
              <a:rPr lang="en-US" altLang="en-US" sz="2400"/>
              <a:t>Temperate Climate</a:t>
            </a:r>
          </a:p>
          <a:p>
            <a:pPr lvl="1" eaLnBrk="1" hangingPunct="1">
              <a:buFontTx/>
              <a:buChar char="–"/>
            </a:pPr>
            <a:r>
              <a:rPr lang="en-US" altLang="en-US" sz="2400"/>
              <a:t>Ample food from oceans and rivers</a:t>
            </a:r>
          </a:p>
          <a:p>
            <a:pPr lvl="1" eaLnBrk="1" hangingPunct="1">
              <a:buFontTx/>
              <a:buChar char="–"/>
            </a:pPr>
            <a:r>
              <a:rPr lang="en-US" altLang="en-US" sz="2400"/>
              <a:t>Thus lived in more permanent settlements</a:t>
            </a:r>
          </a:p>
          <a:p>
            <a:pPr lvl="1" eaLnBrk="1" hangingPunct="1">
              <a:buFontTx/>
              <a:buChar char="–"/>
            </a:pPr>
            <a:r>
              <a:rPr lang="en-US" altLang="en-US" sz="2400"/>
              <a:t>Though did travel a fair amount to trade, go to war, etc.  </a:t>
            </a:r>
          </a:p>
          <a:p>
            <a:pPr lvl="2" eaLnBrk="1" hangingPunct="1">
              <a:buFontTx/>
              <a:buChar char="•"/>
            </a:pPr>
            <a:r>
              <a:rPr lang="en-US" altLang="en-US" sz="2000"/>
              <a:t>The favored method of transport was the water, and they used large canoes to get around.</a:t>
            </a:r>
          </a:p>
          <a:p>
            <a:pPr lvl="1" eaLnBrk="1" hangingPunct="1">
              <a:buFontTx/>
              <a:buChar char="–"/>
            </a:pPr>
            <a:r>
              <a:rPr lang="en-US" altLang="en-US" sz="2400"/>
              <a:t>Also tended to keep them living near some body of water</a:t>
            </a:r>
          </a:p>
          <a:p>
            <a:pPr lvl="1" eaLnBrk="1" hangingPunct="1">
              <a:buFontTx/>
              <a:buChar char="–"/>
            </a:pPr>
            <a:r>
              <a:rPr lang="en-US" altLang="en-US" sz="2400"/>
              <a:t>Tended to live in small, isolated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345</TotalTime>
  <Words>1570</Words>
  <Application>Microsoft Office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Century Gothic</vt:lpstr>
      <vt:lpstr>Wingdings 3</vt:lpstr>
      <vt:lpstr>Calibri</vt:lpstr>
      <vt:lpstr>Courier New</vt:lpstr>
      <vt:lpstr>Wingdings</vt:lpstr>
      <vt:lpstr>Times New Roman</vt:lpstr>
      <vt:lpstr>Ion Boardroom</vt:lpstr>
      <vt:lpstr>PowerPoint Presentation</vt:lpstr>
      <vt:lpstr>Potlatch</vt:lpstr>
      <vt:lpstr>PowerPoint Presentation</vt:lpstr>
      <vt:lpstr>Earliest Inhabitants</vt:lpstr>
      <vt:lpstr>How Did They Get Here?</vt:lpstr>
      <vt:lpstr>How Did They Get Here?</vt:lpstr>
      <vt:lpstr>Geologic Incident Native Americans Saw</vt:lpstr>
      <vt:lpstr>Three classifications of PNW Indians</vt:lpstr>
      <vt:lpstr>Coastal Tribes</vt:lpstr>
      <vt:lpstr>Plateau Indians</vt:lpstr>
      <vt:lpstr>Politics</vt:lpstr>
      <vt:lpstr>Language</vt:lpstr>
      <vt:lpstr>Economics</vt:lpstr>
      <vt:lpstr>Religion</vt:lpstr>
      <vt:lpstr>Great Basin Indians</vt:lpstr>
      <vt:lpstr>Native Americans and the West</vt:lpstr>
      <vt:lpstr>More movement</vt:lpstr>
      <vt:lpstr>Reservations</vt:lpstr>
      <vt:lpstr>War time</vt:lpstr>
      <vt:lpstr>Native American Tribes Project</vt:lpstr>
      <vt:lpstr>Directions: </vt:lpstr>
      <vt:lpstr>Requirements (be between 5-7 minutes long for whole presentation).  </vt:lpstr>
      <vt:lpstr>Tribes list 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Clothing</dc:title>
  <dc:creator>Alex Olsen</dc:creator>
  <cp:lastModifiedBy>Woldendorp, Kirsten    SHS-Staff</cp:lastModifiedBy>
  <cp:revision>27</cp:revision>
  <dcterms:created xsi:type="dcterms:W3CDTF">2006-08-24T21:47:38Z</dcterms:created>
  <dcterms:modified xsi:type="dcterms:W3CDTF">2016-10-24T20:04:17Z</dcterms:modified>
</cp:coreProperties>
</file>