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61" r:id="rId2"/>
    <p:sldId id="274" r:id="rId3"/>
    <p:sldId id="267" r:id="rId4"/>
    <p:sldId id="276" r:id="rId5"/>
    <p:sldId id="273" r:id="rId6"/>
    <p:sldId id="266" r:id="rId7"/>
    <p:sldId id="271" r:id="rId8"/>
    <p:sldId id="259" r:id="rId9"/>
    <p:sldId id="275" r:id="rId10"/>
    <p:sldId id="268" r:id="rId11"/>
    <p:sldId id="270" r:id="rId12"/>
    <p:sldId id="269" r:id="rId13"/>
    <p:sldId id="257" r:id="rId14"/>
    <p:sldId id="258" r:id="rId15"/>
    <p:sldId id="26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C932DC-F3E9-4C5F-88E8-624D9FEDE522}" type="datetimeFigureOut">
              <a:rPr lang="en-US" smtClean="0"/>
              <a:t>1/27/2020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03C14D-9604-4122-A492-74C7E76CB7C7}" type="slidenum">
              <a:rPr lang="en-US" smtClean="0"/>
              <a:t>‹#›</a:t>
            </a:fld>
            <a:endParaRPr lang="en-US"/>
          </a:p>
        </p:txBody>
      </p:sp>
    </p:spTree>
    <p:extLst>
      <p:ext uri="{BB962C8B-B14F-4D97-AF65-F5344CB8AC3E}">
        <p14:creationId xmlns:p14="http://schemas.microsoft.com/office/powerpoint/2010/main" val="3531043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B7C12B-74CC-40EC-948C-F1D5FA6A9904}" type="slidenum">
              <a:rPr lang="en-US" smtClean="0"/>
              <a:t>2</a:t>
            </a:fld>
            <a:endParaRPr lang="en-US"/>
          </a:p>
        </p:txBody>
      </p:sp>
    </p:spTree>
    <p:extLst>
      <p:ext uri="{BB962C8B-B14F-4D97-AF65-F5344CB8AC3E}">
        <p14:creationId xmlns:p14="http://schemas.microsoft.com/office/powerpoint/2010/main" val="196617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3CD6EE43-7A19-4E8B-9329-74B1063D196A}"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39668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6EE43-7A19-4E8B-9329-74B1063D196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553473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6EE43-7A19-4E8B-9329-74B1063D196A}" type="datetimeFigureOut">
              <a:rPr lang="en-US" smtClean="0"/>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498718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D6EE43-7A19-4E8B-9329-74B1063D196A}"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41690017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3CD6EE43-7A19-4E8B-9329-74B1063D196A}"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351430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CD6EE43-7A19-4E8B-9329-74B1063D196A}" type="datetimeFigureOut">
              <a:rPr lang="en-US" smtClean="0"/>
              <a:t>1/27/2020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129598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3CD6EE43-7A19-4E8B-9329-74B1063D196A}" type="datetimeFigureOut">
              <a:rPr lang="en-US" smtClean="0"/>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BD5777-8974-4CF3-9F49-697904237AC3}"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6840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D6EE43-7A19-4E8B-9329-74B1063D196A}" type="datetimeFigureOut">
              <a:rPr lang="en-US" smtClean="0"/>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209406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6EE43-7A19-4E8B-9329-74B1063D196A}" type="datetimeFigureOut">
              <a:rPr lang="en-US" smtClean="0"/>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746413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3CD6EE43-7A19-4E8B-9329-74B1063D196A}" type="datetimeFigureOut">
              <a:rPr lang="en-US" smtClean="0"/>
              <a:t>1/27/2020</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1740912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CD6EE43-7A19-4E8B-9329-74B1063D196A}" type="datetimeFigureOut">
              <a:rPr lang="en-US" smtClean="0"/>
              <a:t>1/27/2020</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5CBD5777-8974-4CF3-9F49-697904237AC3}" type="slidenum">
              <a:rPr lang="en-US" smtClean="0"/>
              <a:t>‹#›</a:t>
            </a:fld>
            <a:endParaRPr lang="en-US"/>
          </a:p>
        </p:txBody>
      </p:sp>
    </p:spTree>
    <p:extLst>
      <p:ext uri="{BB962C8B-B14F-4D97-AF65-F5344CB8AC3E}">
        <p14:creationId xmlns:p14="http://schemas.microsoft.com/office/powerpoint/2010/main" val="2918329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60000"/>
                <a:lumOff val="40000"/>
              </a:schemeClr>
            </a:gs>
            <a:gs pos="100000">
              <a:schemeClr val="bg2">
                <a:tint val="96000"/>
                <a:shade val="95000"/>
                <a:satMod val="215000"/>
                <a:lumMod val="80000"/>
              </a:schemeClr>
            </a:gs>
          </a:gsLst>
          <a:path path="circle">
            <a:fillToRect l="50000" t="55000" r="125000" b="10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3CD6EE43-7A19-4E8B-9329-74B1063D196A}" type="datetimeFigureOut">
              <a:rPr lang="en-US" smtClean="0"/>
              <a:t>1/27/2020</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5CBD5777-8974-4CF3-9F49-697904237AC3}" type="slidenum">
              <a:rPr lang="en-US" smtClean="0"/>
              <a:t>‹#›</a:t>
            </a:fld>
            <a:endParaRPr lang="en-US"/>
          </a:p>
        </p:txBody>
      </p:sp>
    </p:spTree>
    <p:extLst>
      <p:ext uri="{BB962C8B-B14F-4D97-AF65-F5344CB8AC3E}">
        <p14:creationId xmlns:p14="http://schemas.microsoft.com/office/powerpoint/2010/main" val="28825205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3122" y="304800"/>
            <a:ext cx="5937755" cy="1188720"/>
          </a:xfrm>
        </p:spPr>
        <p:txBody>
          <a:bodyPr/>
          <a:lstStyle/>
          <a:p>
            <a:r>
              <a:rPr lang="en-US" dirty="0" smtClean="0"/>
              <a:t>Agenda for today</a:t>
            </a:r>
            <a:endParaRPr lang="en-US" dirty="0"/>
          </a:p>
        </p:txBody>
      </p:sp>
      <p:sp>
        <p:nvSpPr>
          <p:cNvPr id="3" name="Content Placeholder 2"/>
          <p:cNvSpPr>
            <a:spLocks noGrp="1"/>
          </p:cNvSpPr>
          <p:nvPr>
            <p:ph idx="1"/>
          </p:nvPr>
        </p:nvSpPr>
        <p:spPr>
          <a:xfrm>
            <a:off x="457200" y="1828800"/>
            <a:ext cx="8229600" cy="4745736"/>
          </a:xfrm>
          <a:prstGeom prst="rect">
            <a:avLst/>
          </a:prstGeom>
        </p:spPr>
        <p:txBody>
          <a:bodyPr/>
          <a:lstStyle/>
          <a:p>
            <a:pPr marL="457200" indent="-457200" algn="l">
              <a:buFont typeface="+mj-lt"/>
              <a:buAutoNum type="arabicPeriod"/>
            </a:pPr>
            <a:r>
              <a:rPr lang="en-US" sz="4400" b="1" dirty="0" smtClean="0">
                <a:solidFill>
                  <a:schemeClr val="tx1"/>
                </a:solidFill>
              </a:rPr>
              <a:t>Get to know me</a:t>
            </a:r>
          </a:p>
          <a:p>
            <a:pPr marL="457200" indent="-457200" algn="l">
              <a:buFont typeface="+mj-lt"/>
              <a:buAutoNum type="arabicPeriod"/>
            </a:pPr>
            <a:r>
              <a:rPr lang="en-US" sz="4400" b="1" dirty="0" smtClean="0">
                <a:solidFill>
                  <a:schemeClr val="tx1"/>
                </a:solidFill>
              </a:rPr>
              <a:t>Get to know you</a:t>
            </a:r>
          </a:p>
          <a:p>
            <a:pPr marL="457200" indent="-457200" algn="l">
              <a:buFont typeface="+mj-lt"/>
              <a:buAutoNum type="arabicPeriod"/>
            </a:pPr>
            <a:r>
              <a:rPr lang="en-US" sz="4400" b="1" dirty="0" smtClean="0">
                <a:solidFill>
                  <a:schemeClr val="tx1"/>
                </a:solidFill>
              </a:rPr>
              <a:t>Class procedures and expectations </a:t>
            </a:r>
          </a:p>
          <a:p>
            <a:pPr marL="457200" indent="-457200" algn="l">
              <a:buFont typeface="+mj-lt"/>
              <a:buAutoNum type="arabicPeriod"/>
            </a:pPr>
            <a:r>
              <a:rPr lang="en-US" sz="4400" b="1" dirty="0" smtClean="0">
                <a:solidFill>
                  <a:schemeClr val="tx1"/>
                </a:solidFill>
              </a:rPr>
              <a:t>What is creative writing?</a:t>
            </a:r>
          </a:p>
          <a:p>
            <a:endParaRPr lang="en-US" dirty="0"/>
          </a:p>
        </p:txBody>
      </p:sp>
    </p:spTree>
    <p:extLst>
      <p:ext uri="{BB962C8B-B14F-4D97-AF65-F5344CB8AC3E}">
        <p14:creationId xmlns:p14="http://schemas.microsoft.com/office/powerpoint/2010/main" val="41868181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937755" cy="762000"/>
          </a:xfrm>
        </p:spPr>
        <p:txBody>
          <a:bodyPr/>
          <a:lstStyle/>
          <a:p>
            <a:r>
              <a:rPr lang="en-US" dirty="0" smtClean="0"/>
              <a:t>Advice from famous writers</a:t>
            </a:r>
            <a:endParaRPr lang="en-US" dirty="0"/>
          </a:p>
        </p:txBody>
      </p:sp>
      <p:sp>
        <p:nvSpPr>
          <p:cNvPr id="3" name="Content Placeholder 2"/>
          <p:cNvSpPr>
            <a:spLocks noGrp="1"/>
          </p:cNvSpPr>
          <p:nvPr>
            <p:ph idx="1"/>
          </p:nvPr>
        </p:nvSpPr>
        <p:spPr>
          <a:xfrm>
            <a:off x="228600" y="1143000"/>
            <a:ext cx="8686799" cy="5638800"/>
          </a:xfrm>
        </p:spPr>
        <p:txBody>
          <a:bodyPr>
            <a:normAutofit/>
          </a:bodyPr>
          <a:lstStyle/>
          <a:p>
            <a:pPr marL="342900" lvl="0" indent="-342900" eaLnBrk="0" fontAlgn="base" hangingPunct="0">
              <a:spcBef>
                <a:spcPct val="0"/>
              </a:spcBef>
              <a:spcAft>
                <a:spcPct val="0"/>
              </a:spcAft>
              <a:buClrTx/>
              <a:buFont typeface="+mj-lt"/>
              <a:buAutoNum type="arabicPeriod"/>
            </a:pPr>
            <a:r>
              <a:rPr lang="en-US" altLang="en-US" sz="19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Hilary </a:t>
            </a:r>
            <a: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Mantel – a little arrogance can be a great help</a:t>
            </a:r>
            <a:b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“The most helpful quality a writer can cultivate is self-confidence – arrogance, if you can manage it. You write to impose yourself on the world, and you have to believe in your own ability when the world shows no sign of agreeing with you.”</a:t>
            </a:r>
            <a:endParaRPr lang="en-US" altLang="en-US" sz="1900" dirty="0">
              <a:solidFill>
                <a:schemeClr val="tx1"/>
              </a:solidFill>
            </a:endParaRPr>
          </a:p>
          <a:p>
            <a:pPr marL="342900" lvl="0" indent="-342900" eaLnBrk="0" fontAlgn="base" hangingPunct="0">
              <a:spcBef>
                <a:spcPct val="0"/>
              </a:spcBef>
              <a:spcAft>
                <a:spcPct val="0"/>
              </a:spcAft>
              <a:buClrTx/>
              <a:buFont typeface="+mj-lt"/>
              <a:buAutoNum type="arabicPeriod"/>
            </a:pPr>
            <a:r>
              <a:rPr lang="en-US" altLang="en-US" sz="19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Leo </a:t>
            </a:r>
            <a: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Tolstoy and HP Lovecraft – pick the hours that work best for you</a:t>
            </a:r>
            <a:b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Tolstoy believed in starting first thing: “I always write in the morning. I was pleased to hear lately that Rousseau, too, after he got up in the morning, went for a short walk and sat down to work. In the morning one’s head is particularly fresh. The best thoughts most often come in the morning after waking while still in bed or during the walk</a:t>
            </a:r>
            <a:r>
              <a:rPr lang="en-US" altLang="en-US" sz="19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 Or </a:t>
            </a: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stay up late as HP Lovecraft did: “At night, when the objective world has slunk back into its cavern and left dreamers to their own, there come inspirations and capabilities impossible at any less magical and quiet hour. No one knows whether or not he is a writer unless he has tried writing at night.”</a:t>
            </a:r>
            <a:endParaRPr lang="en-US" altLang="en-US" sz="1900" dirty="0">
              <a:solidFill>
                <a:schemeClr val="tx1"/>
              </a:solidFill>
            </a:endParaRPr>
          </a:p>
          <a:p>
            <a:pPr marL="342900" lvl="0" indent="-342900" eaLnBrk="0" fontAlgn="base" hangingPunct="0">
              <a:spcBef>
                <a:spcPct val="0"/>
              </a:spcBef>
              <a:spcAft>
                <a:spcPct val="0"/>
              </a:spcAft>
              <a:buClrTx/>
              <a:buFont typeface="+mj-lt"/>
              <a:buAutoNum type="arabicPeriod"/>
            </a:pPr>
            <a:r>
              <a:rPr lang="en-US" altLang="en-US" sz="19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William </a:t>
            </a:r>
            <a:r>
              <a:rPr lang="en-US" altLang="en-US" sz="19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Faulkner – read to write</a:t>
            </a: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19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“Read, read, read everything – trash, classics, good and bad, and see how they do it. Just like a carpenter who works as an apprentice and studies the master. Read! You’ll absorb it. Then write. If it is good, you’ll find out. If it’s not, throw it out the window.”</a:t>
            </a:r>
            <a:endParaRPr lang="en-US" altLang="en-US" sz="1900" dirty="0">
              <a:solidFill>
                <a:schemeClr val="tx1"/>
              </a:solidFill>
            </a:endParaRPr>
          </a:p>
          <a:p>
            <a:pPr marL="0" lvl="0" indent="0" eaLnBrk="0" fontAlgn="base" hangingPunct="0">
              <a:spcBef>
                <a:spcPct val="0"/>
              </a:spcBef>
              <a:spcAft>
                <a:spcPct val="0"/>
              </a:spcAft>
              <a:buClrTx/>
              <a:buNone/>
            </a:pPr>
            <a:endParaRPr lang="en-US" altLang="en-US" sz="800" dirty="0">
              <a:solidFill>
                <a:schemeClr val="tx1"/>
              </a:solidFill>
            </a:endParaRPr>
          </a:p>
          <a:p>
            <a:endParaRPr lang="en-US" dirty="0"/>
          </a:p>
        </p:txBody>
      </p:sp>
      <p:sp>
        <p:nvSpPr>
          <p:cNvPr id="8" name="Rectangle 7" descr="https://i.guim.co.uk/img/media/6dfcc324b47506d2280b23a37d773b3dfd491d1b/0_43_3504_2103/master/3504.jpg?w=460&amp;q=55&amp;auto=format&amp;usm=12&amp;fit=max&amp;s=2e4e0d078a8b731024598285fe2ce7cd"/>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356699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937755" cy="685800"/>
          </a:xfrm>
        </p:spPr>
        <p:txBody>
          <a:bodyPr>
            <a:normAutofit fontScale="90000"/>
          </a:bodyPr>
          <a:lstStyle/>
          <a:p>
            <a:r>
              <a:rPr lang="en-US" dirty="0" smtClean="0"/>
              <a:t>Continued </a:t>
            </a:r>
            <a:endParaRPr lang="en-US" dirty="0"/>
          </a:p>
        </p:txBody>
      </p:sp>
      <p:sp>
        <p:nvSpPr>
          <p:cNvPr id="3" name="Content Placeholder 2"/>
          <p:cNvSpPr>
            <a:spLocks noGrp="1"/>
          </p:cNvSpPr>
          <p:nvPr>
            <p:ph idx="1"/>
          </p:nvPr>
        </p:nvSpPr>
        <p:spPr>
          <a:xfrm>
            <a:off x="228600" y="1219200"/>
            <a:ext cx="8763000" cy="5638800"/>
          </a:xfrm>
        </p:spPr>
        <p:txBody>
          <a:bodyPr>
            <a:normAutofit lnSpcReduction="10000"/>
          </a:bodyPr>
          <a:lstStyle/>
          <a:p>
            <a:pPr marL="342900" lvl="0" indent="-342900" eaLnBrk="0" fontAlgn="base" hangingPunct="0">
              <a:spcBef>
                <a:spcPct val="0"/>
              </a:spcBef>
              <a:spcAft>
                <a:spcPct val="0"/>
              </a:spcAft>
              <a:buClrTx/>
              <a:buFont typeface="+mj-lt"/>
              <a:buAutoNum type="arabicPeriod" startAt="4"/>
            </a:pPr>
            <a:r>
              <a:rPr lang="en-US" alt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Katherine Mansfield – writing anything is better than nothing</a:t>
            </a: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“Looking back I imagine I was always writing. Twaddle it was too. But better far write twaddle or anything, anything, than nothing at all.”</a:t>
            </a:r>
            <a:endParaRPr lang="en-US" altLang="en-US" sz="2000" dirty="0">
              <a:solidFill>
                <a:schemeClr val="tx1"/>
              </a:solidFill>
            </a:endParaRPr>
          </a:p>
          <a:p>
            <a:pPr marL="342900" lvl="0" indent="-342900" eaLnBrk="0" fontAlgn="base" hangingPunct="0">
              <a:spcBef>
                <a:spcPct val="0"/>
              </a:spcBef>
              <a:spcAft>
                <a:spcPct val="0"/>
              </a:spcAft>
              <a:buClrTx/>
              <a:buFont typeface="+mj-lt"/>
              <a:buAutoNum type="arabicPeriod" startAt="4"/>
            </a:pPr>
            <a:r>
              <a:rPr lang="en-US" alt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Ernest Hemingway – stop while the going is good</a:t>
            </a:r>
            <a:br>
              <a:rPr lang="en-US" alt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“Always stop while you are going good and don’t worry about it until you start to write the next day. That way your subconscious will work on it all the time. But if you think about it consciously or worry bout it you will kill it and your brain will be tired before you start</a:t>
            </a:r>
            <a:r>
              <a:rPr lang="en-US" altLang="en-US" sz="20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p>
          <a:p>
            <a:pPr marL="342900" indent="-342900" eaLnBrk="0" fontAlgn="base" hangingPunct="0">
              <a:spcBef>
                <a:spcPct val="0"/>
              </a:spcBef>
              <a:spcAft>
                <a:spcPct val="0"/>
              </a:spcAft>
              <a:buClrTx/>
              <a:buFont typeface="+mj-lt"/>
              <a:buAutoNum type="arabicPeriod" startAt="4"/>
            </a:pPr>
            <a:r>
              <a:rPr lang="en-US" altLang="en-US" sz="20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Miranda </a:t>
            </a:r>
            <a:r>
              <a:rPr lang="en-US" altLang="en-US" sz="20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July – don’t worry about the bad drafts</a:t>
            </a: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 was a lot dumber when I was writing the novel. I felt like worse of a writer … would come home every day from my office and say, ‘Well, I still really like the story, I just wish it was better written.’ At that point, I didn’t </a:t>
            </a:r>
            <a:r>
              <a:rPr lang="en-US" altLang="en-US" sz="20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realize </a:t>
            </a: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 was writing a first draft. And the first draft was the hardest part. From there, it was comparatively easy. It was like I had some Play-Doh to work with and could just keep working with it – doing a million drafts and things changing radically and characters appearing and disappearing and solving mysteries: Why is this thing here? Should I just take that away? And then </a:t>
            </a:r>
            <a:r>
              <a:rPr lang="en-US" altLang="en-US" sz="20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realizing, </a:t>
            </a:r>
            <a:r>
              <a:rPr lang="en-US" altLang="en-US" sz="20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no, that is there, in fact, because that is the key to this. I love that sort of detective work, keeping the faith alive until all the questions have been sleuthed out.”</a:t>
            </a:r>
            <a:endParaRPr lang="en-US" altLang="en-US" sz="2000" dirty="0">
              <a:solidFill>
                <a:schemeClr val="tx1"/>
              </a:solidFill>
            </a:endParaRPr>
          </a:p>
          <a:p>
            <a:pPr marL="342900" indent="-342900" eaLnBrk="0" fontAlgn="base" hangingPunct="0">
              <a:spcBef>
                <a:spcPct val="0"/>
              </a:spcBef>
              <a:spcAft>
                <a:spcPct val="0"/>
              </a:spcAft>
              <a:buClrTx/>
              <a:buFont typeface="+mj-lt"/>
              <a:buAutoNum type="arabicPeriod" startAt="4"/>
            </a:pPr>
            <a:endParaRPr lang="en-US" altLang="en-US" dirty="0">
              <a:solidFill>
                <a:schemeClr val="tx1"/>
              </a:solidFill>
            </a:endParaRPr>
          </a:p>
          <a:p>
            <a:pPr marL="342900" lvl="0" indent="-342900" eaLnBrk="0" fontAlgn="base" hangingPunct="0">
              <a:spcBef>
                <a:spcPct val="0"/>
              </a:spcBef>
              <a:spcAft>
                <a:spcPct val="0"/>
              </a:spcAft>
              <a:buClrTx/>
              <a:buFont typeface="+mj-lt"/>
              <a:buAutoNum type="arabicPeriod" startAt="4"/>
            </a:pPr>
            <a:endParaRPr lang="en-US" altLang="en-US" dirty="0">
              <a:solidFill>
                <a:schemeClr val="tx1"/>
              </a:solidFill>
            </a:endParaRPr>
          </a:p>
          <a:p>
            <a:endParaRPr lang="en-US" dirty="0"/>
          </a:p>
        </p:txBody>
      </p:sp>
    </p:spTree>
    <p:extLst>
      <p:ext uri="{BB962C8B-B14F-4D97-AF65-F5344CB8AC3E}">
        <p14:creationId xmlns:p14="http://schemas.microsoft.com/office/powerpoint/2010/main" val="154157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937755" cy="609600"/>
          </a:xfrm>
        </p:spPr>
        <p:txBody>
          <a:bodyPr>
            <a:normAutofit fontScale="90000"/>
          </a:bodyPr>
          <a:lstStyle/>
          <a:p>
            <a:r>
              <a:rPr lang="en-US" dirty="0" smtClean="0"/>
              <a:t>More advice </a:t>
            </a:r>
            <a:endParaRPr lang="en-US" dirty="0"/>
          </a:p>
        </p:txBody>
      </p:sp>
      <p:sp>
        <p:nvSpPr>
          <p:cNvPr id="3" name="Content Placeholder 2"/>
          <p:cNvSpPr>
            <a:spLocks noGrp="1"/>
          </p:cNvSpPr>
          <p:nvPr>
            <p:ph idx="1"/>
          </p:nvPr>
        </p:nvSpPr>
        <p:spPr>
          <a:xfrm>
            <a:off x="152400" y="838200"/>
            <a:ext cx="8915399" cy="5867400"/>
          </a:xfrm>
        </p:spPr>
        <p:txBody>
          <a:bodyPr>
            <a:normAutofit fontScale="92500"/>
          </a:bodyPr>
          <a:lstStyle/>
          <a:p>
            <a:pPr marL="342900" indent="-342900" eaLnBrk="0" fontAlgn="base" hangingPunct="0">
              <a:spcBef>
                <a:spcPct val="0"/>
              </a:spcBef>
              <a:spcAft>
                <a:spcPct val="0"/>
              </a:spcAft>
              <a:buClrTx/>
              <a:buFont typeface="+mj-lt"/>
              <a:buAutoNum type="arabicPeriod" startAt="7"/>
            </a:pPr>
            <a:r>
              <a:rPr lang="en-US" alt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John Steinbeck – take it a page at a time</a:t>
            </a: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“Abandon the idea that you are ever going to finish. Lose track of the 400 pages and write just one page for each day. It helps.”</a:t>
            </a:r>
          </a:p>
          <a:p>
            <a:pPr marL="342900" indent="-342900" eaLnBrk="0" fontAlgn="base" hangingPunct="0">
              <a:spcBef>
                <a:spcPct val="0"/>
              </a:spcBef>
              <a:spcAft>
                <a:spcPct val="0"/>
              </a:spcAft>
              <a:buClrTx/>
              <a:buFont typeface="+mj-lt"/>
              <a:buAutoNum type="arabicPeriod" startAt="7"/>
            </a:pPr>
            <a:r>
              <a:rPr lang="en-US" altLang="en-US" sz="24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Zadie </a:t>
            </a:r>
            <a:r>
              <a:rPr lang="en-US" alt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Smith – get offline</a:t>
            </a:r>
            <a:br>
              <a:rPr lang="en-US" alt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“Work on a computer that is disconnected from the internet.”</a:t>
            </a:r>
          </a:p>
          <a:p>
            <a:pPr marL="342900" indent="-342900" eaLnBrk="0" fontAlgn="base" hangingPunct="0">
              <a:spcBef>
                <a:spcPct val="0"/>
              </a:spcBef>
              <a:spcAft>
                <a:spcPct val="0"/>
              </a:spcAft>
              <a:buClrTx/>
              <a:buFont typeface="+mj-lt"/>
              <a:buAutoNum type="arabicPeriod" startAt="7"/>
            </a:pPr>
            <a:r>
              <a:rPr lang="en-US" altLang="en-US" sz="2400" b="1"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Muriel </a:t>
            </a:r>
            <a:r>
              <a:rPr lang="en-US" altLang="en-US" sz="2400" b="1"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Spark* – get a cat</a:t>
            </a: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“If you want to concentrate deeply on some problem, and especially on some piece of writing or paper-work, you should acquire a cat. Alone with the cat in the room where you work … the cat will invariably get up on your desk and settle under the desk lamp. The light from a lamp … gives the cat great satisfaction. The cat will settle down and be serene, with a serenity that passes all understanding. And the </a:t>
            </a:r>
            <a:r>
              <a:rPr lang="en-US" altLang="en-US" sz="24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tranquility </a:t>
            </a:r>
            <a:r>
              <a:rPr lang="en-US" altLang="en-US" sz="24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of the cat will gradually come to affect you, sitting there at your desk, so that all the excitable qualities that impeded your concentration compose themselves and give your mind back the self-command it has lost. You need not watch the cat all the time. Its presence alone is enough. The effect of a cat on your concentration is remarkable, and very mysterious</a:t>
            </a:r>
            <a:r>
              <a:rPr lang="en-US" altLang="en-US" sz="2400" dirty="0" smtClean="0">
                <a:solidFill>
                  <a:schemeClr val="tx1"/>
                </a:solidFill>
                <a:latin typeface="Calibri" panose="020F0502020204030204" pitchFamily="34" charset="0"/>
                <a:ea typeface="Times New Roman" panose="02020603050405020304" pitchFamily="18" charset="0"/>
                <a:cs typeface="Times New Roman" panose="02020603050405020304" pitchFamily="18" charset="0"/>
              </a:rPr>
              <a:t>.”</a:t>
            </a:r>
            <a:r>
              <a:rPr lang="en-US" altLang="en-US" sz="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t/>
            </a:r>
            <a:br>
              <a:rPr lang="en-US" altLang="en-US" sz="800" dirty="0">
                <a:solidFill>
                  <a:schemeClr val="tx1"/>
                </a:solidFill>
                <a:latin typeface="Calibri" panose="020F0502020204030204" pitchFamily="34" charset="0"/>
                <a:ea typeface="Times New Roman" panose="02020603050405020304" pitchFamily="18" charset="0"/>
                <a:cs typeface="Times New Roman" panose="02020603050405020304" pitchFamily="18" charset="0"/>
              </a:rPr>
            </a:br>
            <a:endParaRPr lang="en-US" altLang="en-US" sz="100" dirty="0">
              <a:solidFill>
                <a:schemeClr val="tx1"/>
              </a:solidFill>
            </a:endParaRPr>
          </a:p>
          <a:p>
            <a:endParaRPr lang="en-US" dirty="0"/>
          </a:p>
        </p:txBody>
      </p:sp>
    </p:spTree>
    <p:extLst>
      <p:ext uri="{BB962C8B-B14F-4D97-AF65-F5344CB8AC3E}">
        <p14:creationId xmlns:p14="http://schemas.microsoft.com/office/powerpoint/2010/main" val="344884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937755" cy="1188720"/>
          </a:xfrm>
        </p:spPr>
        <p:txBody>
          <a:bodyPr/>
          <a:lstStyle/>
          <a:p>
            <a:r>
              <a:rPr lang="en-US" dirty="0" smtClean="0"/>
              <a:t>Kurt Vonnegut</a:t>
            </a:r>
            <a:endParaRPr lang="en-US" dirty="0"/>
          </a:p>
        </p:txBody>
      </p:sp>
      <p:sp>
        <p:nvSpPr>
          <p:cNvPr id="3" name="Content Placeholder 2"/>
          <p:cNvSpPr>
            <a:spLocks noGrp="1"/>
          </p:cNvSpPr>
          <p:nvPr>
            <p:ph idx="1"/>
          </p:nvPr>
        </p:nvSpPr>
        <p:spPr>
          <a:xfrm>
            <a:off x="457200" y="1828801"/>
            <a:ext cx="8077199" cy="4495800"/>
          </a:xfrm>
        </p:spPr>
        <p:txBody>
          <a:bodyPr>
            <a:normAutofit/>
          </a:bodyPr>
          <a:lstStyle/>
          <a:p>
            <a:pPr marL="342900" indent="-342900" algn="l">
              <a:buFont typeface="Arial" panose="020B0604020202020204" pitchFamily="34" charset="0"/>
              <a:buChar char="•"/>
            </a:pPr>
            <a:r>
              <a:rPr lang="en-US" sz="2400" b="1" dirty="0">
                <a:solidFill>
                  <a:schemeClr val="tx1"/>
                </a:solidFill>
              </a:rPr>
              <a:t>Kurt Vonnegut created some of the most outrageously memorable novels of our time, such as </a:t>
            </a:r>
            <a:r>
              <a:rPr lang="en-US" sz="2400" b="1" i="1" dirty="0">
                <a:solidFill>
                  <a:schemeClr val="tx1"/>
                </a:solidFill>
              </a:rPr>
              <a:t>Cat's Cradle</a:t>
            </a:r>
            <a:r>
              <a:rPr lang="en-US" sz="2400" b="1" dirty="0">
                <a:solidFill>
                  <a:schemeClr val="tx1"/>
                </a:solidFill>
              </a:rPr>
              <a:t>, </a:t>
            </a:r>
            <a:r>
              <a:rPr lang="en-US" sz="2400" b="1" i="1" dirty="0">
                <a:solidFill>
                  <a:schemeClr val="tx1"/>
                </a:solidFill>
              </a:rPr>
              <a:t>Breakfast Of Champions</a:t>
            </a:r>
            <a:r>
              <a:rPr lang="en-US" sz="2400" b="1" dirty="0">
                <a:solidFill>
                  <a:schemeClr val="tx1"/>
                </a:solidFill>
              </a:rPr>
              <a:t>, and </a:t>
            </a:r>
            <a:r>
              <a:rPr lang="en-US" sz="2400" b="1" i="1" dirty="0">
                <a:solidFill>
                  <a:schemeClr val="tx1"/>
                </a:solidFill>
              </a:rPr>
              <a:t>Slaughterhouse Five</a:t>
            </a:r>
            <a:r>
              <a:rPr lang="en-US" sz="2400" b="1" dirty="0">
                <a:solidFill>
                  <a:schemeClr val="tx1"/>
                </a:solidFill>
              </a:rPr>
              <a:t>. </a:t>
            </a:r>
            <a:endParaRPr lang="en-US" sz="2400" b="1" dirty="0" smtClean="0">
              <a:solidFill>
                <a:schemeClr val="tx1"/>
              </a:solidFill>
            </a:endParaRPr>
          </a:p>
          <a:p>
            <a:pPr marL="342900" indent="-342900" algn="l">
              <a:buFont typeface="Arial" panose="020B0604020202020204" pitchFamily="34" charset="0"/>
              <a:buChar char="•"/>
            </a:pPr>
            <a:r>
              <a:rPr lang="en-US" sz="2400" b="1" dirty="0" smtClean="0">
                <a:solidFill>
                  <a:schemeClr val="tx1"/>
                </a:solidFill>
              </a:rPr>
              <a:t>“His </a:t>
            </a:r>
            <a:r>
              <a:rPr lang="en-US" sz="2400" b="1" dirty="0">
                <a:solidFill>
                  <a:schemeClr val="tx1"/>
                </a:solidFill>
              </a:rPr>
              <a:t>work is a mesh of contradictions: both science fiction and literary, dark and funny, classic and counter-culture, warm-blooded and very cool. And it's all completely </a:t>
            </a:r>
            <a:r>
              <a:rPr lang="en-US" sz="2400" b="1" dirty="0" smtClean="0">
                <a:solidFill>
                  <a:schemeClr val="tx1"/>
                </a:solidFill>
              </a:rPr>
              <a:t>unique”.</a:t>
            </a:r>
          </a:p>
          <a:p>
            <a:pPr algn="l"/>
            <a:endParaRPr lang="en-US" sz="2400" b="1" dirty="0">
              <a:solidFill>
                <a:schemeClr val="tx1"/>
              </a:solidFill>
            </a:endParaRPr>
          </a:p>
          <a:p>
            <a:pPr algn="l"/>
            <a:r>
              <a:rPr lang="en-US" sz="2400" b="1" dirty="0" smtClean="0">
                <a:solidFill>
                  <a:schemeClr val="tx1"/>
                </a:solidFill>
              </a:rPr>
              <a:t>Taken from: Gotham Writers (writingclasses.com)</a:t>
            </a:r>
            <a:endParaRPr lang="en-US" sz="2400" b="1" dirty="0">
              <a:solidFill>
                <a:schemeClr val="tx1"/>
              </a:solidFill>
            </a:endParaRPr>
          </a:p>
        </p:txBody>
      </p:sp>
    </p:spTree>
    <p:extLst>
      <p:ext uri="{BB962C8B-B14F-4D97-AF65-F5344CB8AC3E}">
        <p14:creationId xmlns:p14="http://schemas.microsoft.com/office/powerpoint/2010/main" val="23701660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5937755" cy="1188720"/>
          </a:xfrm>
        </p:spPr>
        <p:txBody>
          <a:bodyPr/>
          <a:lstStyle/>
          <a:p>
            <a:r>
              <a:rPr lang="en-US" dirty="0" smtClean="0"/>
              <a:t>Creative Writing 101</a:t>
            </a:r>
            <a:endParaRPr lang="en-US" dirty="0"/>
          </a:p>
        </p:txBody>
      </p:sp>
      <p:sp>
        <p:nvSpPr>
          <p:cNvPr id="3" name="Content Placeholder 2"/>
          <p:cNvSpPr>
            <a:spLocks noGrp="1"/>
          </p:cNvSpPr>
          <p:nvPr>
            <p:ph idx="1"/>
          </p:nvPr>
        </p:nvSpPr>
        <p:spPr>
          <a:xfrm>
            <a:off x="460122" y="1676400"/>
            <a:ext cx="8229600" cy="5009388"/>
          </a:xfrm>
        </p:spPr>
        <p:txBody>
          <a:bodyPr>
            <a:normAutofit/>
          </a:bodyPr>
          <a:lstStyle/>
          <a:p>
            <a:pPr marL="514350" indent="-514350" algn="just">
              <a:buFont typeface="+mj-lt"/>
              <a:buAutoNum type="arabicPeriod"/>
            </a:pPr>
            <a:r>
              <a:rPr lang="en-US" sz="2400" b="1" dirty="0">
                <a:solidFill>
                  <a:schemeClr val="tx1"/>
                </a:solidFill>
              </a:rPr>
              <a:t>Use the time of a total stranger in such a way that he or she will not feel the time was wasted.</a:t>
            </a:r>
          </a:p>
          <a:p>
            <a:pPr marL="514350" indent="-514350" algn="just">
              <a:buFont typeface="+mj-lt"/>
              <a:buAutoNum type="arabicPeriod"/>
            </a:pPr>
            <a:r>
              <a:rPr lang="en-US" sz="2400" b="1" dirty="0">
                <a:solidFill>
                  <a:schemeClr val="tx1"/>
                </a:solidFill>
              </a:rPr>
              <a:t>Give the reader at least one character he or she can root for.</a:t>
            </a:r>
          </a:p>
          <a:p>
            <a:pPr marL="514350" indent="-514350" algn="just">
              <a:buFont typeface="+mj-lt"/>
              <a:buAutoNum type="arabicPeriod"/>
            </a:pPr>
            <a:r>
              <a:rPr lang="en-US" sz="2400" b="1" dirty="0">
                <a:solidFill>
                  <a:schemeClr val="tx1"/>
                </a:solidFill>
              </a:rPr>
              <a:t>Every character should want something, even if it is only a glass of water.</a:t>
            </a:r>
          </a:p>
          <a:p>
            <a:pPr marL="514350" indent="-514350" algn="just">
              <a:buFont typeface="+mj-lt"/>
              <a:buAutoNum type="arabicPeriod"/>
            </a:pPr>
            <a:r>
              <a:rPr lang="en-US" sz="2400" b="1" dirty="0">
                <a:solidFill>
                  <a:schemeClr val="tx1"/>
                </a:solidFill>
              </a:rPr>
              <a:t>Every sentence must do one of two things—reveal character or advance the action.</a:t>
            </a:r>
          </a:p>
          <a:p>
            <a:pPr marL="514350" indent="-514350" algn="just">
              <a:buFont typeface="+mj-lt"/>
              <a:buAutoNum type="arabicPeriod"/>
            </a:pPr>
            <a:r>
              <a:rPr lang="en-US" sz="2400" b="1" dirty="0">
                <a:solidFill>
                  <a:schemeClr val="tx1"/>
                </a:solidFill>
              </a:rPr>
              <a:t>Start as close to the end as possible.</a:t>
            </a:r>
          </a:p>
          <a:p>
            <a:endParaRPr lang="en-US" dirty="0"/>
          </a:p>
        </p:txBody>
      </p:sp>
    </p:spTree>
    <p:extLst>
      <p:ext uri="{BB962C8B-B14F-4D97-AF65-F5344CB8AC3E}">
        <p14:creationId xmlns:p14="http://schemas.microsoft.com/office/powerpoint/2010/main" val="4248134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03123" y="304800"/>
            <a:ext cx="5937755" cy="1188720"/>
          </a:xfrm>
        </p:spPr>
        <p:txBody>
          <a:bodyPr/>
          <a:lstStyle/>
          <a:p>
            <a:r>
              <a:rPr lang="en-US" dirty="0" smtClean="0"/>
              <a:t>Creative writing 101</a:t>
            </a:r>
            <a:endParaRPr lang="en-US" dirty="0"/>
          </a:p>
        </p:txBody>
      </p:sp>
      <p:sp>
        <p:nvSpPr>
          <p:cNvPr id="2" name="Content Placeholder 1"/>
          <p:cNvSpPr>
            <a:spLocks noGrp="1"/>
          </p:cNvSpPr>
          <p:nvPr>
            <p:ph idx="1"/>
          </p:nvPr>
        </p:nvSpPr>
        <p:spPr>
          <a:xfrm>
            <a:off x="457201" y="1752601"/>
            <a:ext cx="8229600" cy="4648200"/>
          </a:xfrm>
        </p:spPr>
        <p:txBody>
          <a:bodyPr>
            <a:normAutofit/>
          </a:bodyPr>
          <a:lstStyle/>
          <a:p>
            <a:pPr marL="514350" indent="-514350" algn="just">
              <a:buFont typeface="+mj-lt"/>
              <a:buAutoNum type="arabicPeriod" startAt="6"/>
            </a:pPr>
            <a:r>
              <a:rPr lang="en-US" sz="2400" b="1" dirty="0">
                <a:solidFill>
                  <a:schemeClr val="tx1"/>
                </a:solidFill>
              </a:rPr>
              <a:t>Be a sadist. No matter how sweet and innocent your leading characters, make awful things happen to them—in order that the reader may see what they are made of.</a:t>
            </a:r>
          </a:p>
          <a:p>
            <a:pPr marL="514350" indent="-514350" algn="just">
              <a:buFont typeface="+mj-lt"/>
              <a:buAutoNum type="arabicPeriod" startAt="6"/>
            </a:pPr>
            <a:r>
              <a:rPr lang="en-US" sz="2400" b="1" dirty="0">
                <a:solidFill>
                  <a:schemeClr val="tx1"/>
                </a:solidFill>
              </a:rPr>
              <a:t>Write to please just one person. If you open a window and make love to the world, so to speak, your story will get pneumonia.</a:t>
            </a:r>
          </a:p>
          <a:p>
            <a:pPr marL="514350" indent="-514350" algn="just">
              <a:buFont typeface="+mj-lt"/>
              <a:buAutoNum type="arabicPeriod" startAt="6"/>
            </a:pPr>
            <a:r>
              <a:rPr lang="en-US" sz="2400" b="1" dirty="0">
                <a:solidFill>
                  <a:schemeClr val="tx1"/>
                </a:solidFill>
              </a:rPr>
              <a:t>Give your readers as much information as possible as soon as possible. To heck with suspense. Readers should have such complete understanding of what is going on, where and why, that they could finish the story themselves, should cockroaches eat the last few pages.</a:t>
            </a:r>
          </a:p>
          <a:p>
            <a:endParaRPr lang="en-US" dirty="0"/>
          </a:p>
        </p:txBody>
      </p:sp>
    </p:spTree>
    <p:extLst>
      <p:ext uri="{BB962C8B-B14F-4D97-AF65-F5344CB8AC3E}">
        <p14:creationId xmlns:p14="http://schemas.microsoft.com/office/powerpoint/2010/main" val="348460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clipart br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026" y="5702938"/>
            <a:ext cx="1198195" cy="7788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clipart diamo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991" y="981941"/>
            <a:ext cx="1236295" cy="10287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232459" y="200025"/>
            <a:ext cx="6172200" cy="628650"/>
          </a:xfrm>
        </p:spPr>
        <p:txBody>
          <a:bodyPr>
            <a:noAutofit/>
          </a:bodyPr>
          <a:lstStyle/>
          <a:p>
            <a:pPr>
              <a:defRPr/>
            </a:pPr>
            <a:r>
              <a:rPr lang="en-US" sz="4800" dirty="0" smtClean="0">
                <a:solidFill>
                  <a:srgbClr val="3210FC"/>
                </a:solidFill>
                <a:latin typeface="Baskerville Old Face" panose="02020602080505020303" pitchFamily="18" charset="0"/>
              </a:rPr>
              <a:t>Name Tent</a:t>
            </a:r>
            <a:endParaRPr lang="en-US" sz="4800" dirty="0">
              <a:solidFill>
                <a:srgbClr val="3210FC"/>
              </a:solidFill>
              <a:latin typeface="Baskerville Old Face" panose="02020602080505020303" pitchFamily="18" charset="0"/>
            </a:endParaRPr>
          </a:p>
        </p:txBody>
      </p:sp>
      <p:sp>
        <p:nvSpPr>
          <p:cNvPr id="3" name="Content Placeholder 2"/>
          <p:cNvSpPr>
            <a:spLocks noGrp="1"/>
          </p:cNvSpPr>
          <p:nvPr>
            <p:ph idx="1"/>
          </p:nvPr>
        </p:nvSpPr>
        <p:spPr>
          <a:xfrm>
            <a:off x="1371598" y="981941"/>
            <a:ext cx="6568516" cy="4724400"/>
          </a:xfrm>
        </p:spPr>
        <p:txBody>
          <a:bodyPr>
            <a:noAutofit/>
          </a:bodyPr>
          <a:lstStyle/>
          <a:p>
            <a:pPr>
              <a:buNone/>
            </a:pPr>
            <a:r>
              <a:rPr lang="en-US" altLang="en-US" sz="2400" dirty="0"/>
              <a:t>Front Side :</a:t>
            </a:r>
          </a:p>
          <a:p>
            <a:pPr>
              <a:buFont typeface="Arial" charset="0"/>
              <a:buNone/>
            </a:pPr>
            <a:r>
              <a:rPr lang="en-US" altLang="en-US" sz="2400" dirty="0"/>
              <a:t>	Your name, largely and clearly</a:t>
            </a:r>
          </a:p>
          <a:p>
            <a:pPr>
              <a:buNone/>
            </a:pPr>
            <a:r>
              <a:rPr lang="en-US" altLang="en-US" sz="2400" dirty="0"/>
              <a:t>4 corners: </a:t>
            </a:r>
          </a:p>
          <a:p>
            <a:pPr>
              <a:buFont typeface="Arial" charset="0"/>
              <a:buNone/>
            </a:pPr>
            <a:r>
              <a:rPr lang="en-US" altLang="en-US" sz="2400" dirty="0"/>
              <a:t>	</a:t>
            </a:r>
            <a:r>
              <a:rPr lang="en-US" altLang="en-US" sz="2400" b="1" dirty="0"/>
              <a:t>Top Left</a:t>
            </a:r>
            <a:r>
              <a:rPr lang="en-US" altLang="en-US" sz="2400" dirty="0"/>
              <a:t>: symbol to figuratively represent your summer</a:t>
            </a:r>
          </a:p>
          <a:p>
            <a:pPr>
              <a:buNone/>
            </a:pPr>
            <a:r>
              <a:rPr lang="en-US" altLang="en-US" sz="2400" dirty="0"/>
              <a:t>	</a:t>
            </a:r>
            <a:r>
              <a:rPr lang="en-US" altLang="en-US" sz="2400" b="1" dirty="0"/>
              <a:t>Top Right</a:t>
            </a:r>
            <a:r>
              <a:rPr lang="en-US" altLang="en-US" sz="2400" dirty="0"/>
              <a:t>: symbol to figuratively represent something you are nervous about at SHS</a:t>
            </a:r>
          </a:p>
          <a:p>
            <a:pPr>
              <a:buNone/>
            </a:pPr>
            <a:r>
              <a:rPr lang="en-US" altLang="en-US" sz="2400" dirty="0"/>
              <a:t>	</a:t>
            </a:r>
            <a:r>
              <a:rPr lang="en-US" altLang="en-US" sz="2400" b="1" dirty="0"/>
              <a:t>Bottom Left</a:t>
            </a:r>
            <a:r>
              <a:rPr lang="en-US" altLang="en-US" sz="2400" dirty="0"/>
              <a:t>: symbol to figuratively represent something you are good at</a:t>
            </a:r>
          </a:p>
          <a:p>
            <a:pPr>
              <a:buNone/>
            </a:pPr>
            <a:r>
              <a:rPr lang="en-US" altLang="en-US" sz="2400" dirty="0"/>
              <a:t>	</a:t>
            </a:r>
            <a:r>
              <a:rPr lang="en-US" altLang="en-US" sz="2400" b="1" dirty="0"/>
              <a:t>Bottom Right</a:t>
            </a:r>
            <a:r>
              <a:rPr lang="en-US" altLang="en-US" sz="2400" dirty="0"/>
              <a:t>: symbol to figuratively represent the last book you read</a:t>
            </a:r>
          </a:p>
          <a:p>
            <a:pPr>
              <a:buNone/>
            </a:pPr>
            <a:r>
              <a:rPr lang="en-US" altLang="en-US" dirty="0"/>
              <a:t>	</a:t>
            </a:r>
          </a:p>
        </p:txBody>
      </p:sp>
      <p:pic>
        <p:nvPicPr>
          <p:cNvPr id="1026" name="Picture 2" descr="Image result for clipart graduation ca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5224" y="802178"/>
            <a:ext cx="1600052" cy="1028700"/>
          </a:xfrm>
          <a:prstGeom prst="rect">
            <a:avLst/>
          </a:prstGeom>
          <a:noFill/>
          <a:extLst>
            <a:ext uri="{909E8E84-426E-40DD-AFC4-6F175D3DCCD1}">
              <a14:hiddenFill xmlns:a14="http://schemas.microsoft.com/office/drawing/2010/main">
                <a:solidFill>
                  <a:srgbClr val="FFFFFF"/>
                </a:solidFill>
              </a14:hiddenFill>
            </a:ext>
          </a:extLst>
        </p:spPr>
      </p:pic>
      <p:sp>
        <p:nvSpPr>
          <p:cNvPr id="6" name="Bent-Up Arrow 5"/>
          <p:cNvSpPr/>
          <p:nvPr/>
        </p:nvSpPr>
        <p:spPr>
          <a:xfrm>
            <a:off x="7572375" y="2044169"/>
            <a:ext cx="742950" cy="1714500"/>
          </a:xfrm>
          <a:prstGeom prst="bentUpArrow">
            <a:avLst>
              <a:gd name="adj1" fmla="val 1101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32" name="Picture 8" descr="Image result for clipart world wide web"/>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0975" y="5495867"/>
            <a:ext cx="1028700" cy="1028700"/>
          </a:xfrm>
          <a:prstGeom prst="rect">
            <a:avLst/>
          </a:prstGeom>
          <a:noFill/>
          <a:extLst>
            <a:ext uri="{909E8E84-426E-40DD-AFC4-6F175D3DCCD1}">
              <a14:hiddenFill xmlns:a14="http://schemas.microsoft.com/office/drawing/2010/main">
                <a:solidFill>
                  <a:srgbClr val="FFFFFF"/>
                </a:solidFill>
              </a14:hiddenFill>
            </a:ext>
          </a:extLst>
        </p:spPr>
      </p:pic>
      <p:sp>
        <p:nvSpPr>
          <p:cNvPr id="11" name="Bent-Up Arrow 10"/>
          <p:cNvSpPr/>
          <p:nvPr/>
        </p:nvSpPr>
        <p:spPr>
          <a:xfrm rot="10800000">
            <a:off x="628648" y="4419600"/>
            <a:ext cx="742950" cy="786602"/>
          </a:xfrm>
          <a:prstGeom prst="bentUpArrow">
            <a:avLst>
              <a:gd name="adj1" fmla="val 11014"/>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448072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152400"/>
            <a:ext cx="4648200" cy="588701"/>
          </a:xfrm>
        </p:spPr>
        <p:txBody>
          <a:bodyPr>
            <a:normAutofit fontScale="90000"/>
          </a:bodyPr>
          <a:lstStyle/>
          <a:p>
            <a:r>
              <a:rPr lang="en-US" dirty="0" smtClean="0"/>
              <a:t>About me</a:t>
            </a:r>
            <a:endParaRPr lang="en-US" dirty="0"/>
          </a:p>
        </p:txBody>
      </p:sp>
      <p:sp>
        <p:nvSpPr>
          <p:cNvPr id="5" name="Content Placeholder 4"/>
          <p:cNvSpPr>
            <a:spLocks noGrp="1"/>
          </p:cNvSpPr>
          <p:nvPr>
            <p:ph sz="half" idx="1"/>
          </p:nvPr>
        </p:nvSpPr>
        <p:spPr>
          <a:xfrm>
            <a:off x="381001" y="838200"/>
            <a:ext cx="4495799" cy="5638800"/>
          </a:xfrm>
        </p:spPr>
        <p:txBody>
          <a:bodyPr>
            <a:noAutofit/>
          </a:bodyPr>
          <a:lstStyle/>
          <a:p>
            <a:r>
              <a:rPr lang="en-US" sz="2000" dirty="0" smtClean="0">
                <a:solidFill>
                  <a:schemeClr val="tx1"/>
                </a:solidFill>
                <a:latin typeface="Calibri" panose="020F0502020204030204" pitchFamily="34" charset="0"/>
              </a:rPr>
              <a:t>Born in Cape Town, South Africa</a:t>
            </a:r>
          </a:p>
          <a:p>
            <a:r>
              <a:rPr lang="en-US" sz="2000" dirty="0" smtClean="0">
                <a:solidFill>
                  <a:schemeClr val="tx1"/>
                </a:solidFill>
                <a:latin typeface="Calibri" panose="020F0502020204030204" pitchFamily="34" charset="0"/>
              </a:rPr>
              <a:t>Lived in Windhoek, Namibia </a:t>
            </a:r>
          </a:p>
          <a:p>
            <a:r>
              <a:rPr lang="en-US" sz="2000" dirty="0">
                <a:solidFill>
                  <a:schemeClr val="tx1"/>
                </a:solidFill>
                <a:latin typeface="Calibri" panose="020F0502020204030204" pitchFamily="34" charset="0"/>
              </a:rPr>
              <a:t>M</a:t>
            </a:r>
            <a:r>
              <a:rPr lang="en-US" sz="2000" dirty="0" smtClean="0">
                <a:solidFill>
                  <a:schemeClr val="tx1"/>
                </a:solidFill>
                <a:latin typeface="Calibri" panose="020F0502020204030204" pitchFamily="34" charset="0"/>
              </a:rPr>
              <a:t>oved to Seattle with parents, sister in 1999</a:t>
            </a:r>
          </a:p>
          <a:p>
            <a:r>
              <a:rPr lang="en-US" sz="2000" dirty="0">
                <a:solidFill>
                  <a:schemeClr val="tx1"/>
                </a:solidFill>
                <a:latin typeface="Calibri" panose="020F0502020204030204" pitchFamily="34" charset="0"/>
              </a:rPr>
              <a:t>Graduate of Skyline </a:t>
            </a:r>
            <a:r>
              <a:rPr lang="en-US" sz="2000" dirty="0" smtClean="0">
                <a:solidFill>
                  <a:schemeClr val="tx1"/>
                </a:solidFill>
                <a:latin typeface="Calibri" panose="020F0502020204030204" pitchFamily="34" charset="0"/>
              </a:rPr>
              <a:t>(2004</a:t>
            </a:r>
            <a:r>
              <a:rPr lang="en-US" sz="2000" dirty="0">
                <a:solidFill>
                  <a:schemeClr val="tx1"/>
                </a:solidFill>
                <a:latin typeface="Calibri" panose="020F0502020204030204" pitchFamily="34" charset="0"/>
              </a:rPr>
              <a:t>)</a:t>
            </a:r>
          </a:p>
          <a:p>
            <a:r>
              <a:rPr lang="en-US" sz="2000" dirty="0" smtClean="0">
                <a:solidFill>
                  <a:schemeClr val="tx1"/>
                </a:solidFill>
                <a:latin typeface="Calibri" panose="020F0502020204030204" pitchFamily="34" charset="0"/>
              </a:rPr>
              <a:t>UW for both English undergrad degree and Masters in Education</a:t>
            </a:r>
          </a:p>
          <a:p>
            <a:r>
              <a:rPr lang="en-US" sz="2000" dirty="0" smtClean="0">
                <a:solidFill>
                  <a:schemeClr val="tx1"/>
                </a:solidFill>
                <a:latin typeface="Calibri" panose="020F0502020204030204" pitchFamily="34" charset="0"/>
              </a:rPr>
              <a:t>Got married July 2018</a:t>
            </a:r>
          </a:p>
          <a:p>
            <a:r>
              <a:rPr lang="en-US" sz="2000" dirty="0" smtClean="0">
                <a:solidFill>
                  <a:schemeClr val="tx1"/>
                </a:solidFill>
                <a:latin typeface="Calibri" panose="020F0502020204030204" pitchFamily="34" charset="0"/>
              </a:rPr>
              <a:t>Baby Cossano due April 1</a:t>
            </a:r>
            <a:r>
              <a:rPr lang="en-US" sz="2000" baseline="30000" dirty="0" smtClean="0">
                <a:solidFill>
                  <a:schemeClr val="tx1"/>
                </a:solidFill>
                <a:latin typeface="Calibri" panose="020F0502020204030204" pitchFamily="34" charset="0"/>
              </a:rPr>
              <a:t>st</a:t>
            </a:r>
            <a:r>
              <a:rPr lang="en-US" sz="2000" dirty="0" smtClean="0">
                <a:solidFill>
                  <a:schemeClr val="tx1"/>
                </a:solidFill>
                <a:latin typeface="Calibri" panose="020F0502020204030204" pitchFamily="34" charset="0"/>
              </a:rPr>
              <a:t>, 2020</a:t>
            </a:r>
          </a:p>
        </p:txBody>
      </p:sp>
      <p:pic>
        <p:nvPicPr>
          <p:cNvPr id="9" name="Picture 8" descr="Windhoek-Skyline.jpg"/>
          <p:cNvPicPr>
            <a:picLocks noChangeAspect="1"/>
          </p:cNvPicPr>
          <p:nvPr/>
        </p:nvPicPr>
        <p:blipFill>
          <a:blip r:embed="rId2" cstate="print"/>
          <a:stretch>
            <a:fillRect/>
          </a:stretch>
        </p:blipFill>
        <p:spPr>
          <a:xfrm>
            <a:off x="5233984" y="0"/>
            <a:ext cx="3930798" cy="2603754"/>
          </a:xfrm>
          <a:prstGeom prst="rect">
            <a:avLst/>
          </a:prstGeom>
        </p:spPr>
      </p:pic>
      <p:pic>
        <p:nvPicPr>
          <p:cNvPr id="8" name="Content Placeholder 7" descr="cape-town.jpg"/>
          <p:cNvPicPr>
            <a:picLocks noGrp="1" noChangeAspect="1"/>
          </p:cNvPicPr>
          <p:nvPr>
            <p:ph sz="half" idx="2"/>
          </p:nvPr>
        </p:nvPicPr>
        <p:blipFill>
          <a:blip r:embed="rId3" cstate="print"/>
          <a:stretch>
            <a:fillRect/>
          </a:stretch>
        </p:blipFill>
        <p:spPr>
          <a:xfrm>
            <a:off x="762000" y="4657066"/>
            <a:ext cx="3581400" cy="2200933"/>
          </a:xfr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1535" t="24625" r="18750"/>
          <a:stretch/>
        </p:blipFill>
        <p:spPr>
          <a:xfrm>
            <a:off x="4952999" y="2603754"/>
            <a:ext cx="4235599" cy="4282434"/>
          </a:xfrm>
          <a:prstGeom prst="rect">
            <a:avLst/>
          </a:prstGeom>
        </p:spPr>
      </p:pic>
    </p:spTree>
    <p:extLst>
      <p:ext uri="{BB962C8B-B14F-4D97-AF65-F5344CB8AC3E}">
        <p14:creationId xmlns:p14="http://schemas.microsoft.com/office/powerpoint/2010/main" val="40640227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t="17195" b="16479"/>
          <a:stretch/>
        </p:blipFill>
        <p:spPr>
          <a:xfrm>
            <a:off x="76200" y="0"/>
            <a:ext cx="3101975" cy="2057401"/>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629400" y="0"/>
            <a:ext cx="2444245" cy="3665223"/>
          </a:xfr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9241" y="3733800"/>
            <a:ext cx="2419350" cy="32258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57100" y="76200"/>
            <a:ext cx="2800350" cy="37338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0" y="2133600"/>
            <a:ext cx="2876550" cy="38354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4600" y="4190999"/>
            <a:ext cx="3843317" cy="2572799"/>
          </a:xfrm>
          <a:prstGeom prst="rect">
            <a:avLst/>
          </a:prstGeom>
        </p:spPr>
      </p:pic>
    </p:spTree>
    <p:extLst>
      <p:ext uri="{BB962C8B-B14F-4D97-AF65-F5344CB8AC3E}">
        <p14:creationId xmlns:p14="http://schemas.microsoft.com/office/powerpoint/2010/main" val="311494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044" y="304800"/>
            <a:ext cx="5937755" cy="864108"/>
          </a:xfrm>
        </p:spPr>
        <p:txBody>
          <a:bodyPr/>
          <a:lstStyle/>
          <a:p>
            <a:r>
              <a:rPr lang="en-US" dirty="0" smtClean="0"/>
              <a:t>Why teaching?</a:t>
            </a:r>
            <a:endParaRPr lang="en-US" dirty="0"/>
          </a:p>
        </p:txBody>
      </p:sp>
      <p:sp>
        <p:nvSpPr>
          <p:cNvPr id="5" name="Content Placeholder 4"/>
          <p:cNvSpPr>
            <a:spLocks noGrp="1"/>
          </p:cNvSpPr>
          <p:nvPr>
            <p:ph idx="1"/>
          </p:nvPr>
        </p:nvSpPr>
        <p:spPr>
          <a:xfrm>
            <a:off x="152400" y="1371600"/>
            <a:ext cx="8839199" cy="5105399"/>
          </a:xfrm>
        </p:spPr>
        <p:txBody>
          <a:bodyPr>
            <a:noAutofit/>
          </a:bodyPr>
          <a:lstStyle/>
          <a:p>
            <a:r>
              <a:rPr lang="en-US" sz="4400" dirty="0" smtClean="0"/>
              <a:t>I teach because of you. </a:t>
            </a:r>
          </a:p>
          <a:p>
            <a:r>
              <a:rPr lang="en-US" sz="4400" dirty="0" smtClean="0"/>
              <a:t>I want all students to reach their potential and realize that they have a voice that deserves to be heard. </a:t>
            </a:r>
          </a:p>
          <a:p>
            <a:r>
              <a:rPr lang="en-US" sz="4400" dirty="0" smtClean="0"/>
              <a:t>I teach because I love watching students grow and succeed.</a:t>
            </a:r>
          </a:p>
          <a:p>
            <a:r>
              <a:rPr lang="en-US" sz="4400" dirty="0" smtClean="0"/>
              <a:t>I teach because it matters.</a:t>
            </a:r>
            <a:endParaRPr lang="en-US" sz="4400" dirty="0"/>
          </a:p>
        </p:txBody>
      </p:sp>
    </p:spTree>
    <p:extLst>
      <p:ext uri="{BB962C8B-B14F-4D97-AF65-F5344CB8AC3E}">
        <p14:creationId xmlns:p14="http://schemas.microsoft.com/office/powerpoint/2010/main" val="2271371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41221" y="228600"/>
            <a:ext cx="5937755" cy="838200"/>
          </a:xfrm>
        </p:spPr>
        <p:txBody>
          <a:bodyPr/>
          <a:lstStyle/>
          <a:p>
            <a:r>
              <a:rPr lang="en-US" dirty="0" smtClean="0"/>
              <a:t>Getting to Know you!</a:t>
            </a:r>
            <a:endParaRPr lang="en-US" dirty="0"/>
          </a:p>
        </p:txBody>
      </p:sp>
      <p:sp>
        <p:nvSpPr>
          <p:cNvPr id="5" name="Content Placeholder 4"/>
          <p:cNvSpPr>
            <a:spLocks noGrp="1"/>
          </p:cNvSpPr>
          <p:nvPr>
            <p:ph idx="1"/>
          </p:nvPr>
        </p:nvSpPr>
        <p:spPr>
          <a:xfrm>
            <a:off x="152400" y="1371600"/>
            <a:ext cx="8839200" cy="5257799"/>
          </a:xfrm>
        </p:spPr>
        <p:txBody>
          <a:bodyPr>
            <a:noAutofit/>
          </a:bodyPr>
          <a:lstStyle/>
          <a:p>
            <a:r>
              <a:rPr lang="en-US" sz="5000" dirty="0" smtClean="0">
                <a:solidFill>
                  <a:schemeClr val="tx1"/>
                </a:solidFill>
              </a:rPr>
              <a:t>Please take a few minutes to fill in the student interest survey so I can get to know you better!  </a:t>
            </a:r>
          </a:p>
          <a:p>
            <a:r>
              <a:rPr lang="en-US" sz="5000" dirty="0" smtClean="0">
                <a:solidFill>
                  <a:schemeClr val="tx1"/>
                </a:solidFill>
              </a:rPr>
              <a:t>Remember: I am a mandatory reporter as a school employee. </a:t>
            </a:r>
            <a:endParaRPr lang="en-US" sz="5000" dirty="0">
              <a:solidFill>
                <a:schemeClr val="tx1"/>
              </a:solidFill>
            </a:endParaRPr>
          </a:p>
        </p:txBody>
      </p:sp>
    </p:spTree>
    <p:extLst>
      <p:ext uri="{BB962C8B-B14F-4D97-AF65-F5344CB8AC3E}">
        <p14:creationId xmlns:p14="http://schemas.microsoft.com/office/powerpoint/2010/main" val="741081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937755" cy="635508"/>
          </a:xfrm>
        </p:spPr>
        <p:txBody>
          <a:bodyPr>
            <a:normAutofit fontScale="90000"/>
          </a:bodyPr>
          <a:lstStyle/>
          <a:p>
            <a:r>
              <a:rPr lang="en-US" dirty="0" smtClean="0"/>
              <a:t>Creative writing</a:t>
            </a:r>
            <a:endParaRPr lang="en-US" dirty="0"/>
          </a:p>
        </p:txBody>
      </p:sp>
      <p:sp>
        <p:nvSpPr>
          <p:cNvPr id="3" name="Content Placeholder 2"/>
          <p:cNvSpPr>
            <a:spLocks noGrp="1"/>
          </p:cNvSpPr>
          <p:nvPr>
            <p:ph idx="1"/>
          </p:nvPr>
        </p:nvSpPr>
        <p:spPr>
          <a:xfrm>
            <a:off x="152400" y="1066800"/>
            <a:ext cx="8991600" cy="5029199"/>
          </a:xfrm>
        </p:spPr>
        <p:txBody>
          <a:bodyPr>
            <a:noAutofit/>
          </a:bodyPr>
          <a:lstStyle/>
          <a:p>
            <a:r>
              <a:rPr lang="en-US" sz="4000" dirty="0" smtClean="0"/>
              <a:t>In order to be successful in the class, we need to rethink our definition of ‘school writing’.</a:t>
            </a:r>
          </a:p>
          <a:p>
            <a:r>
              <a:rPr lang="en-US" sz="4000" dirty="0" smtClean="0"/>
              <a:t>This class is not traditional in terms of writing: more freedom, less academic restrictions!</a:t>
            </a:r>
          </a:p>
          <a:p>
            <a:r>
              <a:rPr lang="en-US" sz="4000" b="1" dirty="0" smtClean="0"/>
              <a:t>Your </a:t>
            </a:r>
            <a:r>
              <a:rPr lang="en-US" sz="4000" b="1" smtClean="0"/>
              <a:t>task: </a:t>
            </a:r>
            <a:r>
              <a:rPr lang="en-US" sz="4000" b="1" dirty="0" smtClean="0"/>
              <a:t>visually define/represent the term </a:t>
            </a:r>
            <a:r>
              <a:rPr lang="en-US" sz="4000" b="1" u="sng" dirty="0" smtClean="0"/>
              <a:t>creative writing </a:t>
            </a:r>
            <a:endParaRPr lang="en-US" sz="4000" b="1" u="sng" dirty="0"/>
          </a:p>
        </p:txBody>
      </p:sp>
    </p:spTree>
    <p:extLst>
      <p:ext uri="{BB962C8B-B14F-4D97-AF65-F5344CB8AC3E}">
        <p14:creationId xmlns:p14="http://schemas.microsoft.com/office/powerpoint/2010/main" val="323253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5937755" cy="762000"/>
          </a:xfrm>
        </p:spPr>
        <p:txBody>
          <a:bodyPr/>
          <a:lstStyle/>
          <a:p>
            <a:r>
              <a:rPr lang="en-US" dirty="0" smtClean="0"/>
              <a:t>Apples to Apples</a:t>
            </a:r>
            <a:endParaRPr lang="en-US" dirty="0"/>
          </a:p>
        </p:txBody>
      </p:sp>
      <p:sp>
        <p:nvSpPr>
          <p:cNvPr id="3" name="Content Placeholder 2"/>
          <p:cNvSpPr>
            <a:spLocks noGrp="1"/>
          </p:cNvSpPr>
          <p:nvPr>
            <p:ph idx="1"/>
          </p:nvPr>
        </p:nvSpPr>
        <p:spPr>
          <a:xfrm>
            <a:off x="228600" y="1295400"/>
            <a:ext cx="8839200" cy="5334000"/>
          </a:xfrm>
        </p:spPr>
        <p:txBody>
          <a:bodyPr>
            <a:noAutofit/>
          </a:bodyPr>
          <a:lstStyle/>
          <a:p>
            <a:pPr marL="457200" indent="-457200" algn="l">
              <a:buFont typeface="+mj-lt"/>
              <a:buAutoNum type="arabicPeriod"/>
            </a:pPr>
            <a:r>
              <a:rPr lang="en-US" sz="4000" dirty="0" smtClean="0">
                <a:solidFill>
                  <a:schemeClr val="tx1"/>
                </a:solidFill>
              </a:rPr>
              <a:t>Grab one green card and one red card from the box</a:t>
            </a:r>
            <a:endParaRPr lang="en-US" sz="4000" dirty="0">
              <a:solidFill>
                <a:schemeClr val="tx1"/>
              </a:solidFill>
            </a:endParaRPr>
          </a:p>
          <a:p>
            <a:pPr marL="457200" indent="-457200" algn="l">
              <a:buFont typeface="+mj-lt"/>
              <a:buAutoNum type="arabicPeriod"/>
            </a:pPr>
            <a:r>
              <a:rPr lang="en-US" sz="4000" dirty="0" smtClean="0">
                <a:solidFill>
                  <a:schemeClr val="tx1"/>
                </a:solidFill>
              </a:rPr>
              <a:t>You must now write a short story (think a page, or 300-500 words) using the words on the card</a:t>
            </a:r>
          </a:p>
          <a:p>
            <a:pPr marL="457200" indent="-457200" algn="l">
              <a:buFont typeface="+mj-lt"/>
              <a:buAutoNum type="arabicPeriod"/>
            </a:pPr>
            <a:r>
              <a:rPr lang="en-US" sz="4000" dirty="0" smtClean="0">
                <a:solidFill>
                  <a:schemeClr val="tx1"/>
                </a:solidFill>
              </a:rPr>
              <a:t>Type and submit </a:t>
            </a:r>
            <a:r>
              <a:rPr lang="en-US" sz="4000" smtClean="0">
                <a:solidFill>
                  <a:schemeClr val="tx1"/>
                </a:solidFill>
              </a:rPr>
              <a:t>to turnitin.com by Friday at 10pm</a:t>
            </a:r>
            <a:endParaRPr lang="en-US" sz="4000" dirty="0" smtClean="0">
              <a:solidFill>
                <a:schemeClr val="tx1"/>
              </a:solidFill>
            </a:endParaRPr>
          </a:p>
          <a:p>
            <a:pPr marL="457200" indent="-457200" algn="l">
              <a:buFont typeface="+mj-lt"/>
              <a:buAutoNum type="arabicPeriod"/>
            </a:pPr>
            <a:r>
              <a:rPr lang="en-US" sz="4000" dirty="0" smtClean="0">
                <a:solidFill>
                  <a:schemeClr val="tx1"/>
                </a:solidFill>
              </a:rPr>
              <a:t>That’s the directions…now go write!</a:t>
            </a:r>
          </a:p>
        </p:txBody>
      </p:sp>
    </p:spTree>
    <p:extLst>
      <p:ext uri="{BB962C8B-B14F-4D97-AF65-F5344CB8AC3E}">
        <p14:creationId xmlns:p14="http://schemas.microsoft.com/office/powerpoint/2010/main" val="171006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down)">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Older files </a:t>
            </a:r>
            <a:endParaRPr lang="en-US"/>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1644406"/>
      </p:ext>
    </p:extLst>
  </p:cSld>
  <p:clrMapOvr>
    <a:masterClrMapping/>
  </p:clrMapOvr>
</p:sld>
</file>

<file path=ppt/theme/theme1.xml><?xml version="1.0" encoding="utf-8"?>
<a:theme xmlns:a="http://schemas.openxmlformats.org/drawingml/2006/main" name="Parcel">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Parcel</Template>
  <TotalTime>406</TotalTime>
  <Words>510</Words>
  <Application>Microsoft Office PowerPoint</Application>
  <PresentationFormat>On-screen Show (4:3)</PresentationFormat>
  <Paragraphs>69</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Baskerville Old Face</vt:lpstr>
      <vt:lpstr>Calibri</vt:lpstr>
      <vt:lpstr>Calibri Light</vt:lpstr>
      <vt:lpstr>Times New Roman</vt:lpstr>
      <vt:lpstr>Parcel</vt:lpstr>
      <vt:lpstr>Agenda for today</vt:lpstr>
      <vt:lpstr>Name Tent</vt:lpstr>
      <vt:lpstr>About me</vt:lpstr>
      <vt:lpstr>PowerPoint Presentation</vt:lpstr>
      <vt:lpstr>Why teaching?</vt:lpstr>
      <vt:lpstr>Getting to Know you!</vt:lpstr>
      <vt:lpstr>Creative writing</vt:lpstr>
      <vt:lpstr>Apples to Apples</vt:lpstr>
      <vt:lpstr>Older files </vt:lpstr>
      <vt:lpstr>Advice from famous writers</vt:lpstr>
      <vt:lpstr>Continued </vt:lpstr>
      <vt:lpstr>More advice </vt:lpstr>
      <vt:lpstr>Kurt Vonnegut</vt:lpstr>
      <vt:lpstr>Creative Writing 101</vt:lpstr>
      <vt:lpstr>Creative writing 101</vt:lpstr>
    </vt:vector>
  </TitlesOfParts>
  <Company>Issaquah School District 411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Creative Writing?</dc:title>
  <dc:creator>Windows User</dc:creator>
  <cp:lastModifiedBy>Cossano, Kirsten    SHS-Staff</cp:lastModifiedBy>
  <cp:revision>45</cp:revision>
  <dcterms:created xsi:type="dcterms:W3CDTF">2015-08-31T21:22:33Z</dcterms:created>
  <dcterms:modified xsi:type="dcterms:W3CDTF">2020-01-27T21:39:25Z</dcterms:modified>
</cp:coreProperties>
</file>