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61" r:id="rId7"/>
    <p:sldId id="264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5378-4E42-4A0C-977D-95543E6E4967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907-7C25-4920-ABFC-4D64E237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7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5378-4E42-4A0C-977D-95543E6E4967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907-7C25-4920-ABFC-4D64E237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9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5378-4E42-4A0C-977D-95543E6E4967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907-7C25-4920-ABFC-4D64E237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5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5378-4E42-4A0C-977D-95543E6E4967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907-7C25-4920-ABFC-4D64E237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45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5378-4E42-4A0C-977D-95543E6E4967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907-7C25-4920-ABFC-4D64E237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7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5378-4E42-4A0C-977D-95543E6E4967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907-7C25-4920-ABFC-4D64E237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75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5378-4E42-4A0C-977D-95543E6E4967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907-7C25-4920-ABFC-4D64E237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3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5378-4E42-4A0C-977D-95543E6E4967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907-7C25-4920-ABFC-4D64E237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78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5378-4E42-4A0C-977D-95543E6E4967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907-7C25-4920-ABFC-4D64E237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4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5378-4E42-4A0C-977D-95543E6E4967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907-7C25-4920-ABFC-4D64E237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7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5378-4E42-4A0C-977D-95543E6E4967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907-7C25-4920-ABFC-4D64E237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8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5378-4E42-4A0C-977D-95543E6E4967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29907-7C25-4920-ABFC-4D64E237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47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Children’s Book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Creative Writing </a:t>
            </a:r>
            <a:r>
              <a:rPr lang="en-US" b="1" dirty="0" smtClean="0">
                <a:solidFill>
                  <a:schemeClr val="tx1"/>
                </a:solidFill>
              </a:rPr>
              <a:t>Final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41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children’s book?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2117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characters?</a:t>
            </a:r>
          </a:p>
          <a:p>
            <a:r>
              <a:rPr lang="en-US" sz="4000" dirty="0" smtClean="0"/>
              <a:t>Story/plot?</a:t>
            </a:r>
          </a:p>
          <a:p>
            <a:r>
              <a:rPr lang="en-US" sz="4000" dirty="0" smtClean="0"/>
              <a:t>Word choice?</a:t>
            </a:r>
          </a:p>
          <a:p>
            <a:r>
              <a:rPr lang="en-US" sz="4000" dirty="0" smtClean="0"/>
              <a:t>Other requirements?</a:t>
            </a:r>
          </a:p>
          <a:p>
            <a:r>
              <a:rPr lang="en-US" sz="4000" dirty="0" smtClean="0"/>
              <a:t>What is your favorite children’s book and why?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058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Your Task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As your culminating project and final exam in this class, you will create a children’s story of at least </a:t>
            </a:r>
            <a:r>
              <a:rPr lang="en-US" b="1" u="sng" dirty="0" smtClean="0"/>
              <a:t>15 </a:t>
            </a:r>
            <a:r>
              <a:rPr lang="en-US" b="1" u="sng" dirty="0"/>
              <a:t>pages</a:t>
            </a:r>
            <a:r>
              <a:rPr lang="en-US" b="1" dirty="0"/>
              <a:t> </a:t>
            </a:r>
            <a:r>
              <a:rPr lang="en-US" b="1" dirty="0" smtClean="0"/>
              <a:t>(if you do </a:t>
            </a:r>
            <a:r>
              <a:rPr lang="en-US" b="1" dirty="0" smtClean="0"/>
              <a:t>this with a partner, you should do 20 pages) </a:t>
            </a:r>
            <a:r>
              <a:rPr lang="en-US" b="1" dirty="0" smtClean="0"/>
              <a:t>of </a:t>
            </a:r>
            <a:r>
              <a:rPr lang="en-US" b="1" dirty="0"/>
              <a:t>text/pictures. (This does not include cover pages, </a:t>
            </a:r>
            <a:r>
              <a:rPr lang="en-US" b="1" dirty="0" smtClean="0"/>
              <a:t>about the author(s) page, back page, </a:t>
            </a:r>
            <a:r>
              <a:rPr lang="en-US" b="1" dirty="0"/>
              <a:t>etc.). </a:t>
            </a:r>
          </a:p>
          <a:p>
            <a:pPr lvl="0"/>
            <a:r>
              <a:rPr lang="en-US" b="1" dirty="0"/>
              <a:t>You should have a look at children’s books and see how they are generally laid out (i.e. a little bit text with a picture, clear content and plots, etc.) </a:t>
            </a:r>
          </a:p>
          <a:p>
            <a:pPr lvl="0"/>
            <a:r>
              <a:rPr lang="en-US" b="1" dirty="0"/>
              <a:t>You will create an appropriate story with </a:t>
            </a:r>
            <a:r>
              <a:rPr lang="en-US" b="1" i="1" dirty="0"/>
              <a:t>positive themes</a:t>
            </a:r>
            <a:r>
              <a:rPr lang="en-US" b="1" dirty="0"/>
              <a:t> as well as reading and writing skills and/or life skills for kids to pick up on/learn. (For example you might do a book with all “R” words or all synonyms, etc.). </a:t>
            </a:r>
          </a:p>
          <a:p>
            <a:pPr lvl="0"/>
            <a:r>
              <a:rPr lang="en-US" b="1" dirty="0"/>
              <a:t>To do this you should draw on skills we have picked up in multiple units—you should think of a good lead, have dynamic </a:t>
            </a:r>
            <a:r>
              <a:rPr lang="en-US" b="1" dirty="0" smtClean="0"/>
              <a:t>characters, </a:t>
            </a:r>
            <a:r>
              <a:rPr lang="en-US" b="1" dirty="0"/>
              <a:t>and even </a:t>
            </a:r>
            <a:r>
              <a:rPr lang="en-US" b="1" dirty="0" smtClean="0"/>
              <a:t>use </a:t>
            </a:r>
            <a:r>
              <a:rPr lang="en-US" b="1" dirty="0"/>
              <a:t>well written and appropriate words and figures of speech as we discussed in our poetry unit.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07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Due to online/remote learning, this children’s book will be created online. I would suggest a PowerPoint of Google Slides presentation, but if you have another format you prefer, you can use that. </a:t>
            </a:r>
          </a:p>
          <a:p>
            <a:r>
              <a:rPr lang="en-US" dirty="0" smtClean="0"/>
              <a:t>Please make sure that the children’s book can be uploaded to turnitin.com.</a:t>
            </a:r>
          </a:p>
          <a:p>
            <a:r>
              <a:rPr lang="en-US" dirty="0" smtClean="0"/>
              <a:t>This can be done either alone or with a partner (if that is possible for you)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272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Required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Cover page</a:t>
            </a:r>
          </a:p>
          <a:p>
            <a:r>
              <a:rPr lang="en-US" sz="4000" dirty="0" smtClean="0"/>
              <a:t>Back page</a:t>
            </a:r>
          </a:p>
          <a:p>
            <a:r>
              <a:rPr lang="en-US" sz="4000" dirty="0" smtClean="0"/>
              <a:t>About the Authors page</a:t>
            </a:r>
          </a:p>
          <a:p>
            <a:r>
              <a:rPr lang="en-US" sz="4000" dirty="0" smtClean="0"/>
              <a:t>Illustrations and words on each page</a:t>
            </a:r>
          </a:p>
          <a:p>
            <a:r>
              <a:rPr lang="en-US" sz="4000" dirty="0" smtClean="0"/>
              <a:t>Page numbers</a:t>
            </a:r>
          </a:p>
          <a:p>
            <a:r>
              <a:rPr lang="en-US" sz="4000" dirty="0" smtClean="0"/>
              <a:t>Creative title</a:t>
            </a:r>
          </a:p>
          <a:p>
            <a:r>
              <a:rPr lang="en-US" sz="4000" dirty="0" smtClean="0"/>
              <a:t>Not in black and white </a:t>
            </a:r>
            <a:endParaRPr lang="en-US" sz="4000" dirty="0" smtClean="0"/>
          </a:p>
          <a:p>
            <a:r>
              <a:rPr lang="en-US" sz="4000" b="1" dirty="0"/>
              <a:t>15 pages (if you do this with a partner, you should do 20 pages)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2586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Things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638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Audience.  Keep in mind that you are </a:t>
            </a:r>
            <a:r>
              <a:rPr lang="en-US" i="1" dirty="0"/>
              <a:t>creating an </a:t>
            </a:r>
            <a:r>
              <a:rPr lang="en-US" b="1" i="1" dirty="0"/>
              <a:t>age appropriate story book for 3 through 7-year-olds</a:t>
            </a:r>
            <a:r>
              <a:rPr lang="en-US" dirty="0"/>
              <a:t> (pre-school age into 2</a:t>
            </a:r>
            <a:r>
              <a:rPr lang="en-US" baseline="30000" dirty="0"/>
              <a:t>nd</a:t>
            </a:r>
            <a:r>
              <a:rPr lang="en-US" dirty="0"/>
              <a:t> grade).  Excessive gore or horror is inappropriate for these ages. Your secondary audience consists of teachers and parents.  </a:t>
            </a:r>
          </a:p>
          <a:p>
            <a:pPr lvl="0"/>
            <a:r>
              <a:rPr lang="en-US" dirty="0"/>
              <a:t>Visually-pleasing, simple, clear, understandable, </a:t>
            </a:r>
            <a:r>
              <a:rPr lang="en-US" dirty="0" smtClean="0"/>
              <a:t>and </a:t>
            </a:r>
            <a:r>
              <a:rPr lang="en-US" dirty="0"/>
              <a:t>practical.  </a:t>
            </a:r>
          </a:p>
          <a:p>
            <a:pPr lvl="1"/>
            <a:r>
              <a:rPr lang="en-US" dirty="0"/>
              <a:t>Will any attached object pose a hazard or be swallowed?  </a:t>
            </a:r>
          </a:p>
          <a:p>
            <a:pPr lvl="1"/>
            <a:r>
              <a:rPr lang="en-US" dirty="0"/>
              <a:t>Will the book hold up through many kids’ sticky fingers or sharp, protruding staple ends hurt children?    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Test drive” presenting your creative book to an imaginary audience.  Is your binding method conducive to your successful reading?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49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Author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 About the Author page, you should include things like:</a:t>
            </a:r>
          </a:p>
          <a:p>
            <a:pPr lvl="1"/>
            <a:r>
              <a:rPr lang="en-US" dirty="0" smtClean="0"/>
              <a:t>Author names</a:t>
            </a:r>
          </a:p>
          <a:p>
            <a:pPr lvl="1"/>
            <a:r>
              <a:rPr lang="en-US" dirty="0" smtClean="0"/>
              <a:t>Plans for the future</a:t>
            </a:r>
          </a:p>
          <a:p>
            <a:pPr lvl="1"/>
            <a:r>
              <a:rPr lang="en-US" dirty="0" smtClean="0"/>
              <a:t>Interests/hobbies</a:t>
            </a:r>
          </a:p>
          <a:p>
            <a:r>
              <a:rPr lang="en-US" dirty="0" smtClean="0"/>
              <a:t>This can be funny or serious, and does not need to be a page long description. A few sentences will be fine. </a:t>
            </a:r>
          </a:p>
        </p:txBody>
      </p:sp>
    </p:spTree>
    <p:extLst>
      <p:ext uri="{BB962C8B-B14F-4D97-AF65-F5344CB8AC3E}">
        <p14:creationId xmlns:p14="http://schemas.microsoft.com/office/powerpoint/2010/main" val="126027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Grading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2232628"/>
              </p:ext>
            </p:extLst>
          </p:nvPr>
        </p:nvGraphicFramePr>
        <p:xfrm>
          <a:off x="152400" y="859536"/>
          <a:ext cx="8839199" cy="5877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57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466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589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589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589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089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Category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erlin Sans FB Demi"/>
                      </a:endParaRPr>
                    </a:p>
                  </a:txBody>
                  <a:tcPr marL="8596" marR="8596" marT="85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Expert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Aharoni"/>
                      </a:endParaRPr>
                    </a:p>
                  </a:txBody>
                  <a:tcPr marL="8596" marR="8596" marT="85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Mastery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Aharoni"/>
                      </a:endParaRPr>
                    </a:p>
                  </a:txBody>
                  <a:tcPr marL="8596" marR="8596" marT="85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Summary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Aharoni"/>
                      </a:endParaRPr>
                    </a:p>
                  </a:txBody>
                  <a:tcPr marL="8596" marR="8596" marT="85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Incomplete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Aharoni"/>
                      </a:endParaRPr>
                    </a:p>
                  </a:txBody>
                  <a:tcPr marL="8596" marR="8596" marT="8596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324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Creativity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erlin Sans FB Demi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Writing piece, characters, setting, plot are exceptionally creative.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Writing piece, characters, setting are creative, avoids being formulaic.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Writing piece attempts creativity, but might be formulaic in places.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See the teacher to discuss what appears to be misunderstanding of the criteria for this category.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324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Originality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erlin Sans FB Demi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Writing piece </a:t>
                      </a:r>
                      <a:r>
                        <a:rPr lang="en-US" sz="1200" u="none" strike="noStrike" dirty="0" smtClean="0">
                          <a:effectLst/>
                        </a:rPr>
                        <a:t>(including </a:t>
                      </a:r>
                      <a:r>
                        <a:rPr lang="en-US" sz="1200" u="none" strike="noStrike" dirty="0">
                          <a:effectLst/>
                        </a:rPr>
                        <a:t>characters, </a:t>
                      </a:r>
                      <a:r>
                        <a:rPr lang="en-US" sz="1200" u="none" strike="noStrike" dirty="0" smtClean="0">
                          <a:effectLst/>
                        </a:rPr>
                        <a:t>setting, </a:t>
                      </a:r>
                      <a:r>
                        <a:rPr lang="en-US" sz="1200" u="none" strike="noStrike" dirty="0">
                          <a:effectLst/>
                        </a:rPr>
                        <a:t>plot) is exceptionally original, something unexpected and unique.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Writing piece (including characters, setting, plot) is original, with very few pieces that are expected and most aspects are unique.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Writing piece </a:t>
                      </a:r>
                      <a:r>
                        <a:rPr lang="en-US" sz="1200" u="none" strike="noStrike" dirty="0" smtClean="0">
                          <a:effectLst/>
                        </a:rPr>
                        <a:t>(including </a:t>
                      </a:r>
                      <a:r>
                        <a:rPr lang="en-US" sz="1200" u="none" strike="noStrike" dirty="0">
                          <a:effectLst/>
                        </a:rPr>
                        <a:t>characters, setting, plot) attempts originality, but many aspects are expected and not unique.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See the teacher to discuss what appears to be misunderstanding of the criteria for this category.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324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Writing Style/Structure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erlin Sans FB Demi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Paper is readable, follows appropriate rules for creative writing submission.  Grammar, spelling and punctuation are sound.  Voice is present, strong and appropriate for the assignment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Paper has errors in grammar/spelling and convention, which do not impact the readability of the paper, and are infrequent.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Significant errors in grammar</a:t>
                      </a:r>
                      <a:r>
                        <a:rPr lang="en-US" sz="1200" u="none" strike="noStrike" dirty="0" smtClean="0">
                          <a:effectLst/>
                        </a:rPr>
                        <a:t>, spelling </a:t>
                      </a:r>
                      <a:r>
                        <a:rPr lang="en-US" sz="1200" u="none" strike="noStrike" dirty="0">
                          <a:effectLst/>
                        </a:rPr>
                        <a:t>and convention make the paper difficult to read or create room for misunderstanding .  Voice is inappropriate for the assignment, but not offensive.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See the teacher to discuss what appears to be misunderstanding of the criteria for this category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324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Meets Requirements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erlin Sans FB Demi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Meets and exceeds all the requirements including page/word  limit, plot, characters, story structure and elements.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Meets all the requirements including page/word limit, plot, characters, story structure and elements.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Many requirements are not met, </a:t>
                      </a:r>
                      <a:r>
                        <a:rPr lang="en-US" sz="1200" u="none" strike="noStrike" dirty="0" smtClean="0">
                          <a:effectLst/>
                        </a:rPr>
                        <a:t>including </a:t>
                      </a:r>
                      <a:r>
                        <a:rPr lang="en-US" sz="1200" u="none" strike="noStrike" dirty="0">
                          <a:effectLst/>
                        </a:rPr>
                        <a:t>page/word limit, plot, characters, story structure and elements.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See the teacher to discuss what appears to be misunderstanding of the criteria for this category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364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810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Children’s Book</vt:lpstr>
      <vt:lpstr>What is a children’s book?</vt:lpstr>
      <vt:lpstr>Your Task </vt:lpstr>
      <vt:lpstr>Format </vt:lpstr>
      <vt:lpstr>Required Elements</vt:lpstr>
      <vt:lpstr>Things to Consider</vt:lpstr>
      <vt:lpstr>About the Author Page</vt:lpstr>
      <vt:lpstr>Grading 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Book</dc:title>
  <dc:creator>Woldendorp, Kirsten    SHS-Staff</dc:creator>
  <cp:lastModifiedBy>Kirsten Woldendorp</cp:lastModifiedBy>
  <cp:revision>24</cp:revision>
  <dcterms:created xsi:type="dcterms:W3CDTF">2016-01-04T18:13:30Z</dcterms:created>
  <dcterms:modified xsi:type="dcterms:W3CDTF">2020-05-22T19:45:27Z</dcterms:modified>
</cp:coreProperties>
</file>