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6BA3BB-FC2D-4DE0-B2E7-1E1E2199D63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D4599-473E-48C7-AF0D-0D0A0D2A14F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10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BA3BB-FC2D-4DE0-B2E7-1E1E2199D63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39582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BA3BB-FC2D-4DE0-B2E7-1E1E2199D63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D4599-473E-48C7-AF0D-0D0A0D2A14F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8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BA3BB-FC2D-4DE0-B2E7-1E1E2199D63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419850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BA3BB-FC2D-4DE0-B2E7-1E1E2199D63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D4599-473E-48C7-AF0D-0D0A0D2A14F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9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BA3BB-FC2D-4DE0-B2E7-1E1E2199D63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370795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BA3BB-FC2D-4DE0-B2E7-1E1E2199D630}"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164584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BA3BB-FC2D-4DE0-B2E7-1E1E2199D630}"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15709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A3BB-FC2D-4DE0-B2E7-1E1E2199D630}"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198903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6BA3BB-FC2D-4DE0-B2E7-1E1E2199D63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D4599-473E-48C7-AF0D-0D0A0D2A14F3}" type="slidenum">
              <a:rPr lang="en-US" smtClean="0"/>
              <a:t>‹#›</a:t>
            </a:fld>
            <a:endParaRPr lang="en-US"/>
          </a:p>
        </p:txBody>
      </p:sp>
    </p:spTree>
    <p:extLst>
      <p:ext uri="{BB962C8B-B14F-4D97-AF65-F5344CB8AC3E}">
        <p14:creationId xmlns:p14="http://schemas.microsoft.com/office/powerpoint/2010/main" val="25496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6BA3BB-FC2D-4DE0-B2E7-1E1E2199D63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D4599-473E-48C7-AF0D-0D0A0D2A14F3}"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0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D6BA3BB-FC2D-4DE0-B2E7-1E1E2199D630}" type="datetimeFigureOut">
              <a:rPr lang="en-US" smtClean="0"/>
              <a:t>5/1/2020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3FD4599-473E-48C7-AF0D-0D0A0D2A14F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01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Chicano Civil Rights Movement of the 1960s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06375" y="762393"/>
            <a:ext cx="3564016" cy="2879725"/>
          </a:xfrm>
          <a:prstGeom prst="rect">
            <a:avLst/>
          </a:prstGeom>
        </p:spPr>
      </p:pic>
      <p:pic>
        <p:nvPicPr>
          <p:cNvPr id="5" name="Picture 4"/>
          <p:cNvPicPr>
            <a:picLocks noChangeAspect="1"/>
          </p:cNvPicPr>
          <p:nvPr/>
        </p:nvPicPr>
        <p:blipFill>
          <a:blip r:embed="rId3"/>
          <a:stretch>
            <a:fillRect/>
          </a:stretch>
        </p:blipFill>
        <p:spPr>
          <a:xfrm>
            <a:off x="4238068" y="139305"/>
            <a:ext cx="3523855" cy="2168526"/>
          </a:xfrm>
          <a:prstGeom prst="rect">
            <a:avLst/>
          </a:prstGeom>
        </p:spPr>
      </p:pic>
      <p:pic>
        <p:nvPicPr>
          <p:cNvPr id="6" name="Picture 5"/>
          <p:cNvPicPr>
            <a:picLocks noChangeAspect="1"/>
          </p:cNvPicPr>
          <p:nvPr/>
        </p:nvPicPr>
        <p:blipFill rotWithShape="1">
          <a:blip r:embed="rId4"/>
          <a:srcRect t="11908" b="12550"/>
          <a:stretch/>
        </p:blipFill>
        <p:spPr>
          <a:xfrm>
            <a:off x="4238068" y="2527299"/>
            <a:ext cx="3523855" cy="1993901"/>
          </a:xfrm>
          <a:prstGeom prst="rect">
            <a:avLst/>
          </a:prstGeom>
        </p:spPr>
      </p:pic>
      <p:pic>
        <p:nvPicPr>
          <p:cNvPr id="7" name="Picture 6"/>
          <p:cNvPicPr>
            <a:picLocks noChangeAspect="1"/>
          </p:cNvPicPr>
          <p:nvPr/>
        </p:nvPicPr>
        <p:blipFill rotWithShape="1">
          <a:blip r:embed="rId5"/>
          <a:srcRect l="30889" t="-940" r="-14795" b="940"/>
          <a:stretch/>
        </p:blipFill>
        <p:spPr>
          <a:xfrm>
            <a:off x="8229600" y="864644"/>
            <a:ext cx="4147733" cy="2777474"/>
          </a:xfrm>
          <a:prstGeom prst="rect">
            <a:avLst/>
          </a:prstGeom>
        </p:spPr>
      </p:pic>
    </p:spTree>
    <p:extLst>
      <p:ext uri="{BB962C8B-B14F-4D97-AF65-F5344CB8AC3E}">
        <p14:creationId xmlns:p14="http://schemas.microsoft.com/office/powerpoint/2010/main" val="15661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444500" y="1981200"/>
            <a:ext cx="11353800" cy="4328160"/>
          </a:xfrm>
        </p:spPr>
        <p:txBody>
          <a:bodyPr>
            <a:normAutofit/>
          </a:bodyPr>
          <a:lstStyle/>
          <a:p>
            <a:pPr marL="514350" indent="-514350">
              <a:buFont typeface="+mj-lt"/>
              <a:buAutoNum type="arabicPeriod"/>
            </a:pPr>
            <a:r>
              <a:rPr lang="en-US" sz="4000" dirty="0" smtClean="0"/>
              <a:t>I can determine the purpose of the Chicano Civil Rights Movement</a:t>
            </a:r>
          </a:p>
          <a:p>
            <a:pPr marL="514350" indent="-514350">
              <a:buFont typeface="+mj-lt"/>
              <a:buAutoNum type="arabicPeriod"/>
            </a:pPr>
            <a:r>
              <a:rPr lang="en-US" sz="4000" dirty="0" smtClean="0"/>
              <a:t>I can examine primary source documents</a:t>
            </a:r>
          </a:p>
          <a:p>
            <a:pPr marL="514350" indent="-514350">
              <a:buFont typeface="+mj-lt"/>
              <a:buAutoNum type="arabicPeriod"/>
            </a:pPr>
            <a:r>
              <a:rPr lang="en-US" sz="4000" dirty="0" smtClean="0"/>
              <a:t>I can evaluate the success of the Chicano Civil Rights Movement </a:t>
            </a:r>
          </a:p>
        </p:txBody>
      </p:sp>
      <p:pic>
        <p:nvPicPr>
          <p:cNvPr id="4" name="Picture 3"/>
          <p:cNvPicPr>
            <a:picLocks noChangeAspect="1"/>
          </p:cNvPicPr>
          <p:nvPr/>
        </p:nvPicPr>
        <p:blipFill>
          <a:blip r:embed="rId2"/>
          <a:stretch>
            <a:fillRect/>
          </a:stretch>
        </p:blipFill>
        <p:spPr>
          <a:xfrm>
            <a:off x="7950200" y="4569460"/>
            <a:ext cx="3759200" cy="2105152"/>
          </a:xfrm>
          <a:prstGeom prst="rect">
            <a:avLst/>
          </a:prstGeom>
        </p:spPr>
      </p:pic>
    </p:spTree>
    <p:extLst>
      <p:ext uri="{BB962C8B-B14F-4D97-AF65-F5344CB8AC3E}">
        <p14:creationId xmlns:p14="http://schemas.microsoft.com/office/powerpoint/2010/main" val="209354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44500" y="1981200"/>
            <a:ext cx="11353800" cy="4328160"/>
          </a:xfrm>
        </p:spPr>
        <p:txBody>
          <a:bodyPr>
            <a:normAutofit fontScale="92500"/>
          </a:bodyPr>
          <a:lstStyle/>
          <a:p>
            <a:pPr>
              <a:buFont typeface="Wingdings" panose="05000000000000000000" pitchFamily="2" charset="2"/>
              <a:buChar char="§"/>
            </a:pPr>
            <a:r>
              <a:rPr lang="en-US" sz="3200" dirty="0"/>
              <a:t>The conflict between Chicanos and the LAPD thus helped Mexican Americans develop a new political consciousness that included a greater sense of ethnic solidarity, an acknowledgment of their subordinated status in American society, and a greater determination to act politically, and perhaps even violently, to end that subordination. While most people of Mexican descent still refused to call themselves Chicanos, many had come to adopt many of the principles intrinsic in the concept of </a:t>
            </a:r>
            <a:r>
              <a:rPr lang="en-US" sz="3200" i="1" dirty="0"/>
              <a:t>chicanismo</a:t>
            </a:r>
            <a:r>
              <a:rPr lang="en-US" sz="3200" dirty="0" smtClean="0"/>
              <a:t>.</a:t>
            </a:r>
          </a:p>
          <a:p>
            <a:pPr lvl="1">
              <a:buFont typeface="Wingdings" panose="05000000000000000000" pitchFamily="2" charset="2"/>
              <a:buChar char="§"/>
            </a:pPr>
            <a:r>
              <a:rPr lang="en-US" sz="2800" dirty="0"/>
              <a:t> </a:t>
            </a:r>
            <a:r>
              <a:rPr lang="en-US" sz="2800" i="1" dirty="0"/>
              <a:t>The Journal of American History</a:t>
            </a:r>
            <a:r>
              <a:rPr lang="en-US" sz="2800" dirty="0"/>
              <a:t>, Edward J. Escobar </a:t>
            </a:r>
            <a:endParaRPr lang="en-US" sz="4400" dirty="0" smtClean="0"/>
          </a:p>
        </p:txBody>
      </p:sp>
    </p:spTree>
    <p:extLst>
      <p:ext uri="{BB962C8B-B14F-4D97-AF65-F5344CB8AC3E}">
        <p14:creationId xmlns:p14="http://schemas.microsoft.com/office/powerpoint/2010/main" val="284724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491" y="623852"/>
            <a:ext cx="9720072" cy="1499616"/>
          </a:xfrm>
        </p:spPr>
        <p:txBody>
          <a:bodyPr/>
          <a:lstStyle/>
          <a:p>
            <a:r>
              <a:rPr lang="en-US" dirty="0" smtClean="0"/>
              <a:t>Background and intent</a:t>
            </a:r>
            <a:endParaRPr lang="en-US" dirty="0"/>
          </a:p>
        </p:txBody>
      </p:sp>
      <p:sp>
        <p:nvSpPr>
          <p:cNvPr id="3" name="Content Placeholder 2"/>
          <p:cNvSpPr>
            <a:spLocks noGrp="1"/>
          </p:cNvSpPr>
          <p:nvPr>
            <p:ph idx="1"/>
          </p:nvPr>
        </p:nvSpPr>
        <p:spPr>
          <a:xfrm>
            <a:off x="660400" y="2286000"/>
            <a:ext cx="11214100" cy="4305300"/>
          </a:xfrm>
        </p:spPr>
        <p:txBody>
          <a:bodyPr>
            <a:normAutofit/>
          </a:bodyPr>
          <a:lstStyle/>
          <a:p>
            <a:pPr>
              <a:buFont typeface="Wingdings" panose="05000000000000000000" pitchFamily="2" charset="2"/>
              <a:buChar char="§"/>
            </a:pPr>
            <a:r>
              <a:rPr lang="en-US" sz="3600" dirty="0" smtClean="0"/>
              <a:t>The movement aimed to:</a:t>
            </a:r>
          </a:p>
          <a:p>
            <a:pPr lvl="1"/>
            <a:r>
              <a:rPr lang="en-US" sz="3200" dirty="0" smtClean="0"/>
              <a:t>Restore land </a:t>
            </a:r>
            <a:r>
              <a:rPr lang="en-US" sz="3200" dirty="0"/>
              <a:t>grants, </a:t>
            </a:r>
            <a:endParaRPr lang="en-US" sz="3200" dirty="0" smtClean="0"/>
          </a:p>
          <a:p>
            <a:pPr lvl="1"/>
            <a:r>
              <a:rPr lang="en-US" sz="3200" dirty="0" smtClean="0"/>
              <a:t>Ensure and enforce farm </a:t>
            </a:r>
            <a:r>
              <a:rPr lang="en-US" sz="3200" dirty="0"/>
              <a:t>workers' rights, </a:t>
            </a:r>
            <a:endParaRPr lang="en-US" sz="3200" dirty="0" smtClean="0"/>
          </a:p>
          <a:p>
            <a:pPr lvl="1"/>
            <a:r>
              <a:rPr lang="en-US" sz="3200" dirty="0" smtClean="0"/>
              <a:t>Improve education,</a:t>
            </a:r>
          </a:p>
          <a:p>
            <a:pPr lvl="1"/>
            <a:r>
              <a:rPr lang="en-US" sz="3200" dirty="0" smtClean="0"/>
              <a:t>Get voting rights</a:t>
            </a:r>
          </a:p>
          <a:p>
            <a:pPr lvl="1"/>
            <a:r>
              <a:rPr lang="en-US" sz="3200" dirty="0" smtClean="0"/>
              <a:t>Challenge and correct </a:t>
            </a:r>
            <a:r>
              <a:rPr lang="en-US" sz="3200" dirty="0"/>
              <a:t>political ethnic stereotypes of Mexicans in mass media and the American consciousness</a:t>
            </a:r>
          </a:p>
        </p:txBody>
      </p:sp>
      <p:pic>
        <p:nvPicPr>
          <p:cNvPr id="5" name="Picture 4"/>
          <p:cNvPicPr>
            <a:picLocks noChangeAspect="1"/>
          </p:cNvPicPr>
          <p:nvPr/>
        </p:nvPicPr>
        <p:blipFill>
          <a:blip r:embed="rId2"/>
          <a:stretch>
            <a:fillRect/>
          </a:stretch>
        </p:blipFill>
        <p:spPr>
          <a:xfrm>
            <a:off x="8531967" y="874633"/>
            <a:ext cx="3538771" cy="2409480"/>
          </a:xfrm>
          <a:prstGeom prst="rect">
            <a:avLst/>
          </a:prstGeom>
        </p:spPr>
      </p:pic>
    </p:spTree>
    <p:extLst>
      <p:ext uri="{BB962C8B-B14F-4D97-AF65-F5344CB8AC3E}">
        <p14:creationId xmlns:p14="http://schemas.microsoft.com/office/powerpoint/2010/main" val="95980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foundation</a:t>
            </a:r>
            <a:endParaRPr lang="en-US" dirty="0"/>
          </a:p>
        </p:txBody>
      </p:sp>
      <p:sp>
        <p:nvSpPr>
          <p:cNvPr id="3" name="Content Placeholder 2"/>
          <p:cNvSpPr>
            <a:spLocks noGrp="1"/>
          </p:cNvSpPr>
          <p:nvPr>
            <p:ph idx="1"/>
          </p:nvPr>
        </p:nvSpPr>
        <p:spPr>
          <a:xfrm>
            <a:off x="698500" y="1866900"/>
            <a:ext cx="11074400" cy="4442460"/>
          </a:xfrm>
        </p:spPr>
        <p:txBody>
          <a:bodyPr>
            <a:noAutofit/>
          </a:bodyPr>
          <a:lstStyle/>
          <a:p>
            <a:pPr>
              <a:buFont typeface="Wingdings" panose="05000000000000000000" pitchFamily="2" charset="2"/>
              <a:buChar char="§"/>
            </a:pPr>
            <a:r>
              <a:rPr lang="en-US" sz="3600" dirty="0" smtClean="0"/>
              <a:t>1947</a:t>
            </a:r>
            <a:r>
              <a:rPr lang="en-US" sz="3600" dirty="0"/>
              <a:t> </a:t>
            </a:r>
            <a:r>
              <a:rPr lang="en-US" sz="3600" i="1" dirty="0"/>
              <a:t>Mendez v. Westminster</a:t>
            </a:r>
            <a:r>
              <a:rPr lang="en-US" sz="3600" dirty="0"/>
              <a:t> court case ruling which declared that segregating children of "Mexican and Latin descent" was unconstitutional </a:t>
            </a:r>
            <a:endParaRPr lang="en-US" sz="3600" dirty="0" smtClean="0"/>
          </a:p>
          <a:p>
            <a:pPr>
              <a:buFont typeface="Wingdings" panose="05000000000000000000" pitchFamily="2" charset="2"/>
              <a:buChar char="§"/>
            </a:pPr>
            <a:r>
              <a:rPr lang="en-US" sz="3600" dirty="0" smtClean="0"/>
              <a:t>1954</a:t>
            </a:r>
            <a:r>
              <a:rPr lang="en-US" sz="3600" dirty="0"/>
              <a:t> </a:t>
            </a:r>
            <a:r>
              <a:rPr lang="en-US" sz="3600" i="1" dirty="0"/>
              <a:t>Hernandez v. Texas</a:t>
            </a:r>
            <a:r>
              <a:rPr lang="en-US" sz="3600" dirty="0"/>
              <a:t> ruling which declared that Mexican Americans and other historically-subordinated groups in the United States were entitled to equal protection under the 14th Amendment of the U.S. </a:t>
            </a:r>
            <a:r>
              <a:rPr lang="en-US" sz="3600" dirty="0" smtClean="0"/>
              <a:t>Constitution</a:t>
            </a:r>
            <a:endParaRPr lang="en-US" sz="3600" dirty="0"/>
          </a:p>
        </p:txBody>
      </p:sp>
    </p:spTree>
    <p:extLst>
      <p:ext uri="{BB962C8B-B14F-4D97-AF65-F5344CB8AC3E}">
        <p14:creationId xmlns:p14="http://schemas.microsoft.com/office/powerpoint/2010/main" val="349431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Influential leaders </a:t>
            </a:r>
            <a:endParaRPr lang="en-US" sz="4400" dirty="0"/>
          </a:p>
        </p:txBody>
      </p:sp>
      <p:sp>
        <p:nvSpPr>
          <p:cNvPr id="3" name="Content Placeholder 2"/>
          <p:cNvSpPr>
            <a:spLocks noGrp="1"/>
          </p:cNvSpPr>
          <p:nvPr>
            <p:ph idx="1"/>
          </p:nvPr>
        </p:nvSpPr>
        <p:spPr>
          <a:xfrm>
            <a:off x="457200" y="1879600"/>
            <a:ext cx="11544300" cy="4343400"/>
          </a:xfrm>
        </p:spPr>
        <p:txBody>
          <a:bodyPr>
            <a:normAutofit/>
          </a:bodyPr>
          <a:lstStyle/>
          <a:p>
            <a:pPr>
              <a:buFont typeface="Wingdings" panose="05000000000000000000" pitchFamily="2" charset="2"/>
              <a:buChar char="§"/>
            </a:pPr>
            <a:r>
              <a:rPr lang="en-US" sz="2400" dirty="0" smtClean="0"/>
              <a:t>Reies </a:t>
            </a:r>
            <a:r>
              <a:rPr lang="en-US" sz="2400" dirty="0" err="1"/>
              <a:t>López</a:t>
            </a:r>
            <a:r>
              <a:rPr lang="en-US" sz="2400" dirty="0"/>
              <a:t> </a:t>
            </a:r>
            <a:r>
              <a:rPr lang="en-US" sz="2400" dirty="0" err="1" smtClean="0"/>
              <a:t>Tijerina</a:t>
            </a:r>
            <a:r>
              <a:rPr lang="en-US" sz="2400" dirty="0" smtClean="0"/>
              <a:t>: land grant movement (New Mexico), and the Poor People’s March on Washington in 1967</a:t>
            </a:r>
          </a:p>
          <a:p>
            <a:pPr>
              <a:buFont typeface="Wingdings" panose="05000000000000000000" pitchFamily="2" charset="2"/>
              <a:buChar char="§"/>
            </a:pPr>
            <a:r>
              <a:rPr lang="en-US" sz="2400" dirty="0" smtClean="0"/>
              <a:t>Dr. Hector P. Garcia: founded American GI Forum to help returning war veterans (Texas)</a:t>
            </a:r>
          </a:p>
          <a:p>
            <a:pPr>
              <a:buFont typeface="Wingdings" panose="05000000000000000000" pitchFamily="2" charset="2"/>
              <a:buChar char="§"/>
            </a:pPr>
            <a:r>
              <a:rPr lang="en-US" sz="2400" dirty="0" smtClean="0"/>
              <a:t>Rodolfo “Corky” Gonzáles: defined the term/meaning of Chicano in </a:t>
            </a:r>
            <a:r>
              <a:rPr lang="en-US" sz="2400" i="1" dirty="0" smtClean="0"/>
              <a:t>Yo Soy Joaquin </a:t>
            </a:r>
            <a:r>
              <a:rPr lang="en-US" sz="2400" dirty="0" smtClean="0"/>
              <a:t>(</a:t>
            </a:r>
            <a:r>
              <a:rPr lang="en-US" sz="2400" i="1" dirty="0" smtClean="0"/>
              <a:t>I am Joaquin</a:t>
            </a:r>
            <a:r>
              <a:rPr lang="en-US" sz="2400" dirty="0" smtClean="0"/>
              <a:t>) poem (Colorado)</a:t>
            </a:r>
          </a:p>
          <a:p>
            <a:pPr>
              <a:buFont typeface="Wingdings" panose="05000000000000000000" pitchFamily="2" charset="2"/>
              <a:buChar char="§"/>
            </a:pPr>
            <a:r>
              <a:rPr lang="en-US" sz="2400" dirty="0" smtClean="0"/>
              <a:t>César Chávez: farmer workers who helped urban youth and worked with the</a:t>
            </a:r>
            <a:r>
              <a:rPr lang="en-US" sz="2400" dirty="0"/>
              <a:t> </a:t>
            </a:r>
            <a:r>
              <a:rPr lang="en-US" sz="2400" i="1" dirty="0"/>
              <a:t>La Raza </a:t>
            </a:r>
            <a:r>
              <a:rPr lang="en-US" sz="2400" i="1" dirty="0" err="1"/>
              <a:t>Unida</a:t>
            </a:r>
            <a:r>
              <a:rPr lang="en-US" sz="2400" dirty="0"/>
              <a:t> </a:t>
            </a:r>
            <a:r>
              <a:rPr lang="en-US" sz="2400" dirty="0" smtClean="0"/>
              <a:t>Party (California)</a:t>
            </a:r>
            <a:endParaRPr lang="en-US" sz="2400" dirty="0"/>
          </a:p>
        </p:txBody>
      </p:sp>
      <p:pic>
        <p:nvPicPr>
          <p:cNvPr id="4" name="Picture 3"/>
          <p:cNvPicPr>
            <a:picLocks noChangeAspect="1"/>
          </p:cNvPicPr>
          <p:nvPr/>
        </p:nvPicPr>
        <p:blipFill>
          <a:blip r:embed="rId2"/>
          <a:stretch>
            <a:fillRect/>
          </a:stretch>
        </p:blipFill>
        <p:spPr>
          <a:xfrm>
            <a:off x="9924752" y="5187091"/>
            <a:ext cx="2117532" cy="1611071"/>
          </a:xfrm>
          <a:prstGeom prst="rect">
            <a:avLst/>
          </a:prstGeom>
        </p:spPr>
      </p:pic>
      <p:pic>
        <p:nvPicPr>
          <p:cNvPr id="5" name="Picture 4"/>
          <p:cNvPicPr>
            <a:picLocks noChangeAspect="1"/>
          </p:cNvPicPr>
          <p:nvPr/>
        </p:nvPicPr>
        <p:blipFill>
          <a:blip r:embed="rId3"/>
          <a:stretch>
            <a:fillRect/>
          </a:stretch>
        </p:blipFill>
        <p:spPr>
          <a:xfrm>
            <a:off x="6743700" y="113728"/>
            <a:ext cx="2590800" cy="1762125"/>
          </a:xfrm>
          <a:prstGeom prst="rect">
            <a:avLst/>
          </a:prstGeom>
        </p:spPr>
      </p:pic>
      <p:pic>
        <p:nvPicPr>
          <p:cNvPr id="6" name="Picture 5"/>
          <p:cNvPicPr>
            <a:picLocks noChangeAspect="1"/>
          </p:cNvPicPr>
          <p:nvPr/>
        </p:nvPicPr>
        <p:blipFill>
          <a:blip r:embed="rId4"/>
          <a:stretch>
            <a:fillRect/>
          </a:stretch>
        </p:blipFill>
        <p:spPr>
          <a:xfrm>
            <a:off x="9334500" y="194690"/>
            <a:ext cx="2857500" cy="1600200"/>
          </a:xfrm>
          <a:prstGeom prst="rect">
            <a:avLst/>
          </a:prstGeom>
        </p:spPr>
      </p:pic>
      <p:pic>
        <p:nvPicPr>
          <p:cNvPr id="7" name="Picture 6"/>
          <p:cNvPicPr>
            <a:picLocks noChangeAspect="1"/>
          </p:cNvPicPr>
          <p:nvPr/>
        </p:nvPicPr>
        <p:blipFill>
          <a:blip r:embed="rId5"/>
          <a:stretch>
            <a:fillRect/>
          </a:stretch>
        </p:blipFill>
        <p:spPr>
          <a:xfrm>
            <a:off x="6934759" y="5032544"/>
            <a:ext cx="2617788" cy="1605333"/>
          </a:xfrm>
          <a:prstGeom prst="rect">
            <a:avLst/>
          </a:prstGeom>
        </p:spPr>
      </p:pic>
    </p:spTree>
    <p:extLst>
      <p:ext uri="{BB962C8B-B14F-4D97-AF65-F5344CB8AC3E}">
        <p14:creationId xmlns:p14="http://schemas.microsoft.com/office/powerpoint/2010/main" val="313026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i="1" dirty="0"/>
              <a:t>Yo Soy Joaquin </a:t>
            </a:r>
            <a:r>
              <a:rPr lang="en-US" sz="5400" dirty="0"/>
              <a:t>(</a:t>
            </a:r>
            <a:r>
              <a:rPr lang="en-US" sz="5400" i="1" dirty="0"/>
              <a:t>I am </a:t>
            </a:r>
            <a:r>
              <a:rPr lang="en-US" sz="5400" i="1" dirty="0" smtClean="0"/>
              <a:t>Joaquin </a:t>
            </a:r>
            <a:r>
              <a:rPr lang="en-US" sz="5400" dirty="0" smtClean="0"/>
              <a:t>)</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
            </a:pPr>
            <a:r>
              <a:rPr lang="en-US" sz="4400" dirty="0" smtClean="0"/>
              <a:t>Read the poem aloud </a:t>
            </a:r>
          </a:p>
          <a:p>
            <a:pPr>
              <a:buFont typeface="Wingdings" panose="05000000000000000000" pitchFamily="2" charset="2"/>
              <a:buChar char="§"/>
            </a:pPr>
            <a:r>
              <a:rPr lang="en-US" sz="4400" dirty="0" smtClean="0"/>
              <a:t>Please answer the following questions, typed, and submit to turnitin.com by 10pm tonight:</a:t>
            </a:r>
            <a:endParaRPr lang="en-US" sz="4400" dirty="0" smtClean="0"/>
          </a:p>
        </p:txBody>
      </p:sp>
      <p:sp>
        <p:nvSpPr>
          <p:cNvPr id="4" name="Content Placeholder 3"/>
          <p:cNvSpPr>
            <a:spLocks noGrp="1"/>
          </p:cNvSpPr>
          <p:nvPr>
            <p:ph sz="half" idx="2"/>
          </p:nvPr>
        </p:nvSpPr>
        <p:spPr>
          <a:xfrm>
            <a:off x="5989320" y="2286000"/>
            <a:ext cx="5593080" cy="4023360"/>
          </a:xfrm>
        </p:spPr>
        <p:txBody>
          <a:bodyPr>
            <a:normAutofit fontScale="92500" lnSpcReduction="20000"/>
          </a:bodyPr>
          <a:lstStyle/>
          <a:p>
            <a:pPr lvl="1">
              <a:buFont typeface="Wingdings" panose="05000000000000000000" pitchFamily="2" charset="2"/>
              <a:buChar char="§"/>
            </a:pPr>
            <a:r>
              <a:rPr lang="en-US" sz="3600" dirty="0"/>
              <a:t>The purpose and intent of the poem</a:t>
            </a:r>
          </a:p>
          <a:p>
            <a:pPr lvl="1">
              <a:buFont typeface="Wingdings" panose="05000000000000000000" pitchFamily="2" charset="2"/>
              <a:buChar char="§"/>
            </a:pPr>
            <a:r>
              <a:rPr lang="en-US" sz="3600" dirty="0"/>
              <a:t>The message</a:t>
            </a:r>
          </a:p>
          <a:p>
            <a:pPr lvl="1">
              <a:buFont typeface="Wingdings" panose="05000000000000000000" pitchFamily="2" charset="2"/>
              <a:buChar char="§"/>
            </a:pPr>
            <a:r>
              <a:rPr lang="en-US" sz="3600" dirty="0"/>
              <a:t>The effectiveness of the message</a:t>
            </a:r>
          </a:p>
          <a:p>
            <a:pPr lvl="1">
              <a:buFont typeface="Wingdings" panose="05000000000000000000" pitchFamily="2" charset="2"/>
              <a:buChar char="§"/>
            </a:pPr>
            <a:r>
              <a:rPr lang="en-US" sz="3600" dirty="0"/>
              <a:t>The values and limitations of the poem </a:t>
            </a:r>
          </a:p>
          <a:p>
            <a:endParaRPr lang="en-US" dirty="0"/>
          </a:p>
        </p:txBody>
      </p:sp>
      <p:pic>
        <p:nvPicPr>
          <p:cNvPr id="5" name="Picture 4"/>
          <p:cNvPicPr>
            <a:picLocks noChangeAspect="1"/>
          </p:cNvPicPr>
          <p:nvPr/>
        </p:nvPicPr>
        <p:blipFill>
          <a:blip r:embed="rId2"/>
          <a:stretch>
            <a:fillRect/>
          </a:stretch>
        </p:blipFill>
        <p:spPr>
          <a:xfrm>
            <a:off x="10561455" y="0"/>
            <a:ext cx="1552816" cy="2146300"/>
          </a:xfrm>
          <a:prstGeom prst="rect">
            <a:avLst/>
          </a:prstGeom>
        </p:spPr>
      </p:pic>
    </p:spTree>
    <p:extLst>
      <p:ext uri="{BB962C8B-B14F-4D97-AF65-F5344CB8AC3E}">
        <p14:creationId xmlns:p14="http://schemas.microsoft.com/office/powerpoint/2010/main" val="30735315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33</TotalTime>
  <Words>278</Words>
  <Application>Microsoft Office PowerPoint</Application>
  <PresentationFormat>Custom</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Integral</vt:lpstr>
      <vt:lpstr>Chicano Civil Rights Movement of the 1960s</vt:lpstr>
      <vt:lpstr>Learning Targets</vt:lpstr>
      <vt:lpstr>background</vt:lpstr>
      <vt:lpstr>Background and intent</vt:lpstr>
      <vt:lpstr>Early foundation</vt:lpstr>
      <vt:lpstr>Influential leaders </vt:lpstr>
      <vt:lpstr>Yo Soy Joaquin (I am Joaquin )</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Chicano Civil Rights Movement of the 1960s</dc:title>
  <dc:creator>Woldendorp, Kirsten    SHS-Staff</dc:creator>
  <cp:lastModifiedBy>Kirsten Woldendorp</cp:lastModifiedBy>
  <cp:revision>6</cp:revision>
  <dcterms:created xsi:type="dcterms:W3CDTF">2020-03-05T21:45:49Z</dcterms:created>
  <dcterms:modified xsi:type="dcterms:W3CDTF">2020-05-01T19:09:56Z</dcterms:modified>
</cp:coreProperties>
</file>